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08" r:id="rId2"/>
    <p:sldId id="301" r:id="rId3"/>
    <p:sldId id="282" r:id="rId4"/>
    <p:sldId id="302" r:id="rId5"/>
    <p:sldId id="303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310" r:id="rId15"/>
    <p:sldId id="295" r:id="rId16"/>
    <p:sldId id="29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745"/>
    <p:restoredTop sz="94690"/>
  </p:normalViewPr>
  <p:slideViewPr>
    <p:cSldViewPr snapToGrid="0" snapToObjects="1">
      <p:cViewPr varScale="1">
        <p:scale>
          <a:sx n="70" d="100"/>
          <a:sy n="70" d="100"/>
        </p:scale>
        <p:origin x="18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9AEF-346C-B343-AD3F-5FCA069E894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09FB-5711-C044-A8F7-8F457F773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0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9AEF-346C-B343-AD3F-5FCA069E894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09FB-5711-C044-A8F7-8F457F773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2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9AEF-346C-B343-AD3F-5FCA069E894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09FB-5711-C044-A8F7-8F457F773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9AEF-346C-B343-AD3F-5FCA069E894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09FB-5711-C044-A8F7-8F457F773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4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9AEF-346C-B343-AD3F-5FCA069E894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09FB-5711-C044-A8F7-8F457F773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0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9AEF-346C-B343-AD3F-5FCA069E894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09FB-5711-C044-A8F7-8F457F773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0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9AEF-346C-B343-AD3F-5FCA069E894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09FB-5711-C044-A8F7-8F457F773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8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9AEF-346C-B343-AD3F-5FCA069E894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09FB-5711-C044-A8F7-8F457F773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1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9AEF-346C-B343-AD3F-5FCA069E894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09FB-5711-C044-A8F7-8F457F773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1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9AEF-346C-B343-AD3F-5FCA069E894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09FB-5711-C044-A8F7-8F457F773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5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9AEF-346C-B343-AD3F-5FCA069E894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09FB-5711-C044-A8F7-8F457F773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59AEF-346C-B343-AD3F-5FCA069E894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D09FB-5711-C044-A8F7-8F457F773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0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hadoop.apache.org/docs/current/hadoop-project-dist/hadoop-hdfs/HdfsDesign.htm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542CC-B2A2-9B41-B2F6-35B796B5F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sz="3700"/>
              <a:t>The Apache Hadoop framework is composed of the following modules</a:t>
            </a:r>
          </a:p>
        </p:txBody>
      </p:sp>
      <p:pic>
        <p:nvPicPr>
          <p:cNvPr id="5" name="Picture 4" descr="A drawing of a person&#10;&#10;Description automatically generated">
            <a:extLst>
              <a:ext uri="{FF2B5EF4-FFF2-40B4-BE49-F238E27FC236}">
                <a16:creationId xmlns:a16="http://schemas.microsoft.com/office/drawing/2014/main" id="{BEE002DE-ECB3-E046-BC77-4979B51CA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" y="2606530"/>
            <a:ext cx="3425957" cy="16444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DD68C-6884-A948-99EC-B5A82AC4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/>
              <a:t>Hadoop Common: contains libraries and utilities needed by other Hadoop modules</a:t>
            </a:r>
          </a:p>
          <a:p>
            <a:r>
              <a:rPr lang="en-US" sz="2000"/>
              <a:t>Hadoop Distributed File System (HDFS): a distributed file-system that stores data on the commodity machines</a:t>
            </a:r>
          </a:p>
          <a:p>
            <a:r>
              <a:rPr lang="en-US" sz="2000"/>
              <a:t>Hadoop YARN: a resource-management platform responsible for managing compute resources in clusters and using them for scheduling of users' applications</a:t>
            </a:r>
          </a:p>
          <a:p>
            <a:r>
              <a:rPr lang="en-US" sz="2000"/>
              <a:t>Hadoop MapReduce: a programming model for large scale data processing</a:t>
            </a:r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36045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6824F-344D-564A-B611-FB9F495D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HDFS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4F455-1662-BB4A-B8FB-CCAC4F069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b="1"/>
              <a:t>List Command</a:t>
            </a:r>
          </a:p>
          <a:p>
            <a:r>
              <a:rPr lang="en-US" sz="2400"/>
              <a:t>The ‘list’command displays all the available files inside a particular path.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b="1"/>
              <a:t>           hdfs   dfs –ls    &lt;/source path&gt;</a:t>
            </a:r>
            <a:br>
              <a:rPr lang="en-US" sz="2400"/>
            </a:br>
            <a:r>
              <a:rPr lang="en-US" sz="2400"/>
              <a:t>  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808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EDF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rawing of a person&#10;&#10;Description automatically generated">
            <a:extLst>
              <a:ext uri="{FF2B5EF4-FFF2-40B4-BE49-F238E27FC236}">
                <a16:creationId xmlns:a16="http://schemas.microsoft.com/office/drawing/2014/main" id="{573B9DBC-AF71-9F49-9261-80A4F92DE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078099"/>
            <a:ext cx="1462088" cy="70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53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CE570-FCE9-B540-8BCA-77C4BBC5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HDFS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8F7EE-7CC7-D447-AA53-D8FB50E99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b="1"/>
              <a:t>Get Command</a:t>
            </a:r>
          </a:p>
          <a:p>
            <a:r>
              <a:rPr lang="en-US" sz="2400"/>
              <a:t>‘get’ copies a file from HDFS to the local drive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b="1"/>
              <a:t>      hdfs dfs –get &lt;/source path&gt; &lt;/destination path&gt;</a:t>
            </a:r>
            <a:br>
              <a:rPr lang="en-US" sz="2400"/>
            </a:br>
            <a:endParaRPr lang="en-US" sz="2400" b="1"/>
          </a:p>
          <a:p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808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EDF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rawing of a person&#10;&#10;Description automatically generated">
            <a:extLst>
              <a:ext uri="{FF2B5EF4-FFF2-40B4-BE49-F238E27FC236}">
                <a16:creationId xmlns:a16="http://schemas.microsoft.com/office/drawing/2014/main" id="{0486FA03-3C89-8D4F-96B8-42A2C6D0E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078099"/>
            <a:ext cx="1462088" cy="70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29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ADC4-D3EB-E045-9CFB-E1C610F8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HDFS </a:t>
            </a:r>
            <a:r>
              <a:rPr lang="en-US" b="1" i="1" dirty="0" err="1"/>
              <a:t>mkdir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4C1E3-0140-804A-AE2F-1E6C6B200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b="1"/>
              <a:t>Make Directory Command</a:t>
            </a:r>
          </a:p>
          <a:p>
            <a:r>
              <a:rPr lang="en-US" sz="2400" b="1"/>
              <a:t>Create a new directory in HDFS</a:t>
            </a:r>
          </a:p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r>
              <a:rPr lang="en-US" sz="2400" b="1"/>
              <a:t>   hdfs dfs –mkdir &lt;/source path&gt;</a:t>
            </a:r>
          </a:p>
          <a:p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808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EDF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rawing of a person&#10;&#10;Description automatically generated">
            <a:extLst>
              <a:ext uri="{FF2B5EF4-FFF2-40B4-BE49-F238E27FC236}">
                <a16:creationId xmlns:a16="http://schemas.microsoft.com/office/drawing/2014/main" id="{08710D12-3324-0240-B7BF-54446EC9A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078099"/>
            <a:ext cx="1462088" cy="70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62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C4E8-BBD9-794C-A261-5D0360A8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HDFS 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49F4C-9FBB-AD4C-9F63-992137FAB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b="1"/>
              <a:t>View contents of particular file</a:t>
            </a:r>
          </a:p>
          <a:p>
            <a:r>
              <a:rPr lang="en-US" sz="2400" b="1"/>
              <a:t>Display the contents of an HDFS file</a:t>
            </a:r>
          </a:p>
          <a:p>
            <a:endParaRPr lang="en-US" sz="2400" b="1"/>
          </a:p>
          <a:p>
            <a:pPr marL="0" indent="0">
              <a:buNone/>
            </a:pPr>
            <a:r>
              <a:rPr lang="en-US" sz="2400" b="1"/>
              <a:t>      hdfs  dfs –cat &lt;/path[filename]&gt;</a:t>
            </a:r>
          </a:p>
          <a:p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808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EDF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rawing of a person&#10;&#10;Description automatically generated">
            <a:extLst>
              <a:ext uri="{FF2B5EF4-FFF2-40B4-BE49-F238E27FC236}">
                <a16:creationId xmlns:a16="http://schemas.microsoft.com/office/drawing/2014/main" id="{FAF597D6-867C-0044-89EC-BC26D2414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078099"/>
            <a:ext cx="1462088" cy="70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16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D8DF-9223-AE4F-B584-E01AAE4A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HDFS </a:t>
            </a:r>
            <a:r>
              <a:rPr lang="en-US" b="1" i="1" dirty="0" err="1"/>
              <a:t>copyToLocal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4992B-69CB-6043-A5F4-4F11D8067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i="1"/>
              <a:t>copyToLocal</a:t>
            </a:r>
            <a:r>
              <a:rPr lang="en-US" sz="2400"/>
              <a:t> is similar to </a:t>
            </a:r>
            <a:r>
              <a:rPr lang="en-US" sz="2400" i="1"/>
              <a:t>get</a:t>
            </a:r>
            <a:r>
              <a:rPr lang="en-US" sz="2400"/>
              <a:t> command, except that the destination is </a:t>
            </a:r>
            <a:r>
              <a:rPr lang="en-US" sz="2400" b="1"/>
              <a:t>restricted to a local file </a:t>
            </a:r>
            <a:r>
              <a:rPr lang="en-US" sz="2400"/>
              <a:t>reference</a:t>
            </a:r>
          </a:p>
          <a:p>
            <a:endParaRPr lang="en-US" sz="2400"/>
          </a:p>
          <a:p>
            <a:r>
              <a:rPr lang="en-US" sz="2400" b="1"/>
              <a:t>hdfs   dfs   –copyToLocal  &lt;/source&gt;   &lt;/dest&gt;</a:t>
            </a:r>
            <a:br>
              <a:rPr lang="en-US" sz="2400"/>
            </a:br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808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EDF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rawing of a person&#10;&#10;Description automatically generated">
            <a:extLst>
              <a:ext uri="{FF2B5EF4-FFF2-40B4-BE49-F238E27FC236}">
                <a16:creationId xmlns:a16="http://schemas.microsoft.com/office/drawing/2014/main" id="{937ED0EC-FA8E-FB4C-B5DE-163E6D02B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078099"/>
            <a:ext cx="1462088" cy="70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20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D0FA-B358-164A-9189-82DCE3B9D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HDFS </a:t>
            </a:r>
            <a:r>
              <a:rPr lang="en-US" b="1" i="1" dirty="0" err="1"/>
              <a:t>copyFromLocal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D292C-AEBE-574C-8A73-D24555662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i="1"/>
              <a:t>copyFromLocal</a:t>
            </a:r>
            <a:r>
              <a:rPr lang="en-US" sz="2400"/>
              <a:t> is similar to </a:t>
            </a:r>
            <a:r>
              <a:rPr lang="en-US" sz="2400" i="1"/>
              <a:t>put</a:t>
            </a:r>
            <a:r>
              <a:rPr lang="en-US" sz="2400"/>
              <a:t> command, except that the source is </a:t>
            </a:r>
            <a:r>
              <a:rPr lang="en-US" sz="2400" b="1"/>
              <a:t>restricted to a local file </a:t>
            </a:r>
            <a:r>
              <a:rPr lang="en-US" sz="2400"/>
              <a:t>reference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b="1"/>
              <a:t>   hdfs    dfs   –copyFromLocal    &lt;/source path&gt;    &lt;/destination path&gt;</a:t>
            </a:r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808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EDF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rawing of a person&#10;&#10;Description automatically generated">
            <a:extLst>
              <a:ext uri="{FF2B5EF4-FFF2-40B4-BE49-F238E27FC236}">
                <a16:creationId xmlns:a16="http://schemas.microsoft.com/office/drawing/2014/main" id="{EDACDD93-6B05-DD4B-B854-15C64FAA4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078099"/>
            <a:ext cx="1462088" cy="70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30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2AB3-1CBD-BC4E-9800-5A4B6DC1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HDFS </a:t>
            </a:r>
            <a:r>
              <a:rPr lang="en-US" b="1" i="1" dirty="0" err="1"/>
              <a:t>rm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A880-FC73-1D4D-B850-B8993EB98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b="1"/>
              <a:t>Removing a File</a:t>
            </a:r>
          </a:p>
          <a:p>
            <a:endParaRPr lang="en-US" sz="2400" b="1"/>
          </a:p>
          <a:p>
            <a:pPr marL="0" indent="0">
              <a:buNone/>
            </a:pPr>
            <a:r>
              <a:rPr lang="en-US" sz="2400" b="1"/>
              <a:t>     hdfs   dfs    –rm     &lt;/path[filename]&gt;</a:t>
            </a:r>
          </a:p>
          <a:p>
            <a:endParaRPr lang="en-US" sz="2400" b="1"/>
          </a:p>
          <a:p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808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EDF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rawing of a person&#10;&#10;Description automatically generated">
            <a:extLst>
              <a:ext uri="{FF2B5EF4-FFF2-40B4-BE49-F238E27FC236}">
                <a16:creationId xmlns:a16="http://schemas.microsoft.com/office/drawing/2014/main" id="{8AA0AA71-6118-1547-B67A-49A435A93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078099"/>
            <a:ext cx="1462088" cy="70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C2D400-9E13-6149-A354-E3E351F7F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sz="4000"/>
              <a:t>Hadoop and HDFS</a:t>
            </a:r>
          </a:p>
        </p:txBody>
      </p:sp>
      <p:pic>
        <p:nvPicPr>
          <p:cNvPr id="4" name="Picture 3" descr="A drawing of a person&#10;&#10;Description automatically generated">
            <a:extLst>
              <a:ext uri="{FF2B5EF4-FFF2-40B4-BE49-F238E27FC236}">
                <a16:creationId xmlns:a16="http://schemas.microsoft.com/office/drawing/2014/main" id="{010EEB56-EDEC-8742-BE6B-0B71DA9A2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2120859"/>
            <a:ext cx="5126736" cy="24608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1B920-83FE-0E4A-9D70-1BA404FB1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000"/>
              <a:t>Good for:</a:t>
            </a:r>
          </a:p>
          <a:p>
            <a:pPr lvl="1"/>
            <a:r>
              <a:rPr lang="en-US" sz="2000"/>
              <a:t>Large files</a:t>
            </a:r>
          </a:p>
          <a:p>
            <a:pPr lvl="1"/>
            <a:r>
              <a:rPr lang="en-US" sz="2000"/>
              <a:t>Streaming Data Access (web logs, not real time; batch)</a:t>
            </a:r>
          </a:p>
          <a:p>
            <a:pPr lvl="1"/>
            <a:r>
              <a:rPr lang="en-US" sz="2000"/>
              <a:t>write-once-read-many</a:t>
            </a:r>
          </a:p>
          <a:p>
            <a:pPr lvl="1"/>
            <a:endParaRPr lang="en-US" sz="2000"/>
          </a:p>
          <a:p>
            <a:r>
              <a:rPr lang="en-US" sz="2000"/>
              <a:t>Not good for:</a:t>
            </a:r>
          </a:p>
          <a:p>
            <a:pPr lvl="1"/>
            <a:r>
              <a:rPr lang="en-US" sz="2000"/>
              <a:t>Lots of small files</a:t>
            </a:r>
          </a:p>
          <a:p>
            <a:pPr lvl="1"/>
            <a:r>
              <a:rPr lang="en-US" sz="2000"/>
              <a:t>Random Access</a:t>
            </a:r>
          </a:p>
          <a:p>
            <a:pPr lvl="1"/>
            <a:r>
              <a:rPr lang="en-US" sz="2000"/>
              <a:t>Low-Latency Access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74968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A5B7D3-BA2E-844E-B191-A661B62EF67E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  <a:hlinkClick r:id="rId2"/>
              </a:rPr>
              <a:t>source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8EC0F7-78E0-3B49-9E04-82A20642F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207949"/>
            <a:ext cx="7188199" cy="443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4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B703-EF52-0C46-B58E-EED7599F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HDFS</a:t>
            </a:r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drawing of a person&#10;&#10;Description automatically generated">
            <a:extLst>
              <a:ext uri="{FF2B5EF4-FFF2-40B4-BE49-F238E27FC236}">
                <a16:creationId xmlns:a16="http://schemas.microsoft.com/office/drawing/2014/main" id="{FBFDFCAA-AD7A-9E4D-9E2B-B5A44B73B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" y="1540362"/>
            <a:ext cx="3835488" cy="184103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6DB0D-552E-9443-BB2C-9BD2A1DB2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/>
              <a:t>Master</a:t>
            </a:r>
          </a:p>
          <a:p>
            <a:pPr lvl="1"/>
            <a:r>
              <a:rPr lang="en-US" sz="1800"/>
              <a:t>Single NameNode for managing file system metadata</a:t>
            </a:r>
          </a:p>
          <a:p>
            <a:endParaRPr lang="en-US" sz="1800"/>
          </a:p>
          <a:p>
            <a:r>
              <a:rPr lang="en-US" sz="1800"/>
              <a:t>DataNodes</a:t>
            </a:r>
          </a:p>
          <a:p>
            <a:pPr lvl="1"/>
            <a:r>
              <a:rPr lang="en-US" sz="1800"/>
              <a:t>Multiple DataNodes store data as blocks</a:t>
            </a:r>
          </a:p>
          <a:p>
            <a:pPr lvl="1"/>
            <a:endParaRPr lang="en-US" sz="1800"/>
          </a:p>
          <a:p>
            <a:r>
              <a:rPr lang="en-US" sz="1800"/>
              <a:t>SecondaryNameNode</a:t>
            </a:r>
          </a:p>
          <a:p>
            <a:pPr lvl="1"/>
            <a:r>
              <a:rPr lang="en-US" sz="1800"/>
              <a:t>Backup for NameNode</a:t>
            </a:r>
          </a:p>
          <a:p>
            <a:pPr lvl="1"/>
            <a:r>
              <a:rPr lang="en-US" sz="1800"/>
              <a:t>Checkpointing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68891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F6490-ACE7-124C-A552-6D203F319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HDFS Files</a:t>
            </a:r>
          </a:p>
        </p:txBody>
      </p:sp>
      <p:pic>
        <p:nvPicPr>
          <p:cNvPr id="5" name="Picture 4" descr="A drawing of a person&#10;&#10;Description automatically generated">
            <a:extLst>
              <a:ext uri="{FF2B5EF4-FFF2-40B4-BE49-F238E27FC236}">
                <a16:creationId xmlns:a16="http://schemas.microsoft.com/office/drawing/2014/main" id="{60B7C746-DA3A-1749-925E-2BE071074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" y="2606530"/>
            <a:ext cx="3425957" cy="16444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065C4-68B0-6443-B9BD-24F234571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/>
              <a:t>HDFS files are broken into blocks</a:t>
            </a:r>
          </a:p>
          <a:p>
            <a:pPr lvl="1"/>
            <a:r>
              <a:rPr lang="en-US" sz="2000"/>
              <a:t>Basic unit for reading/writing</a:t>
            </a:r>
          </a:p>
          <a:p>
            <a:pPr lvl="1"/>
            <a:r>
              <a:rPr lang="en-US" sz="2000"/>
              <a:t>Default 64MB, often larger in production</a:t>
            </a:r>
          </a:p>
          <a:p>
            <a:pPr lvl="1"/>
            <a:r>
              <a:rPr lang="en-US" sz="2000"/>
              <a:t>Good for large files and high throughputs</a:t>
            </a:r>
          </a:p>
          <a:p>
            <a:r>
              <a:rPr lang="en-US" sz="2000"/>
              <a:t>Blocks may have replicas</a:t>
            </a:r>
          </a:p>
          <a:p>
            <a:pPr lvl="1"/>
            <a:r>
              <a:rPr lang="en-US" sz="2000"/>
              <a:t>One block can be stored in multiple locations</a:t>
            </a:r>
          </a:p>
          <a:p>
            <a:pPr lvl="1"/>
            <a:r>
              <a:rPr lang="en-US" sz="2000"/>
              <a:t>Makes HDFS fault tolerant</a:t>
            </a:r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82542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78D6-2269-6943-9E06-A3B4BFD5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 fontScale="90000"/>
          </a:bodyPr>
          <a:lstStyle/>
          <a:p>
            <a:r>
              <a:rPr lang="en-US" sz="3700" b="1" err="1"/>
              <a:t>NameNode</a:t>
            </a:r>
            <a:r>
              <a:rPr lang="en-US" sz="3700" b="1"/>
              <a:t> and </a:t>
            </a:r>
            <a:r>
              <a:rPr lang="en-US" sz="3700" b="1" err="1"/>
              <a:t>DataNodes</a:t>
            </a:r>
            <a:br>
              <a:rPr lang="en-US" sz="3700" b="1"/>
            </a:br>
            <a:endParaRPr lang="en-US" sz="37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drawing of a person&#10;&#10;Description automatically generated">
            <a:extLst>
              <a:ext uri="{FF2B5EF4-FFF2-40B4-BE49-F238E27FC236}">
                <a16:creationId xmlns:a16="http://schemas.microsoft.com/office/drawing/2014/main" id="{AB77843C-8300-B043-8971-F2258BB27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" y="1540362"/>
            <a:ext cx="3835488" cy="184103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08AAB-D201-534A-8EB6-39B24FF43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/>
              <a:t> </a:t>
            </a:r>
          </a:p>
          <a:p>
            <a:r>
              <a:rPr lang="en-US" sz="1700"/>
              <a:t>The </a:t>
            </a:r>
            <a:r>
              <a:rPr lang="en-US" sz="1700" b="1" i="1"/>
              <a:t>NameNode</a:t>
            </a:r>
            <a:r>
              <a:rPr lang="en-US" sz="1700"/>
              <a:t> executes file system </a:t>
            </a:r>
            <a:r>
              <a:rPr lang="en-US" sz="1700" b="1" i="1"/>
              <a:t>namespace operatio</a:t>
            </a:r>
            <a:r>
              <a:rPr lang="en-US" sz="1700"/>
              <a:t>ns like </a:t>
            </a:r>
            <a:r>
              <a:rPr lang="en-US" sz="1700" b="1" i="1"/>
              <a:t>opening</a:t>
            </a:r>
            <a:r>
              <a:rPr lang="en-US" sz="1700"/>
              <a:t>, </a:t>
            </a:r>
            <a:r>
              <a:rPr lang="en-US" sz="1700" b="1" i="1"/>
              <a:t>closing</a:t>
            </a:r>
            <a:r>
              <a:rPr lang="en-US" sz="1700"/>
              <a:t>, and </a:t>
            </a:r>
            <a:r>
              <a:rPr lang="en-US" sz="1700" b="1" i="1"/>
              <a:t>renaming</a:t>
            </a:r>
            <a:r>
              <a:rPr lang="en-US" sz="1700"/>
              <a:t> files and directories. It also determines the </a:t>
            </a:r>
            <a:r>
              <a:rPr lang="en-US" sz="1700" b="1" i="1"/>
              <a:t>mapping of blocks</a:t>
            </a:r>
            <a:r>
              <a:rPr lang="en-US" sz="1700"/>
              <a:t> to DataNodes. </a:t>
            </a:r>
          </a:p>
          <a:p>
            <a:r>
              <a:rPr lang="en-US" sz="1700"/>
              <a:t>The </a:t>
            </a:r>
            <a:r>
              <a:rPr lang="en-US" sz="1700" b="1" i="1"/>
              <a:t>DataNodes</a:t>
            </a:r>
            <a:r>
              <a:rPr lang="en-US" sz="1700"/>
              <a:t> are responsible for serving </a:t>
            </a:r>
            <a:r>
              <a:rPr lang="en-US" sz="1700" b="1" i="1"/>
              <a:t>read and write requests </a:t>
            </a:r>
            <a:r>
              <a:rPr lang="en-US" sz="1700"/>
              <a:t>from the file system’s clients. The DataNodes also perform </a:t>
            </a:r>
            <a:r>
              <a:rPr lang="en-US" sz="1700" b="1" i="1"/>
              <a:t>block creation, deletion, and replication </a:t>
            </a:r>
            <a:r>
              <a:rPr lang="en-US" sz="1700"/>
              <a:t>upon instruction from the NameNode.</a:t>
            </a:r>
          </a:p>
          <a:p>
            <a:pPr marL="0" indent="0">
              <a:buNone/>
            </a:pPr>
            <a:br>
              <a:rPr lang="en-US" sz="1700"/>
            </a:b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425931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CAC3-9963-734B-82C1-1298B3294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sz="3400" b="1"/>
              <a:t>The File System Namespace</a:t>
            </a:r>
            <a:br>
              <a:rPr lang="en-US" sz="3400" b="1"/>
            </a:br>
            <a:endParaRPr lang="en-US" sz="34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drawing of a person&#10;&#10;Description automatically generated">
            <a:extLst>
              <a:ext uri="{FF2B5EF4-FFF2-40B4-BE49-F238E27FC236}">
                <a16:creationId xmlns:a16="http://schemas.microsoft.com/office/drawing/2014/main" id="{6B2001EF-2605-174A-97B4-C33206EC8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41" y="1710838"/>
            <a:ext cx="4105275" cy="1970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536DE-1661-7145-A526-20A7C4654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en-US" sz="1800"/>
              <a:t>HDFS supports a traditional </a:t>
            </a:r>
            <a:r>
              <a:rPr lang="en-US" sz="1800" b="1" i="1"/>
              <a:t>hierarchical file organization</a:t>
            </a:r>
            <a:r>
              <a:rPr lang="en-US" sz="1800"/>
              <a:t>. A user or an application can create directories and store files inside these directories. The file system namespace hierarchy is similar to most other existing file systems.</a:t>
            </a:r>
          </a:p>
        </p:txBody>
      </p:sp>
    </p:spTree>
    <p:extLst>
      <p:ext uri="{BB962C8B-B14F-4D97-AF65-F5344CB8AC3E}">
        <p14:creationId xmlns:p14="http://schemas.microsoft.com/office/powerpoint/2010/main" val="2443814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AAAE48-D15B-1A46-B9CC-4430D2F9A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More HDFS …..</a:t>
            </a:r>
          </a:p>
        </p:txBody>
      </p:sp>
      <p:pic>
        <p:nvPicPr>
          <p:cNvPr id="5" name="Picture 4" descr="A drawing of a person&#10;&#10;Description automatically generated">
            <a:extLst>
              <a:ext uri="{FF2B5EF4-FFF2-40B4-BE49-F238E27FC236}">
                <a16:creationId xmlns:a16="http://schemas.microsoft.com/office/drawing/2014/main" id="{38DD47CC-4474-3A42-A2E7-7BBD354CA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" y="2606530"/>
            <a:ext cx="3425957" cy="16444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66CEA-0694-A340-A12E-825BEABD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b="1"/>
              <a:t>Data Replication - </a:t>
            </a:r>
            <a:r>
              <a:rPr lang="en-US" sz="2000"/>
              <a:t>blocks of a file are replicated for fault tolerance</a:t>
            </a:r>
          </a:p>
          <a:p>
            <a:r>
              <a:rPr lang="en-US" sz="2000" b="1"/>
              <a:t>The Persistence of File System Metadata - </a:t>
            </a:r>
            <a:r>
              <a:rPr lang="en-US" sz="2000"/>
              <a:t>uses a transaction log called the EditLog</a:t>
            </a:r>
          </a:p>
          <a:p>
            <a:r>
              <a:rPr lang="en-US" sz="2000" b="1"/>
              <a:t>The Communication Protocols - </a:t>
            </a:r>
            <a:r>
              <a:rPr lang="en-US" sz="2000"/>
              <a:t>All HDFS communication protocols are layered on top of the TCP/IP protocol</a:t>
            </a:r>
          </a:p>
          <a:p>
            <a:r>
              <a:rPr lang="en-US" sz="2000" b="1"/>
              <a:t>Robustness - </a:t>
            </a:r>
            <a:r>
              <a:rPr lang="en-US" sz="2000"/>
              <a:t>The three common types of failures are NameNode failures, DataNode failures and network partitions.</a:t>
            </a:r>
          </a:p>
          <a:p>
            <a:r>
              <a:rPr lang="en-US" sz="2000" b="1"/>
              <a:t>Data Organization – works well with LARGE files – no little files</a:t>
            </a:r>
          </a:p>
          <a:p>
            <a:r>
              <a:rPr lang="en-US" sz="2000" b="1"/>
              <a:t>Accessibility – Java, C, REST (HTTP) Client</a:t>
            </a:r>
          </a:p>
          <a:p>
            <a:pPr marL="0" indent="0">
              <a:buNone/>
            </a:pPr>
            <a:br>
              <a:rPr lang="en-US" sz="2000"/>
            </a:br>
            <a:endParaRPr lang="en-US" sz="2000" b="1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96251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A785-F5D3-E44B-B14F-658779EDE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HDFS 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EF726-FDCF-E943-B706-91E2FF253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b="1"/>
              <a:t>Put Command</a:t>
            </a:r>
          </a:p>
          <a:p>
            <a:r>
              <a:rPr lang="en-US" sz="2400" b="1"/>
              <a:t>Write a file to HDFS</a:t>
            </a:r>
          </a:p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r>
              <a:rPr lang="en-US" sz="2400" b="1"/>
              <a:t>         hdfs dfs     –put   &lt;/source path&gt;   &lt;/destination path&gt;</a:t>
            </a:r>
          </a:p>
          <a:p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808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EDF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rawing of a person&#10;&#10;Description automatically generated">
            <a:extLst>
              <a:ext uri="{FF2B5EF4-FFF2-40B4-BE49-F238E27FC236}">
                <a16:creationId xmlns:a16="http://schemas.microsoft.com/office/drawing/2014/main" id="{61B4A0BE-25F6-A443-B4A2-E2DF792AC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078099"/>
            <a:ext cx="1462088" cy="70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52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508</Words>
  <Application>Microsoft Macintosh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The Apache Hadoop framework is composed of the following modules</vt:lpstr>
      <vt:lpstr>Hadoop and HDFS</vt:lpstr>
      <vt:lpstr>PowerPoint Presentation</vt:lpstr>
      <vt:lpstr>HDFS</vt:lpstr>
      <vt:lpstr>HDFS Files</vt:lpstr>
      <vt:lpstr>NameNode and DataNodes </vt:lpstr>
      <vt:lpstr>The File System Namespace </vt:lpstr>
      <vt:lpstr>More HDFS …..</vt:lpstr>
      <vt:lpstr>HDFS Put</vt:lpstr>
      <vt:lpstr>HDFS List</vt:lpstr>
      <vt:lpstr>HDFS Get</vt:lpstr>
      <vt:lpstr>HDFS mkdir</vt:lpstr>
      <vt:lpstr>HDFS Cat</vt:lpstr>
      <vt:lpstr>HDFS copyToLocal</vt:lpstr>
      <vt:lpstr>HDFS copyFromLocal</vt:lpstr>
      <vt:lpstr>HDFS 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and HDFS</dc:title>
  <dc:creator>Marilyn Waldman</dc:creator>
  <cp:lastModifiedBy>Marilyn Waldman</cp:lastModifiedBy>
  <cp:revision>3</cp:revision>
  <cp:lastPrinted>2019-01-26T15:59:53Z</cp:lastPrinted>
  <dcterms:created xsi:type="dcterms:W3CDTF">2019-01-26T15:50:38Z</dcterms:created>
  <dcterms:modified xsi:type="dcterms:W3CDTF">2019-01-26T16:00:07Z</dcterms:modified>
</cp:coreProperties>
</file>