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9" r:id="rId11"/>
    <p:sldId id="263" r:id="rId12"/>
    <p:sldId id="265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28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8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ac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jaceklaskowski.gitbooks.io/mastering-apache-spark/spark-architectur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 b="1"/>
              <a:t>Resilient Distributed Datasets (RDDs)</a:t>
            </a:r>
            <a:br>
              <a:rPr lang="en-US" sz="8000" b="1"/>
            </a:b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AD8AE-93D5-5D43-8E85-84279AAB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Basic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8C54-75B2-3A47-B980-FB2B8F21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nums = sc.parallelize([1, 2, 3])</a:t>
            </a:r>
            <a:br>
              <a:rPr lang="en-US" sz="1800">
                <a:latin typeface="Consolas"/>
                <a:cs typeface="Consolas"/>
              </a:rPr>
            </a:br>
            <a:endParaRPr lang="en-US" sz="180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squares = nums.map(lambda x: x*x)   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# Keep elements passing a predicate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even = squares.filter(lambda x: x % 2 == 0) 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/>
                <a:cs typeface="Consolas"/>
              </a:rPr>
              <a:t>nums.flatMap(lambda x: range(0, x))  # =&gt; {0, 0, 1, 0, 1, 2}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98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chemeClr val="bg1"/>
                </a:solidFill>
              </a:rPr>
              <a:t>Resilient Distributed Datasets (RDDs)</a:t>
            </a: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/>
              <a:t>To get the results of a transformation back to the driver, you must issue an </a:t>
            </a:r>
            <a:r>
              <a:rPr lang="en-US" sz="1800" b="1" i="1"/>
              <a:t>action</a:t>
            </a:r>
          </a:p>
          <a:p>
            <a:endParaRPr lang="en-US" sz="1800" b="1" i="1"/>
          </a:p>
          <a:p>
            <a:pPr marL="0" indent="0">
              <a:buNone/>
            </a:pPr>
            <a:r>
              <a:rPr lang="it" sz="1800"/>
              <a:t>        </a:t>
            </a:r>
            <a:r>
              <a:rPr lang="en-US" sz="1800"/>
              <a:t>&gt;&gt;&gt;</a:t>
            </a:r>
            <a:r>
              <a:rPr lang="it" sz="1800"/>
              <a:t>  data = [1, 2, 3, 4, 5]</a:t>
            </a:r>
          </a:p>
          <a:p>
            <a:pPr marL="0" indent="0">
              <a:buNone/>
            </a:pPr>
            <a:r>
              <a:rPr lang="it" sz="1800"/>
              <a:t>        </a:t>
            </a:r>
            <a:r>
              <a:rPr lang="en-US" sz="1800"/>
              <a:t>&gt;&gt;&gt;</a:t>
            </a:r>
            <a:r>
              <a:rPr lang="it" sz="1800"/>
              <a:t>  rdd1 = sc.parallelize(data)</a:t>
            </a:r>
          </a:p>
          <a:p>
            <a:pPr marL="0" indent="0">
              <a:buNone/>
            </a:pPr>
            <a:r>
              <a:rPr lang="it" sz="1800"/>
              <a:t>        </a:t>
            </a:r>
            <a:r>
              <a:rPr lang="en-US" sz="1800"/>
              <a:t>&gt;&gt;&gt;</a:t>
            </a:r>
            <a:r>
              <a:rPr lang="it" sz="1800"/>
              <a:t>  rdd2 = rdd1.</a:t>
            </a:r>
            <a:r>
              <a:rPr lang="it" sz="1800" b="1" i="1"/>
              <a:t>map</a:t>
            </a:r>
            <a:r>
              <a:rPr lang="it" sz="1800"/>
              <a:t>(lambda x : x + 1)</a:t>
            </a:r>
          </a:p>
          <a:p>
            <a:pPr marL="0" indent="0">
              <a:buNone/>
            </a:pPr>
            <a:r>
              <a:rPr lang="it" sz="1800"/>
              <a:t>        &gt;&gt;&gt;  rdd2.collect()</a:t>
            </a:r>
            <a:endParaRPr lang="en-US" sz="1800"/>
          </a:p>
          <a:p>
            <a:endParaRPr lang="en-US" sz="1800" b="1" i="1"/>
          </a:p>
          <a:p>
            <a:endParaRPr lang="en-US" sz="1800" b="1" i="1"/>
          </a:p>
          <a:p>
            <a:endParaRPr lang="en-US" sz="1800" b="1" i="1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chemeClr val="bg1"/>
                </a:solidFill>
              </a:rPr>
              <a:t>Resilient Distributed Datasets (RDDs)</a:t>
            </a: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/>
              <a:t>Actions</a:t>
            </a:r>
          </a:p>
          <a:p>
            <a:pPr marL="0" indent="0">
              <a:buNone/>
            </a:pPr>
            <a:r>
              <a:rPr lang="en-US" sz="1800"/>
              <a:t>       collect</a:t>
            </a:r>
          </a:p>
          <a:p>
            <a:pPr marL="0" indent="0">
              <a:buNone/>
            </a:pPr>
            <a:r>
              <a:rPr lang="en-US" sz="1800"/>
              <a:t>       count </a:t>
            </a:r>
          </a:p>
          <a:p>
            <a:pPr marL="0" indent="0">
              <a:buNone/>
            </a:pPr>
            <a:r>
              <a:rPr lang="en-US" sz="1800"/>
              <a:t>       reduce</a:t>
            </a:r>
          </a:p>
          <a:p>
            <a:pPr marL="0" indent="0">
              <a:buNone/>
            </a:pPr>
            <a:r>
              <a:rPr lang="en-US" sz="1800"/>
              <a:t>       take(n)    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Reference : </a:t>
            </a:r>
            <a:r>
              <a:rPr lang="fr" sz="1800">
                <a:hlinkClick r:id="rId3"/>
              </a:rPr>
              <a:t>https://spark.apache.org/docs/latest/rdd-programming-guide.html - actions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FFD04-8CC5-0C49-B2A4-5E4980F5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Basic Actions - Eager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38CB-F6B6-854C-A117-1411D93D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nums = sc.parallelize([1, 2, 3])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# Retrieve RDD contents as a local collection</a:t>
            </a:r>
            <a:br>
              <a:rPr lang="en-US" sz="1500">
                <a:latin typeface="Consolas"/>
                <a:cs typeface="Consolas"/>
              </a:rPr>
            </a:br>
            <a:r>
              <a:rPr lang="en-US" sz="1500">
                <a:latin typeface="Consolas"/>
                <a:cs typeface="Consolas"/>
              </a:rPr>
              <a:t>nums.collect() # =&gt; [1, 2, 3]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# Return first K elements</a:t>
            </a:r>
            <a:br>
              <a:rPr lang="en-US" sz="1500">
                <a:latin typeface="Consolas"/>
                <a:cs typeface="Consolas"/>
              </a:rPr>
            </a:br>
            <a:r>
              <a:rPr lang="en-US" sz="1500">
                <a:latin typeface="Consolas"/>
                <a:cs typeface="Consolas"/>
              </a:rPr>
              <a:t>nums.take(2)   # =&gt; [1, 2]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# Count number of elements</a:t>
            </a:r>
            <a:br>
              <a:rPr lang="en-US" sz="1500">
                <a:latin typeface="Consolas"/>
                <a:cs typeface="Consolas"/>
              </a:rPr>
            </a:br>
            <a:r>
              <a:rPr lang="en-US" sz="1500">
                <a:latin typeface="Consolas"/>
                <a:cs typeface="Consolas"/>
              </a:rPr>
              <a:t>nums.count()   # =&gt; 3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# Merge elements with an associative function</a:t>
            </a:r>
            <a:br>
              <a:rPr lang="en-US" sz="1500">
                <a:latin typeface="Consolas"/>
                <a:cs typeface="Consolas"/>
              </a:rPr>
            </a:br>
            <a:r>
              <a:rPr lang="en-US" sz="1500">
                <a:latin typeface="Consolas"/>
                <a:cs typeface="Consolas"/>
              </a:rPr>
              <a:t>nums.reduce(lambda x, y: x + y)  # =&gt; 6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1500">
                <a:latin typeface="Consolas"/>
                <a:cs typeface="Consolas"/>
              </a:rPr>
              <a:t># Write elements to a text file</a:t>
            </a:r>
            <a:br>
              <a:rPr lang="en-US" sz="1500">
                <a:latin typeface="Consolas"/>
                <a:cs typeface="Consolas"/>
              </a:rPr>
            </a:br>
            <a:r>
              <a:rPr lang="en-US" sz="1500">
                <a:latin typeface="Consolas"/>
                <a:cs typeface="Consolas"/>
              </a:rPr>
              <a:t>nums.saveAsTextFile(“hdfs://file.txt”)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976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472" r="20590" b="-1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Resilient Distributed Datasets (RDDs)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Content Placeholder 4" descr="A picture containing sky, screenshot&#10;&#10;Description automatically generated">
            <a:extLst>
              <a:ext uri="{FF2B5EF4-FFF2-40B4-BE49-F238E27FC236}">
                <a16:creationId xmlns:a16="http://schemas.microsoft.com/office/drawing/2014/main" id="{E53DA9E0-87AF-2640-A836-C8CD5D82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2947" y="957486"/>
            <a:ext cx="5956777" cy="49403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Lazy Evaluation - An execution plan, a DAG (directed acyclic graph) of tasks is sent to the workers.  It is not executed until an action is run</a:t>
            </a:r>
          </a:p>
        </p:txBody>
      </p:sp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chemeClr val="bg1"/>
                </a:solidFill>
              </a:rPr>
              <a:t>Resilient Distributed Datasets (RDDs)</a:t>
            </a:r>
            <a:br>
              <a:rPr lang="en-US" sz="3400" b="1">
                <a:solidFill>
                  <a:schemeClr val="bg1"/>
                </a:solidFill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/>
              <a:t>Primary abstraction that allow Spark to distribute data</a:t>
            </a:r>
          </a:p>
          <a:p>
            <a:r>
              <a:rPr lang="en-US" sz="1800"/>
              <a:t>Fault tolerant – if they are destroyed they can be recreated by the driver and sent to a new worker</a:t>
            </a:r>
          </a:p>
          <a:p>
            <a:r>
              <a:rPr lang="en-US" sz="1800"/>
              <a:t>Immutable – once created you cannot change them.  Instead you perform transformations on them and create new RDDs.</a:t>
            </a:r>
          </a:p>
          <a:p>
            <a:r>
              <a:rPr lang="en-US" sz="1800"/>
              <a:t>Unstructured and semi-structured data</a:t>
            </a:r>
          </a:p>
          <a:p>
            <a:r>
              <a:rPr lang="en-US" sz="1800"/>
              <a:t>Remain in memory</a:t>
            </a:r>
          </a:p>
          <a:p>
            <a:r>
              <a:rPr lang="en-US" sz="1800"/>
              <a:t>Many input sources : HDFS, S3, csv, json</a:t>
            </a:r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alculator&#10;&#10;Description automatically generated">
            <a:extLst>
              <a:ext uri="{FF2B5EF4-FFF2-40B4-BE49-F238E27FC236}">
                <a16:creationId xmlns:a16="http://schemas.microsoft.com/office/drawing/2014/main" id="{2D898E92-1423-0944-96E7-C923ED1B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076845"/>
            <a:ext cx="6200163" cy="424710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9129E-4D0D-C54D-AE21-A292CFCB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i="1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4E44-D14A-1040-9446-D5E7D32B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i="1" dirty="0"/>
              <a:t>Transformation</a:t>
            </a:r>
            <a:r>
              <a:rPr lang="en-US" sz="1400" dirty="0"/>
              <a:t>s – map, </a:t>
            </a:r>
            <a:r>
              <a:rPr lang="en-US" sz="1400" dirty="0" err="1"/>
              <a:t>flatmap</a:t>
            </a:r>
            <a:r>
              <a:rPr lang="en-US" sz="1400" dirty="0"/>
              <a:t>, join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Lazy operations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Take place on the worker nodes</a:t>
            </a:r>
          </a:p>
          <a:p>
            <a:pPr>
              <a:lnSpc>
                <a:spcPct val="110000"/>
              </a:lnSpc>
            </a:pPr>
            <a:r>
              <a:rPr lang="en-US" b="1" i="1" dirty="0"/>
              <a:t>Actions</a:t>
            </a:r>
            <a:r>
              <a:rPr lang="en-US" sz="1400" dirty="0"/>
              <a:t> – count, distinct, reduce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Eager operations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Results returned to the driver and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   summarized or written to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   storage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                                                                                                </a:t>
            </a:r>
            <a:r>
              <a:rPr lang="en-US" sz="1400" dirty="0">
                <a:hlinkClick r:id="rId4"/>
              </a:rPr>
              <a:t>[Source]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410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B0837-A6C2-FC43-819C-8816CAD6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45" y="1158054"/>
            <a:ext cx="3427091" cy="165357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468A-7786-C347-A8FB-ED6646FE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45" y="4586491"/>
            <a:ext cx="3427091" cy="591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1" name="Picture 32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29561-5235-9242-95E6-67F80712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Your entry point into Spark is the Spark Context</a:t>
            </a:r>
            <a:br>
              <a:rPr lang="en-US"/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3143-8B71-6E47-9E97-CE45772B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Creating RDDs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You can </a:t>
            </a:r>
            <a:r>
              <a:rPr lang="en-US" sz="2400" b="1" i="1" dirty="0"/>
              <a:t>create an RDD </a:t>
            </a:r>
            <a:r>
              <a:rPr lang="en-US" sz="1800" dirty="0"/>
              <a:t>in one of three ways: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b="1" i="1" dirty="0"/>
              <a:t>Parallelizing an existing collection </a:t>
            </a:r>
            <a:r>
              <a:rPr lang="en-US" sz="1800" dirty="0"/>
              <a:t>in your driver program</a:t>
            </a:r>
          </a:p>
          <a:p>
            <a:r>
              <a:rPr lang="en-US" sz="1800" dirty="0"/>
              <a:t>Referencing a </a:t>
            </a:r>
            <a:r>
              <a:rPr lang="en-US" b="1" i="1" dirty="0"/>
              <a:t>dataset in an external storage sy</a:t>
            </a:r>
            <a:r>
              <a:rPr lang="en-US" sz="1800" dirty="0"/>
              <a:t>stem, such as a shared filesystem, HDFS, HBase, or any data source offering a Hadoop </a:t>
            </a:r>
            <a:r>
              <a:rPr lang="en-US" sz="1800" dirty="0" err="1"/>
              <a:t>InputFormat</a:t>
            </a:r>
            <a:endParaRPr lang="en-US" sz="1800" dirty="0"/>
          </a:p>
          <a:p>
            <a:r>
              <a:rPr lang="en-US" sz="1800" dirty="0"/>
              <a:t>By </a:t>
            </a:r>
            <a:r>
              <a:rPr lang="en-US" b="1" i="1" dirty="0"/>
              <a:t>transformations on another RDD</a:t>
            </a:r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chemeClr val="bg1"/>
                </a:solidFill>
              </a:rPr>
              <a:t>Resilient Distributed Datasets (RDDs)</a:t>
            </a: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Parallelizing</a:t>
            </a:r>
            <a:r>
              <a:rPr lang="en-US" sz="1800" dirty="0"/>
              <a:t> an existing collection in your driver program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it" sz="1800" dirty="0"/>
              <a:t>    </a:t>
            </a:r>
            <a:r>
              <a:rPr lang="en-US" sz="1800" dirty="0"/>
              <a:t>&gt;&gt;&gt;</a:t>
            </a:r>
            <a:r>
              <a:rPr lang="it" sz="1800" dirty="0"/>
              <a:t>  data = [1, 2, 3, 4, 5] </a:t>
            </a:r>
            <a:r>
              <a:rPr lang="en-US" sz="1800" dirty="0"/>
              <a:t>                        //Python List</a:t>
            </a:r>
            <a:endParaRPr lang="it" sz="1800" dirty="0"/>
          </a:p>
          <a:p>
            <a:pPr marL="0" indent="0">
              <a:buNone/>
            </a:pPr>
            <a:r>
              <a:rPr lang="it" sz="1800" dirty="0"/>
              <a:t>        </a:t>
            </a:r>
            <a:r>
              <a:rPr lang="en-US" sz="1800" dirty="0"/>
              <a:t>&gt;&gt;&gt;</a:t>
            </a:r>
            <a:r>
              <a:rPr lang="it" sz="1800" dirty="0"/>
              <a:t>  distData = sc.</a:t>
            </a:r>
            <a:r>
              <a:rPr lang="it" sz="1800" b="1" i="1" dirty="0"/>
              <a:t>parallelize</a:t>
            </a:r>
            <a:r>
              <a:rPr lang="it" sz="1800" dirty="0"/>
              <a:t>(data)        // RDD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Referencing a dataset</a:t>
            </a:r>
          </a:p>
          <a:p>
            <a:pPr marL="0" indent="0">
              <a:buNone/>
            </a:pPr>
            <a:r>
              <a:rPr lang="en-US" sz="1800" dirty="0"/>
              <a:t>       &gt;&gt;&gt; </a:t>
            </a:r>
            <a:r>
              <a:rPr lang="en-US" sz="1800" dirty="0" err="1"/>
              <a:t>distFile</a:t>
            </a:r>
            <a:r>
              <a:rPr lang="en-US" sz="1800" dirty="0"/>
              <a:t> = </a:t>
            </a:r>
            <a:r>
              <a:rPr lang="en-US" sz="1800" dirty="0" err="1"/>
              <a:t>sc.textFile</a:t>
            </a:r>
            <a:r>
              <a:rPr lang="en-US" sz="1800" dirty="0"/>
              <a:t>("</a:t>
            </a:r>
            <a:r>
              <a:rPr lang="en-US" sz="1800" dirty="0" err="1"/>
              <a:t>data.txt</a:t>
            </a:r>
            <a:r>
              <a:rPr lang="en-US" sz="1800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041107"/>
            <a:ext cx="4770219" cy="20760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it" dirty="0"/>
              <a:t>       </a:t>
            </a:r>
            <a:endParaRPr lang="it"/>
          </a:p>
          <a:p>
            <a:pPr marL="0" indent="0">
              <a:lnSpc>
                <a:spcPct val="110000"/>
              </a:lnSpc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  <a:endParaRPr lang="it"/>
          </a:p>
          <a:p>
            <a:pPr marL="0" indent="0">
              <a:lnSpc>
                <a:spcPct val="110000"/>
              </a:lnSpc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  <a:endParaRPr lang="it"/>
          </a:p>
          <a:p>
            <a:pPr marL="0" indent="0">
              <a:lnSpc>
                <a:spcPct val="110000"/>
              </a:lnSpc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561729"/>
            <a:ext cx="4770219" cy="303483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rdd2 = rdd1.</a:t>
            </a:r>
            <a:r>
              <a:rPr lang="en-US" b="1" i="1"/>
              <a:t>map</a:t>
            </a:r>
            <a:r>
              <a:rPr lang="en-US"/>
              <a:t>(lambda x : x 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on RDDs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 one RDD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431</Words>
  <Application>Microsoft Macintosh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Tw Cen MT</vt:lpstr>
      <vt:lpstr>Droplet</vt:lpstr>
      <vt:lpstr>Resilient Distributed Datasets (RDDs) </vt:lpstr>
      <vt:lpstr>Resilient Distributed Datasets (RDDs) </vt:lpstr>
      <vt:lpstr>RDD operations</vt:lpstr>
      <vt:lpstr>Your entry point into Spark is the Spark Context </vt:lpstr>
      <vt:lpstr>Creating RDDs</vt:lpstr>
      <vt:lpstr>Resilient Distributed Datasets (RDDs)</vt:lpstr>
      <vt:lpstr>Resilient Distributed Datasets (RDDs) </vt:lpstr>
      <vt:lpstr>Resilient Distributed Datasets (RDDs)</vt:lpstr>
      <vt:lpstr>Transformations on RDDs </vt:lpstr>
      <vt:lpstr>Basic Transformations</vt:lpstr>
      <vt:lpstr>Resilient Distributed Datasets (RDDs)</vt:lpstr>
      <vt:lpstr>Resilient Distributed Datasets (RDDs)</vt:lpstr>
      <vt:lpstr>Basic Actions - Eager</vt:lpstr>
      <vt:lpstr>Resilient Distributed Datasets (RDDs)</vt:lpstr>
      <vt:lpstr>Lazy Evaluation - An execution plan, a DAG (directed acyclic graph) of tasks is sent to the workers.  It is not executed until an action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Resilient Distributed Datasets (RDDs) </dc:title>
  <dc:creator>Marilyn Waldman</dc:creator>
  <cp:lastModifiedBy>Marilyn Waldman</cp:lastModifiedBy>
  <cp:revision>1</cp:revision>
  <dcterms:created xsi:type="dcterms:W3CDTF">2019-01-26T02:20:15Z</dcterms:created>
  <dcterms:modified xsi:type="dcterms:W3CDTF">2019-01-26T02:22:28Z</dcterms:modified>
</cp:coreProperties>
</file>