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0"/>
  </p:normalViewPr>
  <p:slideViewPr>
    <p:cSldViewPr snapToGrid="0" snapToObjects="1">
      <p:cViewPr varScale="1">
        <p:scale>
          <a:sx n="97" d="100"/>
          <a:sy n="97"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57DB-EAFC-8D45-A727-96AC2BC79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0BF3B-9863-B849-B628-8EDD94805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A8B2E-7C0F-B146-B129-8E3F857BF7CB}"/>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8D7C00B8-CC27-1740-B2A0-173316693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E0E1F-5833-9246-B8FA-DE0845511609}"/>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53797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72A4-1BEA-4D44-8BA8-1F119F4BD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BA5AF3-35E4-4A48-9717-7F3444F4EB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A9769-0E6B-6349-8690-4C5400231FB9}"/>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161778D0-0E25-6B46-A845-5A01F4464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C89CB-86B8-DC4F-94BC-00FCD92AFC46}"/>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86100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29233-F210-1E4B-AE94-4E65D9F56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DA740-414B-CE42-B3CF-5A5A205FCA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DB4BD-4027-C44A-A42A-8F0DF138E319}"/>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78A73CEB-190D-E24A-A1D7-3D53C6D3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A8E76-6506-0446-9B90-3A7B29CF2D80}"/>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21830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9D16-FD35-9A40-A81C-BEFFAB0D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00A03-3DEC-164D-BF2C-BF5DB7FAF1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87220-4B4F-F741-80E3-2BD6D42F336D}"/>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7D180A4C-9D94-C44E-800C-CB33149E9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0EC84-CD83-504A-A0DC-A5F1D79D2B79}"/>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09921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52BF-B300-3945-93B0-E151D7363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62F30E-AFE1-1946-8072-DEECBF841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580435-70F0-8745-9F59-7BF5AAF27890}"/>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26C3838E-73A8-F347-9465-A90EB8485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DA883-483C-2D4B-A970-DC5BD87AC8FF}"/>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07469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D902-58A8-1942-9F99-B02A24429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B76F9-9C16-5E48-804C-D70AD0B175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49010-DB6D-A546-81A9-4398A6CEBE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87897-0702-D245-BFC7-57755E511663}"/>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6" name="Footer Placeholder 5">
            <a:extLst>
              <a:ext uri="{FF2B5EF4-FFF2-40B4-BE49-F238E27FC236}">
                <a16:creationId xmlns:a16="http://schemas.microsoft.com/office/drawing/2014/main" id="{B83421CB-DAFD-5942-945C-D23EAA72D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64745-FA68-1344-963E-6446AD21BA65}"/>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19633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8BD3-90A3-EF44-BF2F-5E8F7770CD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DFB72-69E5-F94D-9410-20D400B39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2751F2-77DD-C748-AB9D-2BA5FF8E0F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99393-5994-6C46-B84D-8348B1F73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7108A7-540C-AA42-881B-CA78728495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561DCE-35B2-3D42-944E-E61E1654D02C}"/>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8" name="Footer Placeholder 7">
            <a:extLst>
              <a:ext uri="{FF2B5EF4-FFF2-40B4-BE49-F238E27FC236}">
                <a16:creationId xmlns:a16="http://schemas.microsoft.com/office/drawing/2014/main" id="{064314F2-452F-794C-ADFA-AD93045B97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0E9697-8728-A549-B76C-4B9EBCCEADE1}"/>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91790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A70D-E39D-0C41-8A44-AFCE97111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65BAD-67B7-9449-A34B-1E1B659BEF18}"/>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4" name="Footer Placeholder 3">
            <a:extLst>
              <a:ext uri="{FF2B5EF4-FFF2-40B4-BE49-F238E27FC236}">
                <a16:creationId xmlns:a16="http://schemas.microsoft.com/office/drawing/2014/main" id="{B4E0936D-AE4C-C54D-9638-959E0E45DF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96636C-EC41-A24E-AF75-DF2BBBC3C75C}"/>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79945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4A0E8-6595-6542-8774-12E34732BD6F}"/>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3" name="Footer Placeholder 2">
            <a:extLst>
              <a:ext uri="{FF2B5EF4-FFF2-40B4-BE49-F238E27FC236}">
                <a16:creationId xmlns:a16="http://schemas.microsoft.com/office/drawing/2014/main" id="{2838A1D7-99D3-9B4E-BB68-B5B71922E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9FF78C-6FEE-C64D-9C5E-4CBDF3BF584E}"/>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285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3D47-031C-9C40-BDD9-DD7A8BD20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3C790-608C-B740-97E0-48A42586B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06894C-6187-E249-88C1-6D2F95C6C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B5217-8926-9B46-8B8C-A450752E301D}"/>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6" name="Footer Placeholder 5">
            <a:extLst>
              <a:ext uri="{FF2B5EF4-FFF2-40B4-BE49-F238E27FC236}">
                <a16:creationId xmlns:a16="http://schemas.microsoft.com/office/drawing/2014/main" id="{0A1A511C-F2A7-0748-8F09-B4356BD36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EE81A-F0D4-7447-92C7-BCD540E9922A}"/>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35975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9FCF-490E-6B49-88ED-60FDF9287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E4966-C1F2-6247-9BA8-CFF485347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21E3E-1448-1D43-AE55-8A54E395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5DF1A0-6D33-C343-A83A-4C9F0C138AD9}"/>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6" name="Footer Placeholder 5">
            <a:extLst>
              <a:ext uri="{FF2B5EF4-FFF2-40B4-BE49-F238E27FC236}">
                <a16:creationId xmlns:a16="http://schemas.microsoft.com/office/drawing/2014/main" id="{4705FC80-8283-A945-841C-881BA385C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C7944-093E-D146-8C9F-026AACC31ECE}"/>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90480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E5F9E-F5BD-7C41-8B73-EEFD0B817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5432F-E644-AF4C-A8EB-76F62CB6A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42A06-4B56-BA4C-B8B7-D83B54C5C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F00473D6-294E-9048-BE29-700A03C35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BEDF0-0E89-0A49-9EF6-473D32F2F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B1CC3-AAA2-104A-BCE6-8B1499284E14}" type="slidenum">
              <a:rPr lang="en-US" smtClean="0"/>
              <a:t>‹#›</a:t>
            </a:fld>
            <a:endParaRPr lang="en-US"/>
          </a:p>
        </p:txBody>
      </p:sp>
    </p:spTree>
    <p:extLst>
      <p:ext uri="{BB962C8B-B14F-4D97-AF65-F5344CB8AC3E}">
        <p14:creationId xmlns:p14="http://schemas.microsoft.com/office/powerpoint/2010/main" val="74659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ming%20languages%20support%20decomposing%20problems%20in%20several%20different%20ways:%20%20Most%20programming%20languages%20are%20procedural:%20programs%20are%20lists%20of%20instructions%20that%20tell%20the%20computer%20what%20to%20do%20with%20the%20program&#8217;s%20input.%20C,%20Pascal,%20and%20even%20Unix%20shells%20are%20procedural%20languages.%20In%20declarative%20languages,%20you%20write%20a%20specification%20that%20describes%20the%20problem%20to%20be%20solved,%20and%20the%20language%20implementation%20figures%20out%20how%20to%20perform%20the%20computation%20efficiently.%20SQL%20is%20the%20declarative%20language%20you&#8217;re%20most%20likely%20to%20be%20familiar%20with;%20a%20SQL%20query%20describes%20the%20data%20set%20you%20want%20to%20retrieve,%20and%20the%20SQL%20engine%20decides%20whether%20to%20scan%20tables%20or%20use%20indexes,%20which%20subclauses%20should%20be%20performed%20first,%20etc.%20Object-oriented%20programs%20manipulate%20collections%20of%20objects.%20Objects%20have%20internal%20state%20and%20support%20methods%20that%20query%20or%20modify%20this%20internal%20state%20in%20some%20way.%20Smalltalk%20and%20Java%20are%20object-oriented%20languages.%20C++%20and%20Python%20are%20languages%20that%20support%20object-oriented%20programming,%20but%20don&#8217;t%20force%20the%20use%20of%20object-oriented%20features.%20Functional%20programming%20decomposes%20a%20problem%20into%20a%20set%20of%20functions.%20Ideally,%20functions%20only%20take%20inputs%20and%20produce%20outputs,%20and%20don&#8217;t%20have%20any%20internal%20state%20that%20affects%20the%20output%20produced%20for%20a%20given%20input.%20Well-known%20functional%20languages%20include%20the%20ML%20family%20(Standard%20ML,%20OCaml,%20and%20other%20variants)%20and%20Haske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2A78-AE17-A342-8DE0-942616BE1266}"/>
              </a:ext>
            </a:extLst>
          </p:cNvPr>
          <p:cNvSpPr>
            <a:spLocks noGrp="1"/>
          </p:cNvSpPr>
          <p:nvPr>
            <p:ph type="ctrTitle"/>
          </p:nvPr>
        </p:nvSpPr>
        <p:spPr/>
        <p:txBody>
          <a:bodyPr/>
          <a:lstStyle/>
          <a:p>
            <a:r>
              <a:rPr lang="en-US" dirty="0"/>
              <a:t>Functional Programming</a:t>
            </a:r>
          </a:p>
        </p:txBody>
      </p:sp>
      <p:sp>
        <p:nvSpPr>
          <p:cNvPr id="3" name="Subtitle 2">
            <a:extLst>
              <a:ext uri="{FF2B5EF4-FFF2-40B4-BE49-F238E27FC236}">
                <a16:creationId xmlns:a16="http://schemas.microsoft.com/office/drawing/2014/main" id="{E621F185-C175-E64D-BB4F-2EA2BA2E18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96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155A-8FDF-C348-A196-DE80BEE27396}"/>
              </a:ext>
            </a:extLst>
          </p:cNvPr>
          <p:cNvSpPr>
            <a:spLocks noGrp="1"/>
          </p:cNvSpPr>
          <p:nvPr>
            <p:ph type="title"/>
          </p:nvPr>
        </p:nvSpPr>
        <p:spPr/>
        <p:txBody>
          <a:bodyPr/>
          <a:lstStyle/>
          <a:p>
            <a:r>
              <a:rPr lang="en-US" b="1" i="1" dirty="0">
                <a:solidFill>
                  <a:schemeClr val="accent1">
                    <a:lumMod val="75000"/>
                  </a:schemeClr>
                </a:solidFill>
              </a:rPr>
              <a:t>Lambda Expressions</a:t>
            </a:r>
          </a:p>
        </p:txBody>
      </p:sp>
      <p:sp>
        <p:nvSpPr>
          <p:cNvPr id="3" name="Content Placeholder 2">
            <a:extLst>
              <a:ext uri="{FF2B5EF4-FFF2-40B4-BE49-F238E27FC236}">
                <a16:creationId xmlns:a16="http://schemas.microsoft.com/office/drawing/2014/main" id="{24854890-488F-DB43-9E07-45B9C160E6A1}"/>
              </a:ext>
            </a:extLst>
          </p:cNvPr>
          <p:cNvSpPr>
            <a:spLocks noGrp="1"/>
          </p:cNvSpPr>
          <p:nvPr>
            <p:ph idx="1"/>
          </p:nvPr>
        </p:nvSpPr>
        <p:spPr/>
        <p:txBody>
          <a:bodyPr/>
          <a:lstStyle/>
          <a:p>
            <a:r>
              <a:rPr lang="en-US" dirty="0"/>
              <a:t>Map a </a:t>
            </a:r>
            <a:r>
              <a:rPr lang="en-US" b="1" i="1" dirty="0">
                <a:solidFill>
                  <a:schemeClr val="accent1">
                    <a:lumMod val="75000"/>
                  </a:schemeClr>
                </a:solidFill>
              </a:rPr>
              <a:t>domain</a:t>
            </a:r>
            <a:r>
              <a:rPr lang="en-US" dirty="0"/>
              <a:t> to a </a:t>
            </a:r>
            <a:r>
              <a:rPr lang="en-US" b="1" i="1" dirty="0">
                <a:solidFill>
                  <a:schemeClr val="accent1">
                    <a:lumMod val="75000"/>
                  </a:schemeClr>
                </a:solidFill>
              </a:rPr>
              <a:t>range</a:t>
            </a:r>
          </a:p>
          <a:p>
            <a:r>
              <a:rPr lang="en-US" dirty="0"/>
              <a:t>Values in these </a:t>
            </a:r>
            <a:r>
              <a:rPr lang="en-US" b="1" i="1" dirty="0">
                <a:solidFill>
                  <a:schemeClr val="accent1">
                    <a:lumMod val="75000"/>
                  </a:schemeClr>
                </a:solidFill>
              </a:rPr>
              <a:t>domains</a:t>
            </a:r>
            <a:r>
              <a:rPr lang="en-US" dirty="0"/>
              <a:t> are immutable</a:t>
            </a:r>
          </a:p>
          <a:p>
            <a:r>
              <a:rPr lang="en-US" dirty="0"/>
              <a:t>Always create a </a:t>
            </a:r>
            <a:r>
              <a:rPr lang="en-US" b="1" i="1" dirty="0">
                <a:solidFill>
                  <a:schemeClr val="accent1">
                    <a:lumMod val="75000"/>
                  </a:schemeClr>
                </a:solidFill>
              </a:rPr>
              <a:t>new object</a:t>
            </a:r>
          </a:p>
          <a:p>
            <a:pPr marL="0" indent="0">
              <a:buNone/>
            </a:pPr>
            <a:endParaRPr lang="en-US" b="1" i="1" dirty="0">
              <a:solidFill>
                <a:schemeClr val="accent1">
                  <a:lumMod val="75000"/>
                </a:schemeClr>
              </a:solidFill>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E1698AD-9403-9B46-A5BD-84BA47C85A0F}"/>
              </a:ext>
            </a:extLst>
          </p:cNvPr>
          <p:cNvPicPr>
            <a:picLocks noChangeAspect="1"/>
          </p:cNvPicPr>
          <p:nvPr/>
        </p:nvPicPr>
        <p:blipFill>
          <a:blip r:embed="rId2"/>
          <a:stretch>
            <a:fillRect/>
          </a:stretch>
        </p:blipFill>
        <p:spPr>
          <a:xfrm>
            <a:off x="1312608" y="3429000"/>
            <a:ext cx="9389081" cy="1922727"/>
          </a:xfrm>
          <a:prstGeom prst="rect">
            <a:avLst/>
          </a:prstGeom>
        </p:spPr>
      </p:pic>
    </p:spTree>
    <p:extLst>
      <p:ext uri="{BB962C8B-B14F-4D97-AF65-F5344CB8AC3E}">
        <p14:creationId xmlns:p14="http://schemas.microsoft.com/office/powerpoint/2010/main" val="29160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21E2-EAFA-1140-93B0-C5B93126C9B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4123F3AB-1BD9-FA47-B231-03A20837DCEA}"/>
              </a:ext>
            </a:extLst>
          </p:cNvPr>
          <p:cNvSpPr>
            <a:spLocks noGrp="1"/>
          </p:cNvSpPr>
          <p:nvPr>
            <p:ph idx="1"/>
          </p:nvPr>
        </p:nvSpPr>
        <p:spPr/>
        <p:txBody>
          <a:bodyPr/>
          <a:lstStyle/>
          <a:p>
            <a:r>
              <a:rPr lang="en-US" dirty="0"/>
              <a:t>Formal provability.</a:t>
            </a:r>
          </a:p>
          <a:p>
            <a:r>
              <a:rPr lang="en-US" dirty="0"/>
              <a:t>Modularity.</a:t>
            </a:r>
          </a:p>
          <a:p>
            <a:r>
              <a:rPr lang="en-US" dirty="0"/>
              <a:t>Composability.</a:t>
            </a:r>
          </a:p>
          <a:p>
            <a:r>
              <a:rPr lang="en-US" dirty="0"/>
              <a:t>Ease of debugging and </a:t>
            </a:r>
            <a:r>
              <a:rPr lang="en-US"/>
              <a:t>testing.</a:t>
            </a:r>
            <a:br>
              <a:rPr lang="en-US"/>
            </a:br>
            <a:endParaRPr lang="en-US"/>
          </a:p>
        </p:txBody>
      </p:sp>
    </p:spTree>
    <p:extLst>
      <p:ext uri="{BB962C8B-B14F-4D97-AF65-F5344CB8AC3E}">
        <p14:creationId xmlns:p14="http://schemas.microsoft.com/office/powerpoint/2010/main" val="99911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7B53-3F8C-C74E-8B2E-DBFC61F30D9C}"/>
              </a:ext>
            </a:extLst>
          </p:cNvPr>
          <p:cNvSpPr>
            <a:spLocks noGrp="1"/>
          </p:cNvSpPr>
          <p:nvPr>
            <p:ph type="title"/>
          </p:nvPr>
        </p:nvSpPr>
        <p:spPr/>
        <p:txBody>
          <a:bodyPr/>
          <a:lstStyle/>
          <a:p>
            <a:r>
              <a:rPr lang="en-US" dirty="0"/>
              <a:t>From the Official Python Documentation</a:t>
            </a:r>
          </a:p>
        </p:txBody>
      </p:sp>
      <p:sp>
        <p:nvSpPr>
          <p:cNvPr id="3" name="Content Placeholder 2">
            <a:extLst>
              <a:ext uri="{FF2B5EF4-FFF2-40B4-BE49-F238E27FC236}">
                <a16:creationId xmlns:a16="http://schemas.microsoft.com/office/drawing/2014/main" id="{97B63D75-2BC9-ED4A-AB8C-CC611AA46227}"/>
              </a:ext>
            </a:extLst>
          </p:cNvPr>
          <p:cNvSpPr>
            <a:spLocks noGrp="1"/>
          </p:cNvSpPr>
          <p:nvPr>
            <p:ph idx="1"/>
          </p:nvPr>
        </p:nvSpPr>
        <p:spPr/>
        <p:txBody>
          <a:bodyPr>
            <a:normAutofit fontScale="62500" lnSpcReduction="20000"/>
          </a:bodyPr>
          <a:lstStyle/>
          <a:p>
            <a:r>
              <a:rPr lang="en-US" dirty="0"/>
              <a:t>Programming languages support decomposing problems in several different ways:</a:t>
            </a:r>
          </a:p>
          <a:p>
            <a:r>
              <a:rPr lang="en-US" dirty="0"/>
              <a:t>Most programming languages are </a:t>
            </a:r>
            <a:r>
              <a:rPr lang="en-US" b="1" dirty="0"/>
              <a:t>procedural</a:t>
            </a:r>
            <a:r>
              <a:rPr lang="en-US" dirty="0"/>
              <a:t>: programs are lists of instructions that tell the computer what to do with the program’s input. C, Pascal, and even Unix shells are procedural languages.</a:t>
            </a:r>
          </a:p>
          <a:p>
            <a:r>
              <a:rPr lang="en-US" dirty="0"/>
              <a:t>In </a:t>
            </a:r>
            <a:r>
              <a:rPr lang="en-US" b="1" dirty="0"/>
              <a:t>declarative</a:t>
            </a:r>
            <a:r>
              <a:rPr lang="en-US" dirty="0"/>
              <a:t> languages, you write a specification that describes the problem to be solved, and the language implementation figures out how to perform the computation efficiently. SQL is the declarative language you’re most likely to be familiar with; a SQL query describes the data set you want to retrieve, and the SQL engine decides whether to scan tables or use indexes, which subclauses should be performed first, etc.</a:t>
            </a:r>
          </a:p>
          <a:p>
            <a:r>
              <a:rPr lang="en-US" b="1" dirty="0"/>
              <a:t>Object-oriented</a:t>
            </a:r>
            <a:r>
              <a:rPr lang="en-US" dirty="0"/>
              <a:t> programs manipulate collections of objects. Objects have internal state and support methods that query or modify this internal state in some way. Smalltalk and Java are object-oriented languages. C++ and Python are languages that support object-oriented programming, but don’t force the use of object-oriented features.</a:t>
            </a:r>
          </a:p>
          <a:p>
            <a:r>
              <a:rPr lang="en-US" b="1" dirty="0"/>
              <a:t>Functional</a:t>
            </a:r>
            <a:r>
              <a:rPr lang="en-US" dirty="0"/>
              <a:t> programming decomposes a problem into a set of functions. Ideally, functions only take inputs and produce outputs, and don’t have any internal state that affects the output produced for a given input. Well-known functional languages include the ML family (Standard ML, </a:t>
            </a:r>
            <a:r>
              <a:rPr lang="en-US" dirty="0" err="1"/>
              <a:t>OCaml</a:t>
            </a:r>
            <a:r>
              <a:rPr lang="en-US" dirty="0"/>
              <a:t>, and other variants) and Haskell.</a:t>
            </a:r>
          </a:p>
          <a:p>
            <a:pPr marL="0" indent="0">
              <a:buNone/>
            </a:pPr>
            <a:r>
              <a:rPr lang="en-US" dirty="0">
                <a:hlinkClick r:id="rId2"/>
              </a:rPr>
              <a:t>Python Documentation</a:t>
            </a:r>
            <a:br>
              <a:rPr lang="en-US" dirty="0">
                <a:hlinkClick r:id="rId2"/>
              </a:rPr>
            </a:br>
            <a:endParaRPr lang="en-US" dirty="0"/>
          </a:p>
        </p:txBody>
      </p:sp>
    </p:spTree>
    <p:extLst>
      <p:ext uri="{BB962C8B-B14F-4D97-AF65-F5344CB8AC3E}">
        <p14:creationId xmlns:p14="http://schemas.microsoft.com/office/powerpoint/2010/main" val="108034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7F1E-9CC7-DC41-83DB-D9644D8DDC0C}"/>
              </a:ext>
            </a:extLst>
          </p:cNvPr>
          <p:cNvSpPr>
            <a:spLocks noGrp="1"/>
          </p:cNvSpPr>
          <p:nvPr>
            <p:ph type="title"/>
          </p:nvPr>
        </p:nvSpPr>
        <p:spPr/>
        <p:txBody>
          <a:bodyPr/>
          <a:lstStyle/>
          <a:p>
            <a:r>
              <a:rPr lang="en-US" dirty="0"/>
              <a:t>Side Effects</a:t>
            </a:r>
          </a:p>
        </p:txBody>
      </p:sp>
      <p:sp>
        <p:nvSpPr>
          <p:cNvPr id="3" name="Content Placeholder 2">
            <a:extLst>
              <a:ext uri="{FF2B5EF4-FFF2-40B4-BE49-F238E27FC236}">
                <a16:creationId xmlns:a16="http://schemas.microsoft.com/office/drawing/2014/main" id="{5622DDB2-6B91-FB47-96D0-56D088BC7B47}"/>
              </a:ext>
            </a:extLst>
          </p:cNvPr>
          <p:cNvSpPr>
            <a:spLocks noGrp="1"/>
          </p:cNvSpPr>
          <p:nvPr>
            <p:ph idx="1"/>
          </p:nvPr>
        </p:nvSpPr>
        <p:spPr/>
        <p:txBody>
          <a:bodyPr/>
          <a:lstStyle/>
          <a:p>
            <a:r>
              <a:rPr lang="en-US" dirty="0"/>
              <a:t>Procedural and object-oriented programs suffer from </a:t>
            </a:r>
            <a:r>
              <a:rPr lang="en-US" b="1" i="1" dirty="0">
                <a:solidFill>
                  <a:srgbClr val="FF0000"/>
                </a:solidFill>
              </a:rPr>
              <a:t>side-effects</a:t>
            </a:r>
            <a:r>
              <a:rPr lang="en-US" dirty="0"/>
              <a:t>.</a:t>
            </a:r>
          </a:p>
          <a:p>
            <a:r>
              <a:rPr lang="en-US" dirty="0"/>
              <a:t>A problem if computation needs to be restarted mid-stream</a:t>
            </a:r>
          </a:p>
          <a:p>
            <a:r>
              <a:rPr lang="en-US" dirty="0"/>
              <a:t>A problem for parallel and distributed computations</a:t>
            </a:r>
          </a:p>
          <a:p>
            <a:pPr marL="0" indent="0">
              <a:buNone/>
            </a:pPr>
            <a:endParaRPr lang="en-US" dirty="0"/>
          </a:p>
          <a:p>
            <a:pPr marL="0" indent="0">
              <a:buNone/>
            </a:pPr>
            <a:r>
              <a:rPr lang="en-US" dirty="0"/>
              <a:t>This happens because at any given time you do not know what the value of your data is.  </a:t>
            </a:r>
            <a:r>
              <a:rPr lang="en-US" b="1" i="1" dirty="0">
                <a:solidFill>
                  <a:schemeClr val="accent1">
                    <a:lumMod val="75000"/>
                  </a:schemeClr>
                </a:solidFill>
              </a:rPr>
              <a:t>Collections</a:t>
            </a:r>
            <a:r>
              <a:rPr lang="en-US" dirty="0"/>
              <a:t> datatypes are especially vulnerable.</a:t>
            </a:r>
          </a:p>
          <a:p>
            <a:pPr marL="0" indent="0">
              <a:buNone/>
            </a:pPr>
            <a:r>
              <a:rPr lang="en-US" dirty="0"/>
              <a:t>This means </a:t>
            </a:r>
            <a:r>
              <a:rPr lang="en-US" b="1" i="1" dirty="0">
                <a:solidFill>
                  <a:schemeClr val="accent1">
                    <a:lumMod val="75000"/>
                  </a:schemeClr>
                </a:solidFill>
              </a:rPr>
              <a:t>lists, dictionaries and maps </a:t>
            </a:r>
            <a:r>
              <a:rPr lang="en-US" dirty="0"/>
              <a:t>in python.</a:t>
            </a:r>
          </a:p>
          <a:p>
            <a:pPr marL="0" indent="0">
              <a:buNone/>
            </a:pPr>
            <a:endParaRPr lang="en-US" dirty="0"/>
          </a:p>
        </p:txBody>
      </p:sp>
    </p:spTree>
    <p:extLst>
      <p:ext uri="{BB962C8B-B14F-4D97-AF65-F5344CB8AC3E}">
        <p14:creationId xmlns:p14="http://schemas.microsoft.com/office/powerpoint/2010/main" val="167784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736F-0FE1-5542-B331-D290DFB626C6}"/>
              </a:ext>
            </a:extLst>
          </p:cNvPr>
          <p:cNvSpPr>
            <a:spLocks noGrp="1"/>
          </p:cNvSpPr>
          <p:nvPr>
            <p:ph type="title"/>
          </p:nvPr>
        </p:nvSpPr>
        <p:spPr/>
        <p:txBody>
          <a:bodyPr/>
          <a:lstStyle/>
          <a:p>
            <a:r>
              <a:rPr lang="en-US" dirty="0"/>
              <a:t>Simple variables not a problem in Python</a:t>
            </a:r>
          </a:p>
        </p:txBody>
      </p:sp>
      <p:pic>
        <p:nvPicPr>
          <p:cNvPr id="5" name="Content Placeholder 4" descr="A screenshot of a cell phone&#13;&#10;&#13;&#10;Description automatically generated">
            <a:extLst>
              <a:ext uri="{FF2B5EF4-FFF2-40B4-BE49-F238E27FC236}">
                <a16:creationId xmlns:a16="http://schemas.microsoft.com/office/drawing/2014/main" id="{A8F2475E-EE48-1C42-B128-74D204FCA110}"/>
              </a:ext>
            </a:extLst>
          </p:cNvPr>
          <p:cNvPicPr>
            <a:picLocks noGrp="1" noChangeAspect="1"/>
          </p:cNvPicPr>
          <p:nvPr>
            <p:ph idx="1"/>
          </p:nvPr>
        </p:nvPicPr>
        <p:blipFill>
          <a:blip r:embed="rId2"/>
          <a:stretch>
            <a:fillRect/>
          </a:stretch>
        </p:blipFill>
        <p:spPr>
          <a:xfrm>
            <a:off x="2370667" y="1862686"/>
            <a:ext cx="6824133" cy="4709612"/>
          </a:xfrm>
        </p:spPr>
      </p:pic>
    </p:spTree>
    <p:extLst>
      <p:ext uri="{BB962C8B-B14F-4D97-AF65-F5344CB8AC3E}">
        <p14:creationId xmlns:p14="http://schemas.microsoft.com/office/powerpoint/2010/main" val="7143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6418-32FC-1E46-84CD-F23159659EE7}"/>
              </a:ext>
            </a:extLst>
          </p:cNvPr>
          <p:cNvSpPr>
            <a:spLocks noGrp="1"/>
          </p:cNvSpPr>
          <p:nvPr>
            <p:ph type="title"/>
          </p:nvPr>
        </p:nvSpPr>
        <p:spPr/>
        <p:txBody>
          <a:bodyPr/>
          <a:lstStyle/>
          <a:p>
            <a:r>
              <a:rPr lang="en-US" dirty="0"/>
              <a:t>Python Collections are Subject to Side-Effects</a:t>
            </a:r>
          </a:p>
        </p:txBody>
      </p:sp>
      <p:pic>
        <p:nvPicPr>
          <p:cNvPr id="9" name="Content Placeholder 8" descr="A screenshot of a cell phone&#13;&#10;&#13;&#10;Description automatically generated">
            <a:extLst>
              <a:ext uri="{FF2B5EF4-FFF2-40B4-BE49-F238E27FC236}">
                <a16:creationId xmlns:a16="http://schemas.microsoft.com/office/drawing/2014/main" id="{B531603B-0D5D-B942-888B-B8D79D75545E}"/>
              </a:ext>
            </a:extLst>
          </p:cNvPr>
          <p:cNvPicPr>
            <a:picLocks noGrp="1" noChangeAspect="1"/>
          </p:cNvPicPr>
          <p:nvPr>
            <p:ph idx="1"/>
          </p:nvPr>
        </p:nvPicPr>
        <p:blipFill>
          <a:blip r:embed="rId2"/>
          <a:stretch>
            <a:fillRect/>
          </a:stretch>
        </p:blipFill>
        <p:spPr>
          <a:xfrm>
            <a:off x="1540933" y="1578165"/>
            <a:ext cx="8415867" cy="4476934"/>
          </a:xfrm>
        </p:spPr>
      </p:pic>
    </p:spTree>
    <p:extLst>
      <p:ext uri="{BB962C8B-B14F-4D97-AF65-F5344CB8AC3E}">
        <p14:creationId xmlns:p14="http://schemas.microsoft.com/office/powerpoint/2010/main" val="268396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B1-D1AF-094F-917C-90ABFFA0408C}"/>
              </a:ext>
            </a:extLst>
          </p:cNvPr>
          <p:cNvSpPr>
            <a:spLocks noGrp="1"/>
          </p:cNvSpPr>
          <p:nvPr>
            <p:ph type="title"/>
          </p:nvPr>
        </p:nvSpPr>
        <p:spPr/>
        <p:txBody>
          <a:bodyPr/>
          <a:lstStyle/>
          <a:p>
            <a:r>
              <a:rPr lang="en-US" dirty="0"/>
              <a:t>Side Effects are a Problem </a:t>
            </a:r>
          </a:p>
        </p:txBody>
      </p:sp>
      <p:sp>
        <p:nvSpPr>
          <p:cNvPr id="3" name="Content Placeholder 2">
            <a:extLst>
              <a:ext uri="{FF2B5EF4-FFF2-40B4-BE49-F238E27FC236}">
                <a16:creationId xmlns:a16="http://schemas.microsoft.com/office/drawing/2014/main" id="{01BD976B-B5BA-4E40-BE57-1CAE0AA9A0B4}"/>
              </a:ext>
            </a:extLst>
          </p:cNvPr>
          <p:cNvSpPr>
            <a:spLocks noGrp="1"/>
          </p:cNvSpPr>
          <p:nvPr>
            <p:ph idx="1"/>
          </p:nvPr>
        </p:nvSpPr>
        <p:spPr/>
        <p:txBody>
          <a:bodyPr/>
          <a:lstStyle/>
          <a:p>
            <a:r>
              <a:rPr lang="en-US" dirty="0"/>
              <a:t>Parallel computations – if job fails you must reload all data</a:t>
            </a:r>
          </a:p>
          <a:p>
            <a:r>
              <a:rPr lang="en-US" dirty="0"/>
              <a:t>Distributed computations – problem is job fails or if value of collection changes over time</a:t>
            </a:r>
          </a:p>
        </p:txBody>
      </p:sp>
    </p:spTree>
    <p:extLst>
      <p:ext uri="{BB962C8B-B14F-4D97-AF65-F5344CB8AC3E}">
        <p14:creationId xmlns:p14="http://schemas.microsoft.com/office/powerpoint/2010/main" val="140522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9358-630E-554E-A046-9B3E53FDDABD}"/>
              </a:ext>
            </a:extLst>
          </p:cNvPr>
          <p:cNvSpPr>
            <a:spLocks noGrp="1"/>
          </p:cNvSpPr>
          <p:nvPr>
            <p:ph type="title"/>
          </p:nvPr>
        </p:nvSpPr>
        <p:spPr/>
        <p:txBody>
          <a:bodyPr/>
          <a:lstStyle/>
          <a:p>
            <a:r>
              <a:rPr lang="en-US" dirty="0"/>
              <a:t>Functional Programming – Immutable Data</a:t>
            </a:r>
          </a:p>
        </p:txBody>
      </p:sp>
      <p:sp>
        <p:nvSpPr>
          <p:cNvPr id="3" name="Content Placeholder 2">
            <a:extLst>
              <a:ext uri="{FF2B5EF4-FFF2-40B4-BE49-F238E27FC236}">
                <a16:creationId xmlns:a16="http://schemas.microsoft.com/office/drawing/2014/main" id="{2BB0CCC4-528C-7A42-A3E1-90C1957AFD54}"/>
              </a:ext>
            </a:extLst>
          </p:cNvPr>
          <p:cNvSpPr>
            <a:spLocks noGrp="1"/>
          </p:cNvSpPr>
          <p:nvPr>
            <p:ph idx="1"/>
          </p:nvPr>
        </p:nvSpPr>
        <p:spPr/>
        <p:txBody>
          <a:bodyPr/>
          <a:lstStyle/>
          <a:p>
            <a:r>
              <a:rPr lang="en-US" dirty="0"/>
              <a:t>Functional Programming does not allow data to change. </a:t>
            </a:r>
          </a:p>
          <a:p>
            <a:r>
              <a:rPr lang="en-US" dirty="0"/>
              <a:t> You can only create new objects or collections from other objects or collections</a:t>
            </a:r>
          </a:p>
          <a:p>
            <a:endParaRPr lang="en-US" dirty="0"/>
          </a:p>
          <a:p>
            <a:pPr marL="0" indent="0">
              <a:buNone/>
            </a:pPr>
            <a:endParaRPr lang="en-US" dirty="0"/>
          </a:p>
        </p:txBody>
      </p:sp>
      <p:pic>
        <p:nvPicPr>
          <p:cNvPr id="6" name="Picture 5" descr="A close up of a logo&#13;&#10;&#13;&#10;Description automatically generated">
            <a:extLst>
              <a:ext uri="{FF2B5EF4-FFF2-40B4-BE49-F238E27FC236}">
                <a16:creationId xmlns:a16="http://schemas.microsoft.com/office/drawing/2014/main" id="{F83CF764-AAD9-4E46-BD90-C1CB0E1A8881}"/>
              </a:ext>
            </a:extLst>
          </p:cNvPr>
          <p:cNvPicPr>
            <a:picLocks noChangeAspect="1"/>
          </p:cNvPicPr>
          <p:nvPr/>
        </p:nvPicPr>
        <p:blipFill>
          <a:blip r:embed="rId2"/>
          <a:stretch>
            <a:fillRect/>
          </a:stretch>
        </p:blipFill>
        <p:spPr>
          <a:xfrm>
            <a:off x="2233083" y="3297767"/>
            <a:ext cx="7454900" cy="2578100"/>
          </a:xfrm>
          <a:prstGeom prst="rect">
            <a:avLst/>
          </a:prstGeom>
        </p:spPr>
      </p:pic>
    </p:spTree>
    <p:extLst>
      <p:ext uri="{BB962C8B-B14F-4D97-AF65-F5344CB8AC3E}">
        <p14:creationId xmlns:p14="http://schemas.microsoft.com/office/powerpoint/2010/main" val="283257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E608-445F-9D41-A998-42E2AAA4CA59}"/>
              </a:ext>
            </a:extLst>
          </p:cNvPr>
          <p:cNvSpPr>
            <a:spLocks noGrp="1"/>
          </p:cNvSpPr>
          <p:nvPr>
            <p:ph type="title"/>
          </p:nvPr>
        </p:nvSpPr>
        <p:spPr/>
        <p:txBody>
          <a:bodyPr/>
          <a:lstStyle/>
          <a:p>
            <a:r>
              <a:rPr lang="en-US" dirty="0"/>
              <a:t>Values are </a:t>
            </a:r>
            <a:r>
              <a:rPr lang="en-US" b="1" i="1" dirty="0">
                <a:solidFill>
                  <a:schemeClr val="accent1">
                    <a:lumMod val="75000"/>
                  </a:schemeClr>
                </a:solidFill>
              </a:rPr>
              <a:t>immutable – cannot reach inside the list</a:t>
            </a:r>
          </a:p>
        </p:txBody>
      </p:sp>
      <p:pic>
        <p:nvPicPr>
          <p:cNvPr id="5" name="Content Placeholder 4" descr="A screenshot of a social media post&#13;&#10;&#13;&#10;Description automatically generated">
            <a:extLst>
              <a:ext uri="{FF2B5EF4-FFF2-40B4-BE49-F238E27FC236}">
                <a16:creationId xmlns:a16="http://schemas.microsoft.com/office/drawing/2014/main" id="{63377CFC-1D6C-3542-9C87-BDDD0D1E4CAF}"/>
              </a:ext>
            </a:extLst>
          </p:cNvPr>
          <p:cNvPicPr>
            <a:picLocks noGrp="1" noChangeAspect="1"/>
          </p:cNvPicPr>
          <p:nvPr>
            <p:ph idx="1"/>
          </p:nvPr>
        </p:nvPicPr>
        <p:blipFill>
          <a:blip r:embed="rId2"/>
          <a:stretch>
            <a:fillRect/>
          </a:stretch>
        </p:blipFill>
        <p:spPr>
          <a:xfrm>
            <a:off x="2741369" y="1825625"/>
            <a:ext cx="6709261" cy="4351338"/>
          </a:xfrm>
        </p:spPr>
      </p:pic>
    </p:spTree>
    <p:extLst>
      <p:ext uri="{BB962C8B-B14F-4D97-AF65-F5344CB8AC3E}">
        <p14:creationId xmlns:p14="http://schemas.microsoft.com/office/powerpoint/2010/main" val="32748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325F-F3F6-4B4B-AB91-647F175F101D}"/>
              </a:ext>
            </a:extLst>
          </p:cNvPr>
          <p:cNvSpPr>
            <a:spLocks noGrp="1"/>
          </p:cNvSpPr>
          <p:nvPr>
            <p:ph type="title"/>
          </p:nvPr>
        </p:nvSpPr>
        <p:spPr>
          <a:xfrm>
            <a:off x="-1251857" y="-662782"/>
            <a:ext cx="10515600" cy="1325563"/>
          </a:xfrm>
        </p:spPr>
        <p:txBody>
          <a:bodyPr/>
          <a:lstStyle/>
          <a:p>
            <a:r>
              <a:rPr lang="en-US" dirty="0"/>
              <a:t>Can only operate on as a whole </a:t>
            </a:r>
          </a:p>
        </p:txBody>
      </p:sp>
      <p:pic>
        <p:nvPicPr>
          <p:cNvPr id="9" name="Content Placeholder 8" descr="A screenshot of a cell phone&#13;&#10;&#13;&#10;Description automatically generated">
            <a:extLst>
              <a:ext uri="{FF2B5EF4-FFF2-40B4-BE49-F238E27FC236}">
                <a16:creationId xmlns:a16="http://schemas.microsoft.com/office/drawing/2014/main" id="{68B1EB33-4BD6-744A-8438-417B3D464E28}"/>
              </a:ext>
            </a:extLst>
          </p:cNvPr>
          <p:cNvPicPr>
            <a:picLocks noGrp="1" noChangeAspect="1"/>
          </p:cNvPicPr>
          <p:nvPr>
            <p:ph idx="1"/>
          </p:nvPr>
        </p:nvPicPr>
        <p:blipFill>
          <a:blip r:embed="rId2"/>
          <a:stretch>
            <a:fillRect/>
          </a:stretch>
        </p:blipFill>
        <p:spPr>
          <a:xfrm>
            <a:off x="461976" y="2201333"/>
            <a:ext cx="10206024" cy="3260626"/>
          </a:xfrm>
        </p:spPr>
      </p:pic>
    </p:spTree>
    <p:extLst>
      <p:ext uri="{BB962C8B-B14F-4D97-AF65-F5344CB8AC3E}">
        <p14:creationId xmlns:p14="http://schemas.microsoft.com/office/powerpoint/2010/main" val="220863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203</Words>
  <Application>Microsoft Macintosh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Functional Programming</vt:lpstr>
      <vt:lpstr>From the Official Python Documentation</vt:lpstr>
      <vt:lpstr>Side Effects</vt:lpstr>
      <vt:lpstr>Simple variables not a problem in Python</vt:lpstr>
      <vt:lpstr>Python Collections are Subject to Side-Effects</vt:lpstr>
      <vt:lpstr>Side Effects are a Problem </vt:lpstr>
      <vt:lpstr>Functional Programming – Immutable Data</vt:lpstr>
      <vt:lpstr>Values are immutable – cannot reach inside the list</vt:lpstr>
      <vt:lpstr>Can only operate on as a whole </vt:lpstr>
      <vt:lpstr>Lambda Expressions</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Marilyn Waldman</dc:creator>
  <cp:lastModifiedBy>Marilyn Waldman</cp:lastModifiedBy>
  <cp:revision>5</cp:revision>
  <cp:lastPrinted>2018-12-29T21:28:19Z</cp:lastPrinted>
  <dcterms:created xsi:type="dcterms:W3CDTF">2018-12-29T21:09:10Z</dcterms:created>
  <dcterms:modified xsi:type="dcterms:W3CDTF">2018-12-30T05:55:06Z</dcterms:modified>
</cp:coreProperties>
</file>