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2" r:id="rId3"/>
    <p:sldId id="273" r:id="rId4"/>
    <p:sldId id="274" r:id="rId5"/>
    <p:sldId id="257" r:id="rId6"/>
    <p:sldId id="258" r:id="rId7"/>
    <p:sldId id="260" r:id="rId8"/>
    <p:sldId id="261" r:id="rId9"/>
    <p:sldId id="262" r:id="rId10"/>
    <p:sldId id="263"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90"/>
  </p:normalViewPr>
  <p:slideViewPr>
    <p:cSldViewPr snapToGrid="0" snapToObjects="1">
      <p:cViewPr varScale="1">
        <p:scale>
          <a:sx n="76" d="100"/>
          <a:sy n="76" d="100"/>
        </p:scale>
        <p:origin x="216"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47348-C741-0740-9327-B974DA645A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84209A-1134-3E43-B603-17754AD8FE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B6AA8B-ED7F-1A4B-BD86-E6BFED16D472}"/>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5" name="Footer Placeholder 4">
            <a:extLst>
              <a:ext uri="{FF2B5EF4-FFF2-40B4-BE49-F238E27FC236}">
                <a16:creationId xmlns:a16="http://schemas.microsoft.com/office/drawing/2014/main" id="{9DEDE682-8B8B-FA43-9464-DAC6FF577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4ACCB-C57F-2948-BC6E-0551217518F8}"/>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112443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68CA-C2D5-7C45-ADBA-344B761781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49678-F0F0-2847-B2D8-FFCA2D8BFC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5CBD9-1AD7-2C4B-B9C3-5E2CE8C28311}"/>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5" name="Footer Placeholder 4">
            <a:extLst>
              <a:ext uri="{FF2B5EF4-FFF2-40B4-BE49-F238E27FC236}">
                <a16:creationId xmlns:a16="http://schemas.microsoft.com/office/drawing/2014/main" id="{8795930A-5940-F543-A6D7-9CF2B105F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19055-A15D-BB49-8057-10DCB2BC9A10}"/>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84605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A66996-4D01-234E-B63C-A9328BC001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296DE0-6D40-744B-B4AA-ADBDEBA5C3E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E5EE7-02D0-754A-9048-56110579B7EF}"/>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5" name="Footer Placeholder 4">
            <a:extLst>
              <a:ext uri="{FF2B5EF4-FFF2-40B4-BE49-F238E27FC236}">
                <a16:creationId xmlns:a16="http://schemas.microsoft.com/office/drawing/2014/main" id="{E11CE894-6778-D145-B1F1-42623542D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64F4F-F6A6-4944-8259-BA7DC53AD244}"/>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341031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60AFA-A8E3-AD47-B054-97E17E1581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51C4D8-CF21-7642-A185-083516AD75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5157C-5195-264F-819B-52A5FD530676}"/>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5" name="Footer Placeholder 4">
            <a:extLst>
              <a:ext uri="{FF2B5EF4-FFF2-40B4-BE49-F238E27FC236}">
                <a16:creationId xmlns:a16="http://schemas.microsoft.com/office/drawing/2014/main" id="{98AD550B-E314-0741-B11C-589258DCB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4F539-FF0E-8C43-9FFE-B9D05857CC55}"/>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388522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B5A3D-7CC0-0442-9F01-5000AABCA8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813053-147B-564E-9F47-09D11623A2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C99240-9366-7C4F-A8C7-33F4AA09DB01}"/>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5" name="Footer Placeholder 4">
            <a:extLst>
              <a:ext uri="{FF2B5EF4-FFF2-40B4-BE49-F238E27FC236}">
                <a16:creationId xmlns:a16="http://schemas.microsoft.com/office/drawing/2014/main" id="{95C9CF97-D7F6-2F48-93CF-FF2C77722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FDEB3-B611-D94B-812D-D6374DF59F72}"/>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269660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8F84-7BAE-0C4F-BB2F-7229AD3E1E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E38C0-3152-BA4A-AFA8-5622069D1C9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5F4854-E303-0A41-AF20-A29D3DC481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9A636B-49EC-2740-8A7D-85C817910339}"/>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6" name="Footer Placeholder 5">
            <a:extLst>
              <a:ext uri="{FF2B5EF4-FFF2-40B4-BE49-F238E27FC236}">
                <a16:creationId xmlns:a16="http://schemas.microsoft.com/office/drawing/2014/main" id="{DBFA666A-6A85-D44D-883C-99B1E110F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9B0D42-6A4B-C040-8FEA-D691533CF824}"/>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266216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64F6-4EF4-204E-BE6F-722ADBDFAD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40A132-F1A8-B348-9E20-FA2264ADD4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2CED81-B3D2-014A-ADB9-EC0B7CF441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729177-DE96-C643-AED9-95CFF32603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812DAD-9D34-D941-8915-2660AB9656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D644BA-4588-BD4A-982D-3178542B9462}"/>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8" name="Footer Placeholder 7">
            <a:extLst>
              <a:ext uri="{FF2B5EF4-FFF2-40B4-BE49-F238E27FC236}">
                <a16:creationId xmlns:a16="http://schemas.microsoft.com/office/drawing/2014/main" id="{F5A3AACD-AB26-8A45-82A4-060533BF0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2892B4-7A57-8845-853B-B191D59985D2}"/>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235376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342C-E074-F14C-9683-DFF158BB2B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58B2A9-958C-2845-A667-1B46B2731FD7}"/>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4" name="Footer Placeholder 3">
            <a:extLst>
              <a:ext uri="{FF2B5EF4-FFF2-40B4-BE49-F238E27FC236}">
                <a16:creationId xmlns:a16="http://schemas.microsoft.com/office/drawing/2014/main" id="{CBE69F84-A3DF-7345-B488-F69A8DE26F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385D57-ED2C-7C49-B7CE-63A517DF416F}"/>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290655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AF961A-29FC-0245-B38B-38BCB6F6F0BA}"/>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3" name="Footer Placeholder 2">
            <a:extLst>
              <a:ext uri="{FF2B5EF4-FFF2-40B4-BE49-F238E27FC236}">
                <a16:creationId xmlns:a16="http://schemas.microsoft.com/office/drawing/2014/main" id="{1EA8B1FA-A10E-E24F-936C-A1FF251743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AA1F20-BA95-AB44-A4BC-E4178FD96B2D}"/>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361188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34F3-B5B8-3345-A9A8-2565B91844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CA0572-1C9D-824B-9213-F20DDDFF8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C683E1-C422-154D-BB2F-7C9BC5315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205E36-3AAC-ED44-B983-50FEC6A37102}"/>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6" name="Footer Placeholder 5">
            <a:extLst>
              <a:ext uri="{FF2B5EF4-FFF2-40B4-BE49-F238E27FC236}">
                <a16:creationId xmlns:a16="http://schemas.microsoft.com/office/drawing/2014/main" id="{7C070C59-3AC8-4949-A864-C84922E00F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67DF46-C37D-8D45-82AE-9819FEE2F086}"/>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1874651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94FD-2CB4-7C4A-827F-BCCB70DEE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2F00B8-3A31-4B4D-999D-C83FEA1BD9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99E5BE-6B29-9945-80BE-0A57BDFDC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CFED1B-A9D2-6540-A7FD-5D86125C9BB0}"/>
              </a:ext>
            </a:extLst>
          </p:cNvPr>
          <p:cNvSpPr>
            <a:spLocks noGrp="1"/>
          </p:cNvSpPr>
          <p:nvPr>
            <p:ph type="dt" sz="half" idx="10"/>
          </p:nvPr>
        </p:nvSpPr>
        <p:spPr/>
        <p:txBody>
          <a:bodyPr/>
          <a:lstStyle/>
          <a:p>
            <a:fld id="{BC44D6E1-B5F5-8747-89D3-FC7E497D09FA}" type="datetimeFigureOut">
              <a:rPr lang="en-US" smtClean="0"/>
              <a:t>12/31/18</a:t>
            </a:fld>
            <a:endParaRPr lang="en-US"/>
          </a:p>
        </p:txBody>
      </p:sp>
      <p:sp>
        <p:nvSpPr>
          <p:cNvPr id="6" name="Footer Placeholder 5">
            <a:extLst>
              <a:ext uri="{FF2B5EF4-FFF2-40B4-BE49-F238E27FC236}">
                <a16:creationId xmlns:a16="http://schemas.microsoft.com/office/drawing/2014/main" id="{C660247C-B323-4B47-A9F4-01D36E4F0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5BE0D1-BB7A-264C-9395-7EEB3501FDFD}"/>
              </a:ext>
            </a:extLst>
          </p:cNvPr>
          <p:cNvSpPr>
            <a:spLocks noGrp="1"/>
          </p:cNvSpPr>
          <p:nvPr>
            <p:ph type="sldNum" sz="quarter" idx="12"/>
          </p:nvPr>
        </p:nvSpPr>
        <p:spPr/>
        <p:txBody>
          <a:bodyPr/>
          <a:lstStyle/>
          <a:p>
            <a:fld id="{BF2FA679-EDC5-AC48-B003-29A1F70403CA}" type="slidenum">
              <a:rPr lang="en-US" smtClean="0"/>
              <a:t>‹#›</a:t>
            </a:fld>
            <a:endParaRPr lang="en-US"/>
          </a:p>
        </p:txBody>
      </p:sp>
    </p:spTree>
    <p:extLst>
      <p:ext uri="{BB962C8B-B14F-4D97-AF65-F5344CB8AC3E}">
        <p14:creationId xmlns:p14="http://schemas.microsoft.com/office/powerpoint/2010/main" val="2307321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BF86FF-5154-544A-A83A-3266F29652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307639-21C0-B345-9C0F-671AB2E32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FC118-14CB-C445-95F3-052AC979FE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4D6E1-B5F5-8747-89D3-FC7E497D09FA}" type="datetimeFigureOut">
              <a:rPr lang="en-US" smtClean="0"/>
              <a:t>12/31/18</a:t>
            </a:fld>
            <a:endParaRPr lang="en-US"/>
          </a:p>
        </p:txBody>
      </p:sp>
      <p:sp>
        <p:nvSpPr>
          <p:cNvPr id="5" name="Footer Placeholder 4">
            <a:extLst>
              <a:ext uri="{FF2B5EF4-FFF2-40B4-BE49-F238E27FC236}">
                <a16:creationId xmlns:a16="http://schemas.microsoft.com/office/drawing/2014/main" id="{AFE59AF6-CD87-7E4D-9EDF-7A24BAEB32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1A0B56-457A-CF42-AAF0-6501A9656C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FA679-EDC5-AC48-B003-29A1F70403CA}" type="slidenum">
              <a:rPr lang="en-US" smtClean="0"/>
              <a:t>‹#›</a:t>
            </a:fld>
            <a:endParaRPr lang="en-US"/>
          </a:p>
        </p:txBody>
      </p:sp>
    </p:spTree>
    <p:extLst>
      <p:ext uri="{BB962C8B-B14F-4D97-AF65-F5344CB8AC3E}">
        <p14:creationId xmlns:p14="http://schemas.microsoft.com/office/powerpoint/2010/main" val="1979625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apache_kafka/apache_kafka_cluster_architecture.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kafka.apache.org/documentation.html#consumerapi" TargetMode="External"/><Relationship Id="rId2" Type="http://schemas.openxmlformats.org/officeDocument/2006/relationships/hyperlink" Target="https://kafka.apache.org/documentation.html#producerapi" TargetMode="External"/><Relationship Id="rId1" Type="http://schemas.openxmlformats.org/officeDocument/2006/relationships/slideLayout" Target="../slideLayouts/slideLayout2.xml"/><Relationship Id="rId5" Type="http://schemas.openxmlformats.org/officeDocument/2006/relationships/hyperlink" Target="https://kafka.apache.org/documentation.html#connect" TargetMode="External"/><Relationship Id="rId4" Type="http://schemas.openxmlformats.org/officeDocument/2006/relationships/hyperlink" Target="https://kafka.apache.org/documentation/stream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ibm.com/support/knowledgecenter/SSFKSJ_9.1.0/com.ibm.mq.pro.doc/q004900_.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2A78-AE17-A342-8DE0-942616BE1266}"/>
              </a:ext>
            </a:extLst>
          </p:cNvPr>
          <p:cNvSpPr>
            <a:spLocks noGrp="1"/>
          </p:cNvSpPr>
          <p:nvPr>
            <p:ph type="ctrTitle"/>
          </p:nvPr>
        </p:nvSpPr>
        <p:spPr/>
        <p:txBody>
          <a:bodyPr/>
          <a:lstStyle/>
          <a:p>
            <a:r>
              <a:rPr lang="en-US" dirty="0"/>
              <a:t>Publish/Subscribe - Kafka </a:t>
            </a:r>
          </a:p>
        </p:txBody>
      </p:sp>
      <p:sp>
        <p:nvSpPr>
          <p:cNvPr id="3" name="Subtitle 2">
            <a:extLst>
              <a:ext uri="{FF2B5EF4-FFF2-40B4-BE49-F238E27FC236}">
                <a16:creationId xmlns:a16="http://schemas.microsoft.com/office/drawing/2014/main" id="{E621F185-C175-E64D-BB4F-2EA2BA2E18F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8695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C96E-CAA8-904A-AB65-E876DAD8B51D}"/>
              </a:ext>
            </a:extLst>
          </p:cNvPr>
          <p:cNvSpPr>
            <a:spLocks noGrp="1"/>
          </p:cNvSpPr>
          <p:nvPr>
            <p:ph type="title"/>
          </p:nvPr>
        </p:nvSpPr>
        <p:spPr/>
        <p:txBody>
          <a:bodyPr/>
          <a:lstStyle/>
          <a:p>
            <a:r>
              <a:rPr lang="en-US" dirty="0"/>
              <a:t>Architecture – Brokers [</a:t>
            </a:r>
            <a:r>
              <a:rPr lang="en-US" dirty="0">
                <a:hlinkClick r:id="rId2"/>
              </a:rPr>
              <a:t>source</a:t>
            </a:r>
            <a:r>
              <a:rPr lang="en-US" dirty="0"/>
              <a:t>]</a:t>
            </a:r>
          </a:p>
        </p:txBody>
      </p:sp>
      <p:pic>
        <p:nvPicPr>
          <p:cNvPr id="5" name="Content Placeholder 4" descr="A picture containing screenshot&#13;&#10;&#13;&#10;Description automatically generated">
            <a:extLst>
              <a:ext uri="{FF2B5EF4-FFF2-40B4-BE49-F238E27FC236}">
                <a16:creationId xmlns:a16="http://schemas.microsoft.com/office/drawing/2014/main" id="{F625C09D-ED15-8247-BD88-349D0DD01AF4}"/>
              </a:ext>
            </a:extLst>
          </p:cNvPr>
          <p:cNvPicPr>
            <a:picLocks noGrp="1" noChangeAspect="1"/>
          </p:cNvPicPr>
          <p:nvPr>
            <p:ph idx="1"/>
          </p:nvPr>
        </p:nvPicPr>
        <p:blipFill>
          <a:blip r:embed="rId3"/>
          <a:stretch>
            <a:fillRect/>
          </a:stretch>
        </p:blipFill>
        <p:spPr>
          <a:xfrm>
            <a:off x="2355595" y="1825625"/>
            <a:ext cx="7480810" cy="4351338"/>
          </a:xfrm>
        </p:spPr>
      </p:pic>
    </p:spTree>
    <p:extLst>
      <p:ext uri="{BB962C8B-B14F-4D97-AF65-F5344CB8AC3E}">
        <p14:creationId xmlns:p14="http://schemas.microsoft.com/office/powerpoint/2010/main" val="1975727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C2F2-CA77-D44D-85F1-8A2D07F0725C}"/>
              </a:ext>
            </a:extLst>
          </p:cNvPr>
          <p:cNvSpPr>
            <a:spLocks noGrp="1"/>
          </p:cNvSpPr>
          <p:nvPr>
            <p:ph type="title"/>
          </p:nvPr>
        </p:nvSpPr>
        <p:spPr/>
        <p:txBody>
          <a:bodyPr/>
          <a:lstStyle/>
          <a:p>
            <a:r>
              <a:rPr lang="en-US" dirty="0"/>
              <a:t>Kafka APIs</a:t>
            </a:r>
          </a:p>
        </p:txBody>
      </p:sp>
      <p:sp>
        <p:nvSpPr>
          <p:cNvPr id="3" name="Content Placeholder 2">
            <a:extLst>
              <a:ext uri="{FF2B5EF4-FFF2-40B4-BE49-F238E27FC236}">
                <a16:creationId xmlns:a16="http://schemas.microsoft.com/office/drawing/2014/main" id="{5B97A612-CBD3-7941-96E8-91CA6A014725}"/>
              </a:ext>
            </a:extLst>
          </p:cNvPr>
          <p:cNvSpPr>
            <a:spLocks noGrp="1"/>
          </p:cNvSpPr>
          <p:nvPr>
            <p:ph idx="1"/>
          </p:nvPr>
        </p:nvSpPr>
        <p:spPr/>
        <p:txBody>
          <a:bodyPr>
            <a:normAutofit fontScale="92500" lnSpcReduction="10000"/>
          </a:bodyPr>
          <a:lstStyle/>
          <a:p>
            <a:r>
              <a:rPr lang="en-US" dirty="0"/>
              <a:t>The </a:t>
            </a:r>
            <a:r>
              <a:rPr lang="en-US" dirty="0">
                <a:hlinkClick r:id="rId2"/>
              </a:rPr>
              <a:t>Producer API</a:t>
            </a:r>
            <a:r>
              <a:rPr lang="en-US" dirty="0"/>
              <a:t> allows an application to </a:t>
            </a:r>
            <a:r>
              <a:rPr lang="en-US" b="1" i="1" dirty="0">
                <a:solidFill>
                  <a:schemeClr val="accent1">
                    <a:lumMod val="75000"/>
                  </a:schemeClr>
                </a:solidFill>
              </a:rPr>
              <a:t>publish</a:t>
            </a:r>
            <a:r>
              <a:rPr lang="en-US" dirty="0"/>
              <a:t> a stream of records to one or more Kafka topics.</a:t>
            </a:r>
          </a:p>
          <a:p>
            <a:r>
              <a:rPr lang="en-US" dirty="0"/>
              <a:t>The </a:t>
            </a:r>
            <a:r>
              <a:rPr lang="en-US" dirty="0">
                <a:hlinkClick r:id="rId3"/>
              </a:rPr>
              <a:t>Consumer API</a:t>
            </a:r>
            <a:r>
              <a:rPr lang="en-US" dirty="0"/>
              <a:t> allows an application to </a:t>
            </a:r>
            <a:r>
              <a:rPr lang="en-US" b="1" i="1" dirty="0">
                <a:solidFill>
                  <a:schemeClr val="accent1">
                    <a:lumMod val="75000"/>
                  </a:schemeClr>
                </a:solidFill>
              </a:rPr>
              <a:t>subscribe</a:t>
            </a:r>
            <a:r>
              <a:rPr lang="en-US" dirty="0"/>
              <a:t> to one or more topics and process the stream of records produced to them.</a:t>
            </a:r>
          </a:p>
          <a:p>
            <a:r>
              <a:rPr lang="en-US" dirty="0"/>
              <a:t>The </a:t>
            </a:r>
            <a:r>
              <a:rPr lang="en-US" dirty="0">
                <a:hlinkClick r:id="rId4"/>
              </a:rPr>
              <a:t>Streams API</a:t>
            </a:r>
            <a:r>
              <a:rPr lang="en-US" dirty="0"/>
              <a:t> allows an application to act as a </a:t>
            </a:r>
            <a:r>
              <a:rPr lang="en-US" b="1" i="1" dirty="0">
                <a:solidFill>
                  <a:schemeClr val="accent1">
                    <a:lumMod val="75000"/>
                  </a:schemeClr>
                </a:solidFill>
              </a:rPr>
              <a:t>stream processor</a:t>
            </a:r>
            <a:r>
              <a:rPr lang="en-US" dirty="0"/>
              <a:t>, consuming an input stream from one or more </a:t>
            </a:r>
            <a:r>
              <a:rPr lang="en-US" b="1" i="1" dirty="0">
                <a:solidFill>
                  <a:schemeClr val="accent1">
                    <a:lumMod val="75000"/>
                  </a:schemeClr>
                </a:solidFill>
              </a:rPr>
              <a:t>topics</a:t>
            </a:r>
            <a:r>
              <a:rPr lang="en-US" dirty="0"/>
              <a:t> and producing an output stream to one or more output topics, effectively </a:t>
            </a:r>
            <a:r>
              <a:rPr lang="en-US" b="1" i="1" dirty="0">
                <a:solidFill>
                  <a:schemeClr val="accent1">
                    <a:lumMod val="75000"/>
                  </a:schemeClr>
                </a:solidFill>
              </a:rPr>
              <a:t>transforming</a:t>
            </a:r>
            <a:r>
              <a:rPr lang="en-US" dirty="0"/>
              <a:t> the input streams to output streams.</a:t>
            </a:r>
          </a:p>
          <a:p>
            <a:r>
              <a:rPr lang="en-US" dirty="0"/>
              <a:t>The </a:t>
            </a:r>
            <a:r>
              <a:rPr lang="en-US" dirty="0">
                <a:hlinkClick r:id="rId5"/>
              </a:rPr>
              <a:t>Connector API</a:t>
            </a:r>
            <a:r>
              <a:rPr lang="en-US" dirty="0"/>
              <a:t> allows building and running reusable producers or consumers that </a:t>
            </a:r>
            <a:r>
              <a:rPr lang="en-US" b="1" i="1" dirty="0">
                <a:solidFill>
                  <a:schemeClr val="accent1">
                    <a:lumMod val="75000"/>
                  </a:schemeClr>
                </a:solidFill>
              </a:rPr>
              <a:t>connect </a:t>
            </a:r>
            <a:r>
              <a:rPr lang="en-US" dirty="0"/>
              <a:t>Kafka </a:t>
            </a:r>
            <a:r>
              <a:rPr lang="en-US" b="1" i="1" dirty="0">
                <a:solidFill>
                  <a:schemeClr val="accent1">
                    <a:lumMod val="75000"/>
                  </a:schemeClr>
                </a:solidFill>
              </a:rPr>
              <a:t>topics</a:t>
            </a:r>
            <a:r>
              <a:rPr lang="en-US" dirty="0"/>
              <a:t> to existing applications or data systems. For example, a connector to a relational database might capture every change to a table.</a:t>
            </a:r>
          </a:p>
          <a:p>
            <a:endParaRPr lang="en-US" dirty="0"/>
          </a:p>
        </p:txBody>
      </p:sp>
    </p:spTree>
    <p:extLst>
      <p:ext uri="{BB962C8B-B14F-4D97-AF65-F5344CB8AC3E}">
        <p14:creationId xmlns:p14="http://schemas.microsoft.com/office/powerpoint/2010/main" val="1455523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2A43E-9790-5049-B05D-9719A43B0193}"/>
              </a:ext>
            </a:extLst>
          </p:cNvPr>
          <p:cNvSpPr>
            <a:spLocks noGrp="1"/>
          </p:cNvSpPr>
          <p:nvPr>
            <p:ph type="title"/>
          </p:nvPr>
        </p:nvSpPr>
        <p:spPr/>
        <p:txBody>
          <a:bodyPr/>
          <a:lstStyle/>
          <a:p>
            <a:r>
              <a:rPr lang="en-US" dirty="0"/>
              <a:t>Topics and Logs</a:t>
            </a:r>
          </a:p>
        </p:txBody>
      </p:sp>
      <p:sp>
        <p:nvSpPr>
          <p:cNvPr id="3" name="Content Placeholder 2">
            <a:extLst>
              <a:ext uri="{FF2B5EF4-FFF2-40B4-BE49-F238E27FC236}">
                <a16:creationId xmlns:a16="http://schemas.microsoft.com/office/drawing/2014/main" id="{A61F17E5-5C1A-4047-AAFC-E6DE097A67A7}"/>
              </a:ext>
            </a:extLst>
          </p:cNvPr>
          <p:cNvSpPr>
            <a:spLocks noGrp="1"/>
          </p:cNvSpPr>
          <p:nvPr>
            <p:ph idx="1"/>
          </p:nvPr>
        </p:nvSpPr>
        <p:spPr/>
        <p:txBody>
          <a:bodyPr/>
          <a:lstStyle/>
          <a:p>
            <a:r>
              <a:rPr lang="en-US" dirty="0"/>
              <a:t>A </a:t>
            </a:r>
            <a:r>
              <a:rPr lang="en-US" b="1" i="1" dirty="0">
                <a:solidFill>
                  <a:schemeClr val="accent1">
                    <a:lumMod val="75000"/>
                  </a:schemeClr>
                </a:solidFill>
              </a:rPr>
              <a:t>topic</a:t>
            </a:r>
            <a:r>
              <a:rPr lang="en-US" dirty="0"/>
              <a:t> is a category or feed name to which records are published.</a:t>
            </a:r>
          </a:p>
          <a:p>
            <a:r>
              <a:rPr lang="en-US" dirty="0"/>
              <a:t>For each </a:t>
            </a:r>
            <a:r>
              <a:rPr lang="en-US" b="1" i="1" dirty="0">
                <a:solidFill>
                  <a:schemeClr val="accent1">
                    <a:lumMod val="75000"/>
                  </a:schemeClr>
                </a:solidFill>
              </a:rPr>
              <a:t>topic</a:t>
            </a:r>
            <a:r>
              <a:rPr lang="en-US" dirty="0"/>
              <a:t>, the Kafka cluster maintains a </a:t>
            </a:r>
            <a:r>
              <a:rPr lang="en-US" b="1" i="1" dirty="0">
                <a:solidFill>
                  <a:schemeClr val="accent1">
                    <a:lumMod val="75000"/>
                  </a:schemeClr>
                </a:solidFill>
              </a:rPr>
              <a:t>partitioned</a:t>
            </a:r>
            <a:r>
              <a:rPr lang="en-US" dirty="0"/>
              <a:t> log</a:t>
            </a:r>
          </a:p>
          <a:p>
            <a:endParaRPr lang="en-US" dirty="0"/>
          </a:p>
        </p:txBody>
      </p:sp>
      <p:pic>
        <p:nvPicPr>
          <p:cNvPr id="5" name="Picture 4" descr="A screenshot of a cell phone&#13;&#10;&#13;&#10;Description automatically generated">
            <a:extLst>
              <a:ext uri="{FF2B5EF4-FFF2-40B4-BE49-F238E27FC236}">
                <a16:creationId xmlns:a16="http://schemas.microsoft.com/office/drawing/2014/main" id="{256F4875-A092-F747-BFFF-3D8ECC5BAE67}"/>
              </a:ext>
            </a:extLst>
          </p:cNvPr>
          <p:cNvPicPr>
            <a:picLocks noChangeAspect="1"/>
          </p:cNvPicPr>
          <p:nvPr/>
        </p:nvPicPr>
        <p:blipFill>
          <a:blip r:embed="rId2"/>
          <a:stretch>
            <a:fillRect/>
          </a:stretch>
        </p:blipFill>
        <p:spPr>
          <a:xfrm>
            <a:off x="3676972" y="3077940"/>
            <a:ext cx="4838056" cy="2966892"/>
          </a:xfrm>
          <a:prstGeom prst="rect">
            <a:avLst/>
          </a:prstGeom>
        </p:spPr>
      </p:pic>
    </p:spTree>
    <p:extLst>
      <p:ext uri="{BB962C8B-B14F-4D97-AF65-F5344CB8AC3E}">
        <p14:creationId xmlns:p14="http://schemas.microsoft.com/office/powerpoint/2010/main" val="3244649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F544-93E0-AE4F-8379-284B1023E432}"/>
              </a:ext>
            </a:extLst>
          </p:cNvPr>
          <p:cNvSpPr>
            <a:spLocks noGrp="1"/>
          </p:cNvSpPr>
          <p:nvPr>
            <p:ph type="title"/>
          </p:nvPr>
        </p:nvSpPr>
        <p:spPr/>
        <p:txBody>
          <a:bodyPr/>
          <a:lstStyle/>
          <a:p>
            <a:r>
              <a:rPr lang="en-US" dirty="0"/>
              <a:t>Partitions and Logs</a:t>
            </a:r>
          </a:p>
        </p:txBody>
      </p:sp>
      <p:sp>
        <p:nvSpPr>
          <p:cNvPr id="3" name="Content Placeholder 2">
            <a:extLst>
              <a:ext uri="{FF2B5EF4-FFF2-40B4-BE49-F238E27FC236}">
                <a16:creationId xmlns:a16="http://schemas.microsoft.com/office/drawing/2014/main" id="{3EEA9506-8693-C849-AFD5-CEE21A72F06A}"/>
              </a:ext>
            </a:extLst>
          </p:cNvPr>
          <p:cNvSpPr>
            <a:spLocks noGrp="1"/>
          </p:cNvSpPr>
          <p:nvPr>
            <p:ph idx="1"/>
          </p:nvPr>
        </p:nvSpPr>
        <p:spPr/>
        <p:txBody>
          <a:bodyPr>
            <a:normAutofit lnSpcReduction="10000"/>
          </a:bodyPr>
          <a:lstStyle/>
          <a:p>
            <a:r>
              <a:rPr lang="en-US" dirty="0"/>
              <a:t>Each partition is an ordered, immutable sequence of records that is continually appended to—a structured commit log. The records in the partitions are each assigned a sequential id number called the </a:t>
            </a:r>
            <a:r>
              <a:rPr lang="en-US" i="1" dirty="0"/>
              <a:t>offset</a:t>
            </a:r>
            <a:r>
              <a:rPr lang="en-US" dirty="0"/>
              <a:t> that uniquely identifies each record within the partition.</a:t>
            </a:r>
          </a:p>
          <a:p>
            <a:r>
              <a:rPr lang="en-US" dirty="0"/>
              <a:t>The Kafka cluster durably persists all published records—whether or not they have been consumed—using a configurable retention period. For example, if the retention policy is set to two days, then for the two days after a record is published, it is available for consumption, after which it will be discarded to free up space. Kafka's performance is effectively constant with respect to data size so storing data for a long time is not a problem.</a:t>
            </a:r>
          </a:p>
          <a:p>
            <a:endParaRPr lang="en-US" dirty="0"/>
          </a:p>
        </p:txBody>
      </p:sp>
    </p:spTree>
    <p:extLst>
      <p:ext uri="{BB962C8B-B14F-4D97-AF65-F5344CB8AC3E}">
        <p14:creationId xmlns:p14="http://schemas.microsoft.com/office/powerpoint/2010/main" val="4232932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E4C6-6140-9047-8782-81D668464F05}"/>
              </a:ext>
            </a:extLst>
          </p:cNvPr>
          <p:cNvSpPr>
            <a:spLocks noGrp="1"/>
          </p:cNvSpPr>
          <p:nvPr>
            <p:ph type="title"/>
          </p:nvPr>
        </p:nvSpPr>
        <p:spPr/>
        <p:txBody>
          <a:bodyPr/>
          <a:lstStyle/>
          <a:p>
            <a:r>
              <a:rPr lang="en-US" dirty="0"/>
              <a:t>Data is read in the order it arrives</a:t>
            </a:r>
          </a:p>
        </p:txBody>
      </p:sp>
      <p:pic>
        <p:nvPicPr>
          <p:cNvPr id="4" name="Content Placeholder 3">
            <a:extLst>
              <a:ext uri="{FF2B5EF4-FFF2-40B4-BE49-F238E27FC236}">
                <a16:creationId xmlns:a16="http://schemas.microsoft.com/office/drawing/2014/main" id="{04AC40A6-656F-4347-8743-C6D59003D8B8}"/>
              </a:ext>
            </a:extLst>
          </p:cNvPr>
          <p:cNvPicPr>
            <a:picLocks noGrp="1" noChangeAspect="1"/>
          </p:cNvPicPr>
          <p:nvPr>
            <p:ph idx="1"/>
          </p:nvPr>
        </p:nvPicPr>
        <p:blipFill>
          <a:blip r:embed="rId2"/>
          <a:stretch>
            <a:fillRect/>
          </a:stretch>
        </p:blipFill>
        <p:spPr>
          <a:xfrm>
            <a:off x="2343991" y="2439505"/>
            <a:ext cx="5621407" cy="3079715"/>
          </a:xfrm>
        </p:spPr>
      </p:pic>
    </p:spTree>
    <p:extLst>
      <p:ext uri="{BB962C8B-B14F-4D97-AF65-F5344CB8AC3E}">
        <p14:creationId xmlns:p14="http://schemas.microsoft.com/office/powerpoint/2010/main" val="1743440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945F-A698-1944-A02D-3C8D44B248C7}"/>
              </a:ext>
            </a:extLst>
          </p:cNvPr>
          <p:cNvSpPr>
            <a:spLocks noGrp="1"/>
          </p:cNvSpPr>
          <p:nvPr>
            <p:ph type="title"/>
          </p:nvPr>
        </p:nvSpPr>
        <p:spPr/>
        <p:txBody>
          <a:bodyPr/>
          <a:lstStyle/>
          <a:p>
            <a:r>
              <a:rPr lang="en-US" dirty="0"/>
              <a:t>Partitions are used for redundancy</a:t>
            </a:r>
          </a:p>
        </p:txBody>
      </p:sp>
      <p:pic>
        <p:nvPicPr>
          <p:cNvPr id="5" name="Content Placeholder 4" descr="A close up of a map&#13;&#10;&#13;&#10;Description automatically generated">
            <a:extLst>
              <a:ext uri="{FF2B5EF4-FFF2-40B4-BE49-F238E27FC236}">
                <a16:creationId xmlns:a16="http://schemas.microsoft.com/office/drawing/2014/main" id="{A6E67CBF-05F9-3F4E-A7C3-BF130587D5D8}"/>
              </a:ext>
            </a:extLst>
          </p:cNvPr>
          <p:cNvPicPr>
            <a:picLocks noGrp="1" noChangeAspect="1"/>
          </p:cNvPicPr>
          <p:nvPr>
            <p:ph idx="1"/>
          </p:nvPr>
        </p:nvPicPr>
        <p:blipFill>
          <a:blip r:embed="rId2"/>
          <a:stretch>
            <a:fillRect/>
          </a:stretch>
        </p:blipFill>
        <p:spPr>
          <a:xfrm>
            <a:off x="2674541" y="1384447"/>
            <a:ext cx="6842917" cy="5108428"/>
          </a:xfrm>
        </p:spPr>
      </p:pic>
    </p:spTree>
    <p:extLst>
      <p:ext uri="{BB962C8B-B14F-4D97-AF65-F5344CB8AC3E}">
        <p14:creationId xmlns:p14="http://schemas.microsoft.com/office/powerpoint/2010/main" val="453151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B857-3E1B-1247-A8BB-8E030C320B67}"/>
              </a:ext>
            </a:extLst>
          </p:cNvPr>
          <p:cNvSpPr>
            <a:spLocks noGrp="1"/>
          </p:cNvSpPr>
          <p:nvPr>
            <p:ph type="title"/>
          </p:nvPr>
        </p:nvSpPr>
        <p:spPr/>
        <p:txBody>
          <a:bodyPr/>
          <a:lstStyle/>
          <a:p>
            <a:r>
              <a:rPr lang="en-US" dirty="0"/>
              <a:t>Summarize</a:t>
            </a:r>
          </a:p>
        </p:txBody>
      </p:sp>
      <p:sp>
        <p:nvSpPr>
          <p:cNvPr id="3" name="Content Placeholder 2">
            <a:extLst>
              <a:ext uri="{FF2B5EF4-FFF2-40B4-BE49-F238E27FC236}">
                <a16:creationId xmlns:a16="http://schemas.microsoft.com/office/drawing/2014/main" id="{EE605E05-93D3-9B4C-96D1-BF4E6F909403}"/>
              </a:ext>
            </a:extLst>
          </p:cNvPr>
          <p:cNvSpPr>
            <a:spLocks noGrp="1"/>
          </p:cNvSpPr>
          <p:nvPr>
            <p:ph idx="1"/>
          </p:nvPr>
        </p:nvSpPr>
        <p:spPr/>
        <p:txBody>
          <a:bodyPr/>
          <a:lstStyle/>
          <a:p>
            <a:r>
              <a:rPr lang="en-US" dirty="0"/>
              <a:t>Publishers </a:t>
            </a:r>
            <a:r>
              <a:rPr lang="en-US" b="1" i="1" dirty="0">
                <a:solidFill>
                  <a:schemeClr val="accent1">
                    <a:lumMod val="75000"/>
                  </a:schemeClr>
                </a:solidFill>
              </a:rPr>
              <a:t>publish</a:t>
            </a:r>
            <a:r>
              <a:rPr lang="en-US" dirty="0"/>
              <a:t> messages(</a:t>
            </a:r>
            <a:r>
              <a:rPr lang="en-US" b="1" i="1" dirty="0">
                <a:solidFill>
                  <a:schemeClr val="accent1">
                    <a:lumMod val="75000"/>
                  </a:schemeClr>
                </a:solidFill>
              </a:rPr>
              <a:t>events</a:t>
            </a:r>
            <a:r>
              <a:rPr lang="en-US" dirty="0"/>
              <a:t>) to topics on </a:t>
            </a:r>
            <a:r>
              <a:rPr lang="en-US" b="1" i="1" dirty="0">
                <a:solidFill>
                  <a:schemeClr val="accent1">
                    <a:lumMod val="50000"/>
                  </a:schemeClr>
                </a:solidFill>
              </a:rPr>
              <a:t>brokers</a:t>
            </a:r>
            <a:r>
              <a:rPr lang="en-US" dirty="0"/>
              <a:t> within the Kafka </a:t>
            </a:r>
            <a:r>
              <a:rPr lang="en-US" b="1" i="1" dirty="0">
                <a:solidFill>
                  <a:schemeClr val="accent1">
                    <a:lumMod val="75000"/>
                  </a:schemeClr>
                </a:solidFill>
              </a:rPr>
              <a:t>cluster</a:t>
            </a:r>
            <a:r>
              <a:rPr lang="en-US" dirty="0"/>
              <a:t>.</a:t>
            </a:r>
          </a:p>
          <a:p>
            <a:r>
              <a:rPr lang="en-US" dirty="0"/>
              <a:t>Subscribers </a:t>
            </a:r>
            <a:r>
              <a:rPr lang="en-US" b="1" i="1" dirty="0">
                <a:solidFill>
                  <a:schemeClr val="accent1">
                    <a:lumMod val="75000"/>
                  </a:schemeClr>
                </a:solidFill>
              </a:rPr>
              <a:t>subscribe</a:t>
            </a:r>
            <a:r>
              <a:rPr lang="en-US" dirty="0"/>
              <a:t> to topics within </a:t>
            </a:r>
            <a:r>
              <a:rPr lang="en-US" b="1" i="1" dirty="0">
                <a:solidFill>
                  <a:schemeClr val="accent1">
                    <a:lumMod val="75000"/>
                  </a:schemeClr>
                </a:solidFill>
              </a:rPr>
              <a:t>brokers</a:t>
            </a:r>
          </a:p>
          <a:p>
            <a:r>
              <a:rPr lang="en-US" dirty="0"/>
              <a:t>Messages (</a:t>
            </a:r>
            <a:r>
              <a:rPr lang="en-US" b="1" i="1" dirty="0">
                <a:solidFill>
                  <a:schemeClr val="accent1">
                    <a:lumMod val="75000"/>
                  </a:schemeClr>
                </a:solidFill>
              </a:rPr>
              <a:t>events</a:t>
            </a:r>
            <a:r>
              <a:rPr lang="en-US" dirty="0"/>
              <a:t>) within </a:t>
            </a:r>
            <a:r>
              <a:rPr lang="en-US" b="1" i="1" dirty="0">
                <a:solidFill>
                  <a:schemeClr val="accent1">
                    <a:lumMod val="75000"/>
                  </a:schemeClr>
                </a:solidFill>
              </a:rPr>
              <a:t>topics</a:t>
            </a:r>
            <a:r>
              <a:rPr lang="en-US" dirty="0"/>
              <a:t> arrive as an </a:t>
            </a:r>
            <a:r>
              <a:rPr lang="en-US" b="1" i="1" dirty="0">
                <a:solidFill>
                  <a:schemeClr val="accent1">
                    <a:lumMod val="75000"/>
                  </a:schemeClr>
                </a:solidFill>
              </a:rPr>
              <a:t>ordered sequence </a:t>
            </a:r>
            <a:r>
              <a:rPr lang="en-US" dirty="0"/>
              <a:t>of events.</a:t>
            </a:r>
          </a:p>
          <a:p>
            <a:r>
              <a:rPr lang="en-US" dirty="0"/>
              <a:t>This ordering is by </a:t>
            </a:r>
            <a:r>
              <a:rPr lang="en-US" b="1" i="1" dirty="0">
                <a:solidFill>
                  <a:schemeClr val="accent1">
                    <a:lumMod val="75000"/>
                  </a:schemeClr>
                </a:solidFill>
              </a:rPr>
              <a:t>the arrival time </a:t>
            </a:r>
            <a:r>
              <a:rPr lang="en-US" dirty="0"/>
              <a:t>of the message(event) to the Kafka cluster.</a:t>
            </a:r>
          </a:p>
          <a:p>
            <a:r>
              <a:rPr lang="en-US" dirty="0"/>
              <a:t>Messages(</a:t>
            </a:r>
            <a:r>
              <a:rPr lang="en-US" b="1" i="1" dirty="0">
                <a:solidFill>
                  <a:schemeClr val="accent1">
                    <a:lumMod val="75000"/>
                  </a:schemeClr>
                </a:solidFill>
              </a:rPr>
              <a:t>events</a:t>
            </a:r>
            <a:r>
              <a:rPr lang="en-US" dirty="0"/>
              <a:t>) are consumed in the </a:t>
            </a:r>
            <a:r>
              <a:rPr lang="en-US" b="1" i="1" dirty="0">
                <a:solidFill>
                  <a:schemeClr val="accent1">
                    <a:lumMod val="75000"/>
                  </a:schemeClr>
                </a:solidFill>
              </a:rPr>
              <a:t>order they arrive </a:t>
            </a:r>
            <a:r>
              <a:rPr lang="en-US" dirty="0"/>
              <a:t>to the Kafka cluster.</a:t>
            </a:r>
          </a:p>
        </p:txBody>
      </p:sp>
    </p:spTree>
    <p:extLst>
      <p:ext uri="{BB962C8B-B14F-4D97-AF65-F5344CB8AC3E}">
        <p14:creationId xmlns:p14="http://schemas.microsoft.com/office/powerpoint/2010/main" val="2445974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EB03-21AE-C14F-9825-DF7A6EBAC4FD}"/>
              </a:ext>
            </a:extLst>
          </p:cNvPr>
          <p:cNvSpPr>
            <a:spLocks noGrp="1"/>
          </p:cNvSpPr>
          <p:nvPr>
            <p:ph type="title"/>
          </p:nvPr>
        </p:nvSpPr>
        <p:spPr/>
        <p:txBody>
          <a:bodyPr/>
          <a:lstStyle/>
          <a:p>
            <a:r>
              <a:rPr lang="en-US" dirty="0"/>
              <a:t>Implications for Time Series Analysis</a:t>
            </a:r>
          </a:p>
        </p:txBody>
      </p:sp>
      <p:sp>
        <p:nvSpPr>
          <p:cNvPr id="3" name="Content Placeholder 2">
            <a:extLst>
              <a:ext uri="{FF2B5EF4-FFF2-40B4-BE49-F238E27FC236}">
                <a16:creationId xmlns:a16="http://schemas.microsoft.com/office/drawing/2014/main" id="{1CAC3389-674E-8C48-AB7F-6BEDCE3E5D4E}"/>
              </a:ext>
            </a:extLst>
          </p:cNvPr>
          <p:cNvSpPr>
            <a:spLocks noGrp="1"/>
          </p:cNvSpPr>
          <p:nvPr>
            <p:ph idx="1"/>
          </p:nvPr>
        </p:nvSpPr>
        <p:spPr/>
        <p:txBody>
          <a:bodyPr/>
          <a:lstStyle/>
          <a:p>
            <a:pPr marL="0" indent="0">
              <a:buNone/>
            </a:pPr>
            <a:r>
              <a:rPr lang="en-US" dirty="0"/>
              <a:t>You must consider the following with respect to time</a:t>
            </a:r>
          </a:p>
          <a:p>
            <a:r>
              <a:rPr lang="en-US" dirty="0"/>
              <a:t>The time an event actually occurred.   For example, the time a stock price changed.</a:t>
            </a:r>
          </a:p>
          <a:p>
            <a:r>
              <a:rPr lang="en-US" dirty="0"/>
              <a:t>The time this event arrived at the Kafka cluster.  What happens if the data arrives late?</a:t>
            </a:r>
          </a:p>
          <a:p>
            <a:r>
              <a:rPr lang="en-US" dirty="0"/>
              <a:t>The time that the event is processed or consumed by a Kafka subscriber.  What if you have a slow consumer?</a:t>
            </a:r>
          </a:p>
        </p:txBody>
      </p:sp>
    </p:spTree>
    <p:extLst>
      <p:ext uri="{BB962C8B-B14F-4D97-AF65-F5344CB8AC3E}">
        <p14:creationId xmlns:p14="http://schemas.microsoft.com/office/powerpoint/2010/main" val="218844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7628-F0F6-C94B-BFF6-29F093772B6C}"/>
              </a:ext>
            </a:extLst>
          </p:cNvPr>
          <p:cNvSpPr>
            <a:spLocks noGrp="1"/>
          </p:cNvSpPr>
          <p:nvPr>
            <p:ph type="title"/>
          </p:nvPr>
        </p:nvSpPr>
        <p:spPr/>
        <p:txBody>
          <a:bodyPr/>
          <a:lstStyle/>
          <a:p>
            <a:r>
              <a:rPr lang="en-US" dirty="0"/>
              <a:t>Publish/Subscribe Abstractions</a:t>
            </a:r>
          </a:p>
        </p:txBody>
      </p:sp>
      <p:sp>
        <p:nvSpPr>
          <p:cNvPr id="3" name="Content Placeholder 2">
            <a:extLst>
              <a:ext uri="{FF2B5EF4-FFF2-40B4-BE49-F238E27FC236}">
                <a16:creationId xmlns:a16="http://schemas.microsoft.com/office/drawing/2014/main" id="{3FEDB611-5FDB-A14D-B6FD-E2DE1F16FE3B}"/>
              </a:ext>
            </a:extLst>
          </p:cNvPr>
          <p:cNvSpPr>
            <a:spLocks noGrp="1"/>
          </p:cNvSpPr>
          <p:nvPr>
            <p:ph idx="1"/>
          </p:nvPr>
        </p:nvSpPr>
        <p:spPr/>
        <p:txBody>
          <a:bodyPr/>
          <a:lstStyle/>
          <a:p>
            <a:r>
              <a:rPr lang="en-US" dirty="0"/>
              <a:t>Publish a topic to a broker – publish(broker, topic)</a:t>
            </a:r>
          </a:p>
          <a:p>
            <a:r>
              <a:rPr lang="en-US" dirty="0"/>
              <a:t>Subscribe to a topic on a broker – subscribe(broker, topic)</a:t>
            </a:r>
          </a:p>
          <a:p>
            <a:pPr marL="0" indent="0">
              <a:buNone/>
            </a:pPr>
            <a:endParaRPr lang="en-US" dirty="0"/>
          </a:p>
        </p:txBody>
      </p:sp>
      <p:pic>
        <p:nvPicPr>
          <p:cNvPr id="5" name="Picture 4">
            <a:extLst>
              <a:ext uri="{FF2B5EF4-FFF2-40B4-BE49-F238E27FC236}">
                <a16:creationId xmlns:a16="http://schemas.microsoft.com/office/drawing/2014/main" id="{DDD7C5ED-3CE1-C245-96E2-8A8C97E65AE3}"/>
              </a:ext>
            </a:extLst>
          </p:cNvPr>
          <p:cNvPicPr>
            <a:picLocks noChangeAspect="1"/>
          </p:cNvPicPr>
          <p:nvPr/>
        </p:nvPicPr>
        <p:blipFill>
          <a:blip r:embed="rId2"/>
          <a:stretch>
            <a:fillRect/>
          </a:stretch>
        </p:blipFill>
        <p:spPr>
          <a:xfrm>
            <a:off x="3721100" y="2997200"/>
            <a:ext cx="5042206" cy="2992967"/>
          </a:xfrm>
          <a:prstGeom prst="rect">
            <a:avLst/>
          </a:prstGeom>
        </p:spPr>
      </p:pic>
    </p:spTree>
    <p:extLst>
      <p:ext uri="{BB962C8B-B14F-4D97-AF65-F5344CB8AC3E}">
        <p14:creationId xmlns:p14="http://schemas.microsoft.com/office/powerpoint/2010/main" val="83286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F735-ED9E-F14E-B8C8-53FB0292CCB5}"/>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313C8872-9E58-B24A-8622-C10F3246D6EA}"/>
              </a:ext>
            </a:extLst>
          </p:cNvPr>
          <p:cNvSpPr>
            <a:spLocks noGrp="1"/>
          </p:cNvSpPr>
          <p:nvPr>
            <p:ph idx="1"/>
          </p:nvPr>
        </p:nvSpPr>
        <p:spPr/>
        <p:txBody>
          <a:bodyPr/>
          <a:lstStyle/>
          <a:p>
            <a:r>
              <a:rPr lang="en-US" dirty="0"/>
              <a:t>Decouples producer and consumer.  Consider a slow consumer.</a:t>
            </a:r>
          </a:p>
          <a:p>
            <a:r>
              <a:rPr lang="en-US" dirty="0"/>
              <a:t>Many processes can subscribe to the data.</a:t>
            </a:r>
          </a:p>
          <a:p>
            <a:r>
              <a:rPr lang="en-US" dirty="0"/>
              <a:t>It scales.  Too much traffic?  Start another broker.</a:t>
            </a:r>
          </a:p>
          <a:p>
            <a:r>
              <a:rPr lang="en-US" dirty="0"/>
              <a:t>If consumer fails, replay the log with another machine.</a:t>
            </a:r>
          </a:p>
        </p:txBody>
      </p:sp>
    </p:spTree>
    <p:extLst>
      <p:ext uri="{BB962C8B-B14F-4D97-AF65-F5344CB8AC3E}">
        <p14:creationId xmlns:p14="http://schemas.microsoft.com/office/powerpoint/2010/main" val="178148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75386-9898-A546-80A9-9D5F37A2E051}"/>
              </a:ext>
            </a:extLst>
          </p:cNvPr>
          <p:cNvSpPr>
            <a:spLocks noGrp="1"/>
          </p:cNvSpPr>
          <p:nvPr>
            <p:ph type="title"/>
          </p:nvPr>
        </p:nvSpPr>
        <p:spPr/>
        <p:txBody>
          <a:bodyPr/>
          <a:lstStyle/>
          <a:p>
            <a:r>
              <a:rPr lang="en-US" dirty="0"/>
              <a:t>Disadvantage</a:t>
            </a:r>
          </a:p>
        </p:txBody>
      </p:sp>
      <p:sp>
        <p:nvSpPr>
          <p:cNvPr id="3" name="Content Placeholder 2">
            <a:extLst>
              <a:ext uri="{FF2B5EF4-FFF2-40B4-BE49-F238E27FC236}">
                <a16:creationId xmlns:a16="http://schemas.microsoft.com/office/drawing/2014/main" id="{D627D33C-6900-E345-A371-94381C41B9F4}"/>
              </a:ext>
            </a:extLst>
          </p:cNvPr>
          <p:cNvSpPr>
            <a:spLocks noGrp="1"/>
          </p:cNvSpPr>
          <p:nvPr>
            <p:ph idx="1"/>
          </p:nvPr>
        </p:nvSpPr>
        <p:spPr/>
        <p:txBody>
          <a:bodyPr/>
          <a:lstStyle/>
          <a:p>
            <a:r>
              <a:rPr lang="en-US" dirty="0"/>
              <a:t>Additional overhead</a:t>
            </a:r>
          </a:p>
          <a:p>
            <a:r>
              <a:rPr lang="en-US" dirty="0"/>
              <a:t>Backpressure – messages pile up and no </a:t>
            </a:r>
            <a:r>
              <a:rPr lang="en-US"/>
              <a:t>one consumes them.</a:t>
            </a:r>
          </a:p>
        </p:txBody>
      </p:sp>
    </p:spTree>
    <p:extLst>
      <p:ext uri="{BB962C8B-B14F-4D97-AF65-F5344CB8AC3E}">
        <p14:creationId xmlns:p14="http://schemas.microsoft.com/office/powerpoint/2010/main" val="3191818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197B-6B13-9948-96E6-C3684B39CE1D}"/>
              </a:ext>
            </a:extLst>
          </p:cNvPr>
          <p:cNvSpPr>
            <a:spLocks noGrp="1"/>
          </p:cNvSpPr>
          <p:nvPr>
            <p:ph type="title"/>
          </p:nvPr>
        </p:nvSpPr>
        <p:spPr/>
        <p:txBody>
          <a:bodyPr/>
          <a:lstStyle/>
          <a:p>
            <a:r>
              <a:rPr lang="en-US" dirty="0"/>
              <a:t>Distributed Streaming Platform</a:t>
            </a:r>
          </a:p>
        </p:txBody>
      </p:sp>
      <p:sp>
        <p:nvSpPr>
          <p:cNvPr id="3" name="Content Placeholder 2">
            <a:extLst>
              <a:ext uri="{FF2B5EF4-FFF2-40B4-BE49-F238E27FC236}">
                <a16:creationId xmlns:a16="http://schemas.microsoft.com/office/drawing/2014/main" id="{9954BC48-6DCD-B14A-8363-52EFBACBA21F}"/>
              </a:ext>
            </a:extLst>
          </p:cNvPr>
          <p:cNvSpPr>
            <a:spLocks noGrp="1"/>
          </p:cNvSpPr>
          <p:nvPr>
            <p:ph idx="1"/>
          </p:nvPr>
        </p:nvSpPr>
        <p:spPr/>
        <p:txBody>
          <a:bodyPr/>
          <a:lstStyle/>
          <a:p>
            <a:pPr marL="0" indent="0">
              <a:buNone/>
            </a:pPr>
            <a:r>
              <a:rPr lang="en-US" b="1" dirty="0"/>
              <a:t>Apache Kafka® is </a:t>
            </a:r>
            <a:r>
              <a:rPr lang="en-US" b="1" i="1" dirty="0"/>
              <a:t>a distributed streaming platform that can:</a:t>
            </a:r>
          </a:p>
          <a:p>
            <a:pPr marL="0" indent="0">
              <a:buNone/>
            </a:pPr>
            <a:endParaRPr lang="en-US" b="1" i="1" dirty="0"/>
          </a:p>
          <a:p>
            <a:r>
              <a:rPr lang="en-US" b="1" i="1" dirty="0">
                <a:solidFill>
                  <a:schemeClr val="accent1">
                    <a:lumMod val="75000"/>
                  </a:schemeClr>
                </a:solidFill>
              </a:rPr>
              <a:t>Publish and subscribe </a:t>
            </a:r>
            <a:r>
              <a:rPr lang="en-US" dirty="0"/>
              <a:t>to streams of records, similar to a message queue or enterprise messaging system.</a:t>
            </a:r>
          </a:p>
          <a:p>
            <a:r>
              <a:rPr lang="en-US" dirty="0"/>
              <a:t>Store streams of records in </a:t>
            </a:r>
            <a:r>
              <a:rPr lang="en-US" b="1" i="1" dirty="0">
                <a:solidFill>
                  <a:schemeClr val="accent1">
                    <a:lumMod val="75000"/>
                  </a:schemeClr>
                </a:solidFill>
              </a:rPr>
              <a:t>a fault-tolerant </a:t>
            </a:r>
            <a:r>
              <a:rPr lang="en-US" dirty="0"/>
              <a:t>durable way.</a:t>
            </a:r>
          </a:p>
          <a:p>
            <a:r>
              <a:rPr lang="en-US" dirty="0"/>
              <a:t>Process streams of records as they occur.  Order of </a:t>
            </a:r>
            <a:r>
              <a:rPr lang="en-US" b="1" i="1" dirty="0">
                <a:solidFill>
                  <a:schemeClr val="accent1">
                    <a:lumMod val="75000"/>
                  </a:schemeClr>
                </a:solidFill>
              </a:rPr>
              <a:t>events</a:t>
            </a:r>
            <a:r>
              <a:rPr lang="en-US" dirty="0"/>
              <a:t> is preserved.</a:t>
            </a:r>
          </a:p>
          <a:p>
            <a:endParaRPr lang="en-US" b="1" dirty="0"/>
          </a:p>
          <a:p>
            <a:pPr marL="0" indent="0">
              <a:buNone/>
            </a:pPr>
            <a:endParaRPr lang="en-US" dirty="0"/>
          </a:p>
        </p:txBody>
      </p:sp>
    </p:spTree>
    <p:extLst>
      <p:ext uri="{BB962C8B-B14F-4D97-AF65-F5344CB8AC3E}">
        <p14:creationId xmlns:p14="http://schemas.microsoft.com/office/powerpoint/2010/main" val="258270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7B66-0733-ED4C-B9B2-FD94BDF12F03}"/>
              </a:ext>
            </a:extLst>
          </p:cNvPr>
          <p:cNvSpPr>
            <a:spLocks noGrp="1"/>
          </p:cNvSpPr>
          <p:nvPr>
            <p:ph type="title"/>
          </p:nvPr>
        </p:nvSpPr>
        <p:spPr/>
        <p:txBody>
          <a:bodyPr/>
          <a:lstStyle/>
          <a:p>
            <a:r>
              <a:rPr lang="en-US" dirty="0"/>
              <a:t>Publish/Subscribe</a:t>
            </a:r>
          </a:p>
        </p:txBody>
      </p:sp>
      <p:pic>
        <p:nvPicPr>
          <p:cNvPr id="5" name="Content Placeholder 4" descr="A close up of text on a white background&#13;&#10;&#13;&#10;Description automatically generated">
            <a:extLst>
              <a:ext uri="{FF2B5EF4-FFF2-40B4-BE49-F238E27FC236}">
                <a16:creationId xmlns:a16="http://schemas.microsoft.com/office/drawing/2014/main" id="{678AA84D-C70C-054A-8397-042457E4F299}"/>
              </a:ext>
            </a:extLst>
          </p:cNvPr>
          <p:cNvPicPr>
            <a:picLocks noGrp="1" noChangeAspect="1"/>
          </p:cNvPicPr>
          <p:nvPr>
            <p:ph idx="1"/>
          </p:nvPr>
        </p:nvPicPr>
        <p:blipFill>
          <a:blip r:embed="rId2"/>
          <a:stretch>
            <a:fillRect/>
          </a:stretch>
        </p:blipFill>
        <p:spPr>
          <a:xfrm>
            <a:off x="3479395" y="1825625"/>
            <a:ext cx="5233209" cy="4351338"/>
          </a:xfrm>
        </p:spPr>
      </p:pic>
    </p:spTree>
    <p:extLst>
      <p:ext uri="{BB962C8B-B14F-4D97-AF65-F5344CB8AC3E}">
        <p14:creationId xmlns:p14="http://schemas.microsoft.com/office/powerpoint/2010/main" val="3290370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E84E-192B-B046-BCC1-65C49A26D1D8}"/>
              </a:ext>
            </a:extLst>
          </p:cNvPr>
          <p:cNvSpPr>
            <a:spLocks noGrp="1"/>
          </p:cNvSpPr>
          <p:nvPr>
            <p:ph type="title"/>
          </p:nvPr>
        </p:nvSpPr>
        <p:spPr/>
        <p:txBody>
          <a:bodyPr/>
          <a:lstStyle/>
          <a:p>
            <a:r>
              <a:rPr lang="en-US" dirty="0"/>
              <a:t>Pub/Sub – [</a:t>
            </a:r>
            <a:r>
              <a:rPr lang="en-US" dirty="0">
                <a:hlinkClick r:id="rId2"/>
              </a:rPr>
              <a:t>source – IBM</a:t>
            </a:r>
            <a:r>
              <a:rPr lang="en-US" dirty="0"/>
              <a:t>]</a:t>
            </a:r>
          </a:p>
        </p:txBody>
      </p:sp>
      <p:sp>
        <p:nvSpPr>
          <p:cNvPr id="3" name="Content Placeholder 2">
            <a:extLst>
              <a:ext uri="{FF2B5EF4-FFF2-40B4-BE49-F238E27FC236}">
                <a16:creationId xmlns:a16="http://schemas.microsoft.com/office/drawing/2014/main" id="{53FE5BF2-2139-EE47-93F1-46F426FED742}"/>
              </a:ext>
            </a:extLst>
          </p:cNvPr>
          <p:cNvSpPr>
            <a:spLocks noGrp="1"/>
          </p:cNvSpPr>
          <p:nvPr>
            <p:ph idx="1"/>
          </p:nvPr>
        </p:nvSpPr>
        <p:spPr/>
        <p:txBody>
          <a:bodyPr/>
          <a:lstStyle/>
          <a:p>
            <a:pPr lvl="1"/>
            <a:r>
              <a:rPr lang="en-US" dirty="0"/>
              <a:t>Publishers put messages on the queue</a:t>
            </a:r>
          </a:p>
          <a:p>
            <a:pPr lvl="1"/>
            <a:r>
              <a:rPr lang="en-US" dirty="0"/>
              <a:t>Subscribers pull messages off the queue</a:t>
            </a:r>
          </a:p>
          <a:p>
            <a:pPr marL="0" indent="0">
              <a:buNone/>
            </a:pPr>
            <a:endParaRPr lang="en-US" dirty="0"/>
          </a:p>
        </p:txBody>
      </p:sp>
      <p:pic>
        <p:nvPicPr>
          <p:cNvPr id="4" name="Content Placeholder 4" descr="A close up of a map&#13;&#10;&#13;&#10;Description automatically generated">
            <a:extLst>
              <a:ext uri="{FF2B5EF4-FFF2-40B4-BE49-F238E27FC236}">
                <a16:creationId xmlns:a16="http://schemas.microsoft.com/office/drawing/2014/main" id="{CF5F4067-4A9C-DD44-884D-659A360F01BF}"/>
              </a:ext>
            </a:extLst>
          </p:cNvPr>
          <p:cNvPicPr>
            <a:picLocks noChangeAspect="1"/>
          </p:cNvPicPr>
          <p:nvPr/>
        </p:nvPicPr>
        <p:blipFill>
          <a:blip r:embed="rId3"/>
          <a:stretch>
            <a:fillRect/>
          </a:stretch>
        </p:blipFill>
        <p:spPr>
          <a:xfrm>
            <a:off x="3472069" y="2633663"/>
            <a:ext cx="4737100" cy="3543300"/>
          </a:xfrm>
          <a:prstGeom prst="rect">
            <a:avLst/>
          </a:prstGeom>
        </p:spPr>
      </p:pic>
    </p:spTree>
    <p:extLst>
      <p:ext uri="{BB962C8B-B14F-4D97-AF65-F5344CB8AC3E}">
        <p14:creationId xmlns:p14="http://schemas.microsoft.com/office/powerpoint/2010/main" val="237625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91DC-C1B2-3046-942E-D560D21DF1AF}"/>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1EF18A84-14C8-1B4D-B702-C174F89DB9C9}"/>
              </a:ext>
            </a:extLst>
          </p:cNvPr>
          <p:cNvSpPr>
            <a:spLocks noGrp="1"/>
          </p:cNvSpPr>
          <p:nvPr>
            <p:ph idx="1"/>
          </p:nvPr>
        </p:nvSpPr>
        <p:spPr/>
        <p:txBody>
          <a:bodyPr/>
          <a:lstStyle/>
          <a:p>
            <a:r>
              <a:rPr lang="en-US" dirty="0"/>
              <a:t>Building </a:t>
            </a:r>
            <a:r>
              <a:rPr lang="en-US" b="1" i="1" dirty="0">
                <a:solidFill>
                  <a:schemeClr val="accent1">
                    <a:lumMod val="75000"/>
                  </a:schemeClr>
                </a:solidFill>
              </a:rPr>
              <a:t>real-time</a:t>
            </a:r>
            <a:r>
              <a:rPr lang="en-US" dirty="0"/>
              <a:t> streaming data pipelines that </a:t>
            </a:r>
            <a:r>
              <a:rPr lang="en-US" b="1" i="1" dirty="0">
                <a:solidFill>
                  <a:schemeClr val="accent1">
                    <a:lumMod val="75000"/>
                  </a:schemeClr>
                </a:solidFill>
              </a:rPr>
              <a:t>reliably</a:t>
            </a:r>
            <a:r>
              <a:rPr lang="en-US" dirty="0"/>
              <a:t> get data between systems or applications.  </a:t>
            </a:r>
          </a:p>
          <a:p>
            <a:r>
              <a:rPr lang="en-US" dirty="0"/>
              <a:t>Building real-time streaming applications that transform or react to the </a:t>
            </a:r>
            <a:r>
              <a:rPr lang="en-US" b="1" i="1" dirty="0">
                <a:solidFill>
                  <a:schemeClr val="accent1">
                    <a:lumMod val="75000"/>
                  </a:schemeClr>
                </a:solidFill>
              </a:rPr>
              <a:t>streams</a:t>
            </a:r>
            <a:r>
              <a:rPr lang="en-US" dirty="0"/>
              <a:t> of data</a:t>
            </a:r>
          </a:p>
          <a:p>
            <a:endParaRPr lang="en-US" dirty="0"/>
          </a:p>
        </p:txBody>
      </p:sp>
    </p:spTree>
    <p:extLst>
      <p:ext uri="{BB962C8B-B14F-4D97-AF65-F5344CB8AC3E}">
        <p14:creationId xmlns:p14="http://schemas.microsoft.com/office/powerpoint/2010/main" val="1901113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F323-FBE2-7845-BA24-25148493BCC7}"/>
              </a:ext>
            </a:extLst>
          </p:cNvPr>
          <p:cNvSpPr>
            <a:spLocks noGrp="1"/>
          </p:cNvSpPr>
          <p:nvPr>
            <p:ph type="title"/>
          </p:nvPr>
        </p:nvSpPr>
        <p:spPr/>
        <p:txBody>
          <a:bodyPr/>
          <a:lstStyle/>
          <a:p>
            <a:r>
              <a:rPr lang="en-US" dirty="0"/>
              <a:t>Architecture Overview</a:t>
            </a:r>
          </a:p>
        </p:txBody>
      </p:sp>
      <p:sp>
        <p:nvSpPr>
          <p:cNvPr id="3" name="Content Placeholder 2">
            <a:extLst>
              <a:ext uri="{FF2B5EF4-FFF2-40B4-BE49-F238E27FC236}">
                <a16:creationId xmlns:a16="http://schemas.microsoft.com/office/drawing/2014/main" id="{70C00D90-100E-2845-8CAA-1562B1144ADB}"/>
              </a:ext>
            </a:extLst>
          </p:cNvPr>
          <p:cNvSpPr>
            <a:spLocks noGrp="1"/>
          </p:cNvSpPr>
          <p:nvPr>
            <p:ph idx="1"/>
          </p:nvPr>
        </p:nvSpPr>
        <p:spPr/>
        <p:txBody>
          <a:bodyPr/>
          <a:lstStyle/>
          <a:p>
            <a:r>
              <a:rPr lang="en-US" dirty="0"/>
              <a:t>Kafka is run as a cluster on one or more servers (</a:t>
            </a:r>
            <a:r>
              <a:rPr lang="en-US" b="1" i="1" dirty="0">
                <a:solidFill>
                  <a:schemeClr val="accent1">
                    <a:lumMod val="75000"/>
                  </a:schemeClr>
                </a:solidFill>
              </a:rPr>
              <a:t>brokers</a:t>
            </a:r>
            <a:r>
              <a:rPr lang="en-US" dirty="0"/>
              <a:t>) that can span multiple datacenters.</a:t>
            </a:r>
          </a:p>
          <a:p>
            <a:r>
              <a:rPr lang="en-US" dirty="0"/>
              <a:t>The Kafka cluster stores streams of </a:t>
            </a:r>
            <a:r>
              <a:rPr lang="en-US" i="1" dirty="0"/>
              <a:t>records (</a:t>
            </a:r>
            <a:r>
              <a:rPr lang="en-US" b="1" i="1" dirty="0">
                <a:solidFill>
                  <a:schemeClr val="accent1">
                    <a:lumMod val="75000"/>
                  </a:schemeClr>
                </a:solidFill>
              </a:rPr>
              <a:t>events</a:t>
            </a:r>
            <a:r>
              <a:rPr lang="en-US" i="1" dirty="0"/>
              <a:t>)</a:t>
            </a:r>
            <a:r>
              <a:rPr lang="en-US" dirty="0"/>
              <a:t> in categories called </a:t>
            </a:r>
            <a:r>
              <a:rPr lang="en-US" b="1" dirty="0">
                <a:solidFill>
                  <a:schemeClr val="accent1">
                    <a:lumMod val="75000"/>
                  </a:schemeClr>
                </a:solidFill>
              </a:rPr>
              <a:t>topics</a:t>
            </a:r>
            <a:r>
              <a:rPr lang="en-US" dirty="0"/>
              <a:t>.</a:t>
            </a:r>
          </a:p>
          <a:p>
            <a:r>
              <a:rPr lang="en-US" dirty="0"/>
              <a:t>Each record consists of a </a:t>
            </a:r>
            <a:r>
              <a:rPr lang="en-US" b="1" i="1" dirty="0">
                <a:solidFill>
                  <a:schemeClr val="accent1">
                    <a:lumMod val="75000"/>
                  </a:schemeClr>
                </a:solidFill>
              </a:rPr>
              <a:t>key</a:t>
            </a:r>
            <a:r>
              <a:rPr lang="en-US" dirty="0"/>
              <a:t>, a </a:t>
            </a:r>
            <a:r>
              <a:rPr lang="en-US" b="1" i="1" dirty="0">
                <a:solidFill>
                  <a:schemeClr val="accent1">
                    <a:lumMod val="75000"/>
                  </a:schemeClr>
                </a:solidFill>
              </a:rPr>
              <a:t>value</a:t>
            </a:r>
            <a:r>
              <a:rPr lang="en-US" dirty="0"/>
              <a:t>, and a </a:t>
            </a:r>
            <a:r>
              <a:rPr lang="en-US" b="1" i="1" dirty="0">
                <a:solidFill>
                  <a:schemeClr val="accent1">
                    <a:lumMod val="75000"/>
                  </a:schemeClr>
                </a:solidFill>
              </a:rPr>
              <a:t>timestamp</a:t>
            </a:r>
            <a:r>
              <a:rPr lang="en-US" dirty="0"/>
              <a:t>.</a:t>
            </a:r>
          </a:p>
          <a:p>
            <a:pPr marL="0" indent="0">
              <a:buNone/>
            </a:pPr>
            <a:endParaRPr lang="en-US" dirty="0"/>
          </a:p>
        </p:txBody>
      </p:sp>
    </p:spTree>
    <p:extLst>
      <p:ext uri="{BB962C8B-B14F-4D97-AF65-F5344CB8AC3E}">
        <p14:creationId xmlns:p14="http://schemas.microsoft.com/office/powerpoint/2010/main" val="221042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408</Words>
  <Application>Microsoft Macintosh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Publish/Subscribe - Kafka </vt:lpstr>
      <vt:lpstr>Publish/Subscribe Abstractions</vt:lpstr>
      <vt:lpstr>Advantages</vt:lpstr>
      <vt:lpstr>Disadvantage</vt:lpstr>
      <vt:lpstr>Distributed Streaming Platform</vt:lpstr>
      <vt:lpstr>Publish/Subscribe</vt:lpstr>
      <vt:lpstr>Pub/Sub – [source – IBM]</vt:lpstr>
      <vt:lpstr>Use Cases</vt:lpstr>
      <vt:lpstr>Architecture Overview</vt:lpstr>
      <vt:lpstr>Architecture – Brokers [source]</vt:lpstr>
      <vt:lpstr>Kafka APIs</vt:lpstr>
      <vt:lpstr>Topics and Logs</vt:lpstr>
      <vt:lpstr>Partitions and Logs</vt:lpstr>
      <vt:lpstr>Data is read in the order it arrives</vt:lpstr>
      <vt:lpstr>Partitions are used for redundancy</vt:lpstr>
      <vt:lpstr>Summarize</vt:lpstr>
      <vt:lpstr>Implications for Time Series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dc:title>
  <dc:creator>Marilyn Waldman</dc:creator>
  <cp:lastModifiedBy>Marilyn Waldman</cp:lastModifiedBy>
  <cp:revision>17</cp:revision>
  <cp:lastPrinted>2018-12-31T20:18:55Z</cp:lastPrinted>
  <dcterms:created xsi:type="dcterms:W3CDTF">2018-12-28T19:47:09Z</dcterms:created>
  <dcterms:modified xsi:type="dcterms:W3CDTF">2018-12-31T20:20:23Z</dcterms:modified>
</cp:coreProperties>
</file>