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7" r:id="rId3"/>
    <p:sldId id="257" r:id="rId4"/>
    <p:sldId id="260" r:id="rId5"/>
    <p:sldId id="262" r:id="rId6"/>
    <p:sldId id="265" r:id="rId7"/>
    <p:sldId id="259" r:id="rId8"/>
    <p:sldId id="268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5E906-8B6F-43B3-A4F6-C2A8D2D2D2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7473B4-CCD5-479E-A33F-44D9BC8BC906}">
      <dgm:prSet/>
      <dgm:spPr/>
      <dgm:t>
        <a:bodyPr/>
        <a:lstStyle/>
        <a:p>
          <a:r>
            <a:rPr lang="en-US"/>
            <a:t>Developed at Google</a:t>
          </a:r>
        </a:p>
      </dgm:t>
    </dgm:pt>
    <dgm:pt modelId="{855A954F-B8D5-4AA7-89D5-08C60DEA4EC5}" type="parTrans" cxnId="{A9CA75A4-9B74-4399-BBBB-08A1C85E0925}">
      <dgm:prSet/>
      <dgm:spPr/>
      <dgm:t>
        <a:bodyPr/>
        <a:lstStyle/>
        <a:p>
          <a:endParaRPr lang="en-US"/>
        </a:p>
      </dgm:t>
    </dgm:pt>
    <dgm:pt modelId="{093C141B-89A8-4CA7-86AA-9121072A4F15}" type="sibTrans" cxnId="{A9CA75A4-9B74-4399-BBBB-08A1C85E0925}">
      <dgm:prSet/>
      <dgm:spPr/>
      <dgm:t>
        <a:bodyPr/>
        <a:lstStyle/>
        <a:p>
          <a:endParaRPr lang="en-US"/>
        </a:p>
      </dgm:t>
    </dgm:pt>
    <dgm:pt modelId="{FB3EE560-053F-48A6-BD7D-6EAC3A6DD4F7}">
      <dgm:prSet/>
      <dgm:spPr/>
      <dgm:t>
        <a:bodyPr/>
        <a:lstStyle/>
        <a:p>
          <a:r>
            <a:rPr lang="en-US"/>
            <a:t>Storage – Apache Hadoop – open source</a:t>
          </a:r>
        </a:p>
      </dgm:t>
    </dgm:pt>
    <dgm:pt modelId="{84D2DA10-4EA6-49E1-9EDA-9EF0DEFDE5D2}" type="parTrans" cxnId="{0B75F23E-2BAF-4529-9BDB-936F15002D11}">
      <dgm:prSet/>
      <dgm:spPr/>
      <dgm:t>
        <a:bodyPr/>
        <a:lstStyle/>
        <a:p>
          <a:endParaRPr lang="en-US"/>
        </a:p>
      </dgm:t>
    </dgm:pt>
    <dgm:pt modelId="{51CAD0A8-E6E2-4D0F-8C2C-C04A7988AA6C}" type="sibTrans" cxnId="{0B75F23E-2BAF-4529-9BDB-936F15002D11}">
      <dgm:prSet/>
      <dgm:spPr/>
      <dgm:t>
        <a:bodyPr/>
        <a:lstStyle/>
        <a:p>
          <a:endParaRPr lang="en-US"/>
        </a:p>
      </dgm:t>
    </dgm:pt>
    <dgm:pt modelId="{1D4EF72B-7848-4B1E-921B-084B670626A1}">
      <dgm:prSet/>
      <dgm:spPr/>
      <dgm:t>
        <a:bodyPr/>
        <a:lstStyle/>
        <a:p>
          <a:r>
            <a:rPr lang="en-US"/>
            <a:t>Programming Abstraction – Map and Reduce</a:t>
          </a:r>
        </a:p>
      </dgm:t>
    </dgm:pt>
    <dgm:pt modelId="{3FE631A8-F567-4BF1-AC60-A0006A639722}" type="parTrans" cxnId="{BE6723BD-C70E-4990-B618-AD22FFBF89A9}">
      <dgm:prSet/>
      <dgm:spPr/>
      <dgm:t>
        <a:bodyPr/>
        <a:lstStyle/>
        <a:p>
          <a:endParaRPr lang="en-US"/>
        </a:p>
      </dgm:t>
    </dgm:pt>
    <dgm:pt modelId="{E04DA86E-963D-4D64-989B-9717C67AC65C}" type="sibTrans" cxnId="{BE6723BD-C70E-4990-B618-AD22FFBF89A9}">
      <dgm:prSet/>
      <dgm:spPr/>
      <dgm:t>
        <a:bodyPr/>
        <a:lstStyle/>
        <a:p>
          <a:endParaRPr lang="en-US"/>
        </a:p>
      </dgm:t>
    </dgm:pt>
    <dgm:pt modelId="{FC7CD0E6-921A-4D01-9F52-779275432B3E}">
      <dgm:prSet/>
      <dgm:spPr/>
      <dgm:t>
        <a:bodyPr/>
        <a:lstStyle/>
        <a:p>
          <a:r>
            <a:rPr lang="en-US"/>
            <a:t>Take functions to the data</a:t>
          </a:r>
        </a:p>
      </dgm:t>
    </dgm:pt>
    <dgm:pt modelId="{E2A88B15-A5DA-4BC3-BDE9-26A8D20232B6}" type="parTrans" cxnId="{80E388D4-A539-4521-AE6C-5FA87726218D}">
      <dgm:prSet/>
      <dgm:spPr/>
      <dgm:t>
        <a:bodyPr/>
        <a:lstStyle/>
        <a:p>
          <a:endParaRPr lang="en-US"/>
        </a:p>
      </dgm:t>
    </dgm:pt>
    <dgm:pt modelId="{837E4564-6766-485B-945D-50E3C3E8AE01}" type="sibTrans" cxnId="{80E388D4-A539-4521-AE6C-5FA87726218D}">
      <dgm:prSet/>
      <dgm:spPr/>
      <dgm:t>
        <a:bodyPr/>
        <a:lstStyle/>
        <a:p>
          <a:endParaRPr lang="en-US"/>
        </a:p>
      </dgm:t>
    </dgm:pt>
    <dgm:pt modelId="{79133ED2-C4FE-47E3-9B54-EA0F5F9B8435}">
      <dgm:prSet/>
      <dgm:spPr/>
      <dgm:t>
        <a:bodyPr/>
        <a:lstStyle/>
        <a:p>
          <a:r>
            <a:rPr lang="en-US"/>
            <a:t>Limited computations - aggregations</a:t>
          </a:r>
        </a:p>
      </dgm:t>
    </dgm:pt>
    <dgm:pt modelId="{DF93E7F5-DDD5-4BD3-83A3-94802539EFDD}" type="parTrans" cxnId="{E841BE08-80F7-4D3C-8F26-5195F8DB70F4}">
      <dgm:prSet/>
      <dgm:spPr/>
      <dgm:t>
        <a:bodyPr/>
        <a:lstStyle/>
        <a:p>
          <a:endParaRPr lang="en-US"/>
        </a:p>
      </dgm:t>
    </dgm:pt>
    <dgm:pt modelId="{0ECA9439-BFFD-4F3E-9F12-031C5A6CF1D7}" type="sibTrans" cxnId="{E841BE08-80F7-4D3C-8F26-5195F8DB70F4}">
      <dgm:prSet/>
      <dgm:spPr/>
      <dgm:t>
        <a:bodyPr/>
        <a:lstStyle/>
        <a:p>
          <a:endParaRPr lang="en-US"/>
        </a:p>
      </dgm:t>
    </dgm:pt>
    <dgm:pt modelId="{5841845E-B790-4E5E-95F8-B42CED6E1D73}">
      <dgm:prSet/>
      <dgm:spPr/>
      <dgm:t>
        <a:bodyPr/>
        <a:lstStyle/>
        <a:p>
          <a:r>
            <a:rPr lang="en-US"/>
            <a:t>Supports scalable, fault tolerant system</a:t>
          </a:r>
        </a:p>
      </dgm:t>
    </dgm:pt>
    <dgm:pt modelId="{E56587F4-F1D5-42D6-8C64-57BC4495B61F}" type="parTrans" cxnId="{91752D8E-7C87-4B2D-A718-9C22C4DBE514}">
      <dgm:prSet/>
      <dgm:spPr/>
      <dgm:t>
        <a:bodyPr/>
        <a:lstStyle/>
        <a:p>
          <a:endParaRPr lang="en-US"/>
        </a:p>
      </dgm:t>
    </dgm:pt>
    <dgm:pt modelId="{B034B464-AC66-4672-96EA-DF1FD422ED11}" type="sibTrans" cxnId="{91752D8E-7C87-4B2D-A718-9C22C4DBE514}">
      <dgm:prSet/>
      <dgm:spPr/>
      <dgm:t>
        <a:bodyPr/>
        <a:lstStyle/>
        <a:p>
          <a:endParaRPr lang="en-US"/>
        </a:p>
      </dgm:t>
    </dgm:pt>
    <dgm:pt modelId="{0789D332-782F-426E-9A99-D4744A3929EB}">
      <dgm:prSet/>
      <dgm:spPr/>
      <dgm:t>
        <a:bodyPr/>
        <a:lstStyle/>
        <a:p>
          <a:r>
            <a:rPr lang="en-US"/>
            <a:t>Fundamental Pattern - Aggregations</a:t>
          </a:r>
        </a:p>
      </dgm:t>
    </dgm:pt>
    <dgm:pt modelId="{8DE93D12-66B1-4522-9EC4-378D82E8A8B6}" type="parTrans" cxnId="{D6440511-BB99-4B3A-AB53-4D90EB901928}">
      <dgm:prSet/>
      <dgm:spPr/>
      <dgm:t>
        <a:bodyPr/>
        <a:lstStyle/>
        <a:p>
          <a:endParaRPr lang="en-US"/>
        </a:p>
      </dgm:t>
    </dgm:pt>
    <dgm:pt modelId="{83A22C53-6D17-497F-BEF3-03FDC727BB7F}" type="sibTrans" cxnId="{D6440511-BB99-4B3A-AB53-4D90EB901928}">
      <dgm:prSet/>
      <dgm:spPr/>
      <dgm:t>
        <a:bodyPr/>
        <a:lstStyle/>
        <a:p>
          <a:endParaRPr lang="en-US"/>
        </a:p>
      </dgm:t>
    </dgm:pt>
    <dgm:pt modelId="{8F50C921-E9E9-7A46-BE8A-D6549E1E2177}" type="pres">
      <dgm:prSet presAssocID="{D195E906-8B6F-43B3-A4F6-C2A8D2D2D292}" presName="linear" presStyleCnt="0">
        <dgm:presLayoutVars>
          <dgm:animLvl val="lvl"/>
          <dgm:resizeHandles val="exact"/>
        </dgm:presLayoutVars>
      </dgm:prSet>
      <dgm:spPr/>
    </dgm:pt>
    <dgm:pt modelId="{90BCDEE6-D5D6-CD4D-B6D8-77B96996FE50}" type="pres">
      <dgm:prSet presAssocID="{CA7473B4-CCD5-479E-A33F-44D9BC8BC9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E36900-B699-0246-9707-A829121B9710}" type="pres">
      <dgm:prSet presAssocID="{093C141B-89A8-4CA7-86AA-9121072A4F15}" presName="spacer" presStyleCnt="0"/>
      <dgm:spPr/>
    </dgm:pt>
    <dgm:pt modelId="{D62232BC-E983-B942-91E4-0AEA0F7793EA}" type="pres">
      <dgm:prSet presAssocID="{FB3EE560-053F-48A6-BD7D-6EAC3A6DD4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DA0A12-A691-0844-8AEB-C52D5B9E1B6D}" type="pres">
      <dgm:prSet presAssocID="{51CAD0A8-E6E2-4D0F-8C2C-C04A7988AA6C}" presName="spacer" presStyleCnt="0"/>
      <dgm:spPr/>
    </dgm:pt>
    <dgm:pt modelId="{96C9E664-1820-EC4E-91EE-99113CFE9267}" type="pres">
      <dgm:prSet presAssocID="{1D4EF72B-7848-4B1E-921B-084B670626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34FEAA-09D8-6949-8CD3-4CBD1F9807E2}" type="pres">
      <dgm:prSet presAssocID="{1D4EF72B-7848-4B1E-921B-084B670626A1}" presName="childText" presStyleLbl="revTx" presStyleIdx="0" presStyleCnt="1">
        <dgm:presLayoutVars>
          <dgm:bulletEnabled val="1"/>
        </dgm:presLayoutVars>
      </dgm:prSet>
      <dgm:spPr/>
    </dgm:pt>
    <dgm:pt modelId="{F5D2C2BC-78A8-CF4F-8AD3-1BD6889D62B8}" type="pres">
      <dgm:prSet presAssocID="{0789D332-782F-426E-9A99-D4744A3929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41BE08-80F7-4D3C-8F26-5195F8DB70F4}" srcId="{1D4EF72B-7848-4B1E-921B-084B670626A1}" destId="{79133ED2-C4FE-47E3-9B54-EA0F5F9B8435}" srcOrd="1" destOrd="0" parTransId="{DF93E7F5-DDD5-4BD3-83A3-94802539EFDD}" sibTransId="{0ECA9439-BFFD-4F3E-9F12-031C5A6CF1D7}"/>
    <dgm:cxn modelId="{D6440511-BB99-4B3A-AB53-4D90EB901928}" srcId="{D195E906-8B6F-43B3-A4F6-C2A8D2D2D292}" destId="{0789D332-782F-426E-9A99-D4744A3929EB}" srcOrd="3" destOrd="0" parTransId="{8DE93D12-66B1-4522-9EC4-378D82E8A8B6}" sibTransId="{83A22C53-6D17-497F-BEF3-03FDC727BB7F}"/>
    <dgm:cxn modelId="{5B997320-8131-7746-BD77-B9B177E546FA}" type="presOf" srcId="{79133ED2-C4FE-47E3-9B54-EA0F5F9B8435}" destId="{4B34FEAA-09D8-6949-8CD3-4CBD1F9807E2}" srcOrd="0" destOrd="1" presId="urn:microsoft.com/office/officeart/2005/8/layout/vList2"/>
    <dgm:cxn modelId="{7AD6F222-6ECE-244A-BEF2-B82C5BABE53D}" type="presOf" srcId="{5841845E-B790-4E5E-95F8-B42CED6E1D73}" destId="{4B34FEAA-09D8-6949-8CD3-4CBD1F9807E2}" srcOrd="0" destOrd="2" presId="urn:microsoft.com/office/officeart/2005/8/layout/vList2"/>
    <dgm:cxn modelId="{0B75F23E-2BAF-4529-9BDB-936F15002D11}" srcId="{D195E906-8B6F-43B3-A4F6-C2A8D2D2D292}" destId="{FB3EE560-053F-48A6-BD7D-6EAC3A6DD4F7}" srcOrd="1" destOrd="0" parTransId="{84D2DA10-4EA6-49E1-9EDA-9EF0DEFDE5D2}" sibTransId="{51CAD0A8-E6E2-4D0F-8C2C-C04A7988AA6C}"/>
    <dgm:cxn modelId="{4CFC6654-2FA4-3D4E-98D0-DEFD8CE96C1A}" type="presOf" srcId="{D195E906-8B6F-43B3-A4F6-C2A8D2D2D292}" destId="{8F50C921-E9E9-7A46-BE8A-D6549E1E2177}" srcOrd="0" destOrd="0" presId="urn:microsoft.com/office/officeart/2005/8/layout/vList2"/>
    <dgm:cxn modelId="{8A3E5769-AB1D-F245-B740-8554CB7D778F}" type="presOf" srcId="{CA7473B4-CCD5-479E-A33F-44D9BC8BC906}" destId="{90BCDEE6-D5D6-CD4D-B6D8-77B96996FE50}" srcOrd="0" destOrd="0" presId="urn:microsoft.com/office/officeart/2005/8/layout/vList2"/>
    <dgm:cxn modelId="{91752D8E-7C87-4B2D-A718-9C22C4DBE514}" srcId="{1D4EF72B-7848-4B1E-921B-084B670626A1}" destId="{5841845E-B790-4E5E-95F8-B42CED6E1D73}" srcOrd="2" destOrd="0" parTransId="{E56587F4-F1D5-42D6-8C64-57BC4495B61F}" sibTransId="{B034B464-AC66-4672-96EA-DF1FD422ED11}"/>
    <dgm:cxn modelId="{A9CA75A4-9B74-4399-BBBB-08A1C85E0925}" srcId="{D195E906-8B6F-43B3-A4F6-C2A8D2D2D292}" destId="{CA7473B4-CCD5-479E-A33F-44D9BC8BC906}" srcOrd="0" destOrd="0" parTransId="{855A954F-B8D5-4AA7-89D5-08C60DEA4EC5}" sibTransId="{093C141B-89A8-4CA7-86AA-9121072A4F15}"/>
    <dgm:cxn modelId="{BE6723BD-C70E-4990-B618-AD22FFBF89A9}" srcId="{D195E906-8B6F-43B3-A4F6-C2A8D2D2D292}" destId="{1D4EF72B-7848-4B1E-921B-084B670626A1}" srcOrd="2" destOrd="0" parTransId="{3FE631A8-F567-4BF1-AC60-A0006A639722}" sibTransId="{E04DA86E-963D-4D64-989B-9717C67AC65C}"/>
    <dgm:cxn modelId="{92097BC6-3896-694C-B1C6-706422C1F212}" type="presOf" srcId="{0789D332-782F-426E-9A99-D4744A3929EB}" destId="{F5D2C2BC-78A8-CF4F-8AD3-1BD6889D62B8}" srcOrd="0" destOrd="0" presId="urn:microsoft.com/office/officeart/2005/8/layout/vList2"/>
    <dgm:cxn modelId="{80E388D4-A539-4521-AE6C-5FA87726218D}" srcId="{1D4EF72B-7848-4B1E-921B-084B670626A1}" destId="{FC7CD0E6-921A-4D01-9F52-779275432B3E}" srcOrd="0" destOrd="0" parTransId="{E2A88B15-A5DA-4BC3-BDE9-26A8D20232B6}" sibTransId="{837E4564-6766-485B-945D-50E3C3E8AE01}"/>
    <dgm:cxn modelId="{25F28AD8-1EF2-DA42-BAE2-F930053EE093}" type="presOf" srcId="{1D4EF72B-7848-4B1E-921B-084B670626A1}" destId="{96C9E664-1820-EC4E-91EE-99113CFE9267}" srcOrd="0" destOrd="0" presId="urn:microsoft.com/office/officeart/2005/8/layout/vList2"/>
    <dgm:cxn modelId="{AA6F81DD-4C67-084D-A013-BB8095A5D5E3}" type="presOf" srcId="{FC7CD0E6-921A-4D01-9F52-779275432B3E}" destId="{4B34FEAA-09D8-6949-8CD3-4CBD1F9807E2}" srcOrd="0" destOrd="0" presId="urn:microsoft.com/office/officeart/2005/8/layout/vList2"/>
    <dgm:cxn modelId="{D14995FF-E19F-A14C-A145-92147BA84CAA}" type="presOf" srcId="{FB3EE560-053F-48A6-BD7D-6EAC3A6DD4F7}" destId="{D62232BC-E983-B942-91E4-0AEA0F7793EA}" srcOrd="0" destOrd="0" presId="urn:microsoft.com/office/officeart/2005/8/layout/vList2"/>
    <dgm:cxn modelId="{19AAC401-2AD2-2A4D-B8E0-98D137D1C79E}" type="presParOf" srcId="{8F50C921-E9E9-7A46-BE8A-D6549E1E2177}" destId="{90BCDEE6-D5D6-CD4D-B6D8-77B96996FE50}" srcOrd="0" destOrd="0" presId="urn:microsoft.com/office/officeart/2005/8/layout/vList2"/>
    <dgm:cxn modelId="{F3C7123D-F800-AD4B-907F-4FD8E6DCCD38}" type="presParOf" srcId="{8F50C921-E9E9-7A46-BE8A-D6549E1E2177}" destId="{8DE36900-B699-0246-9707-A829121B9710}" srcOrd="1" destOrd="0" presId="urn:microsoft.com/office/officeart/2005/8/layout/vList2"/>
    <dgm:cxn modelId="{DDBAB590-7444-9742-BEA4-7470FDCE5AA8}" type="presParOf" srcId="{8F50C921-E9E9-7A46-BE8A-D6549E1E2177}" destId="{D62232BC-E983-B942-91E4-0AEA0F7793EA}" srcOrd="2" destOrd="0" presId="urn:microsoft.com/office/officeart/2005/8/layout/vList2"/>
    <dgm:cxn modelId="{C94D5991-6F96-AD46-A3FC-97BF58726FD5}" type="presParOf" srcId="{8F50C921-E9E9-7A46-BE8A-D6549E1E2177}" destId="{43DA0A12-A691-0844-8AEB-C52D5B9E1B6D}" srcOrd="3" destOrd="0" presId="urn:microsoft.com/office/officeart/2005/8/layout/vList2"/>
    <dgm:cxn modelId="{9FDDABE1-0482-E74C-81F6-E26F303DF0C7}" type="presParOf" srcId="{8F50C921-E9E9-7A46-BE8A-D6549E1E2177}" destId="{96C9E664-1820-EC4E-91EE-99113CFE9267}" srcOrd="4" destOrd="0" presId="urn:microsoft.com/office/officeart/2005/8/layout/vList2"/>
    <dgm:cxn modelId="{61C1E875-A6E6-6449-A099-1485A68E2C1C}" type="presParOf" srcId="{8F50C921-E9E9-7A46-BE8A-D6549E1E2177}" destId="{4B34FEAA-09D8-6949-8CD3-4CBD1F9807E2}" srcOrd="5" destOrd="0" presId="urn:microsoft.com/office/officeart/2005/8/layout/vList2"/>
    <dgm:cxn modelId="{C2791037-E8B5-DE41-B96D-76ED1064CFE9}" type="presParOf" srcId="{8F50C921-E9E9-7A46-BE8A-D6549E1E2177}" destId="{F5D2C2BC-78A8-CF4F-8AD3-1BD6889D62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DEE6-D5D6-CD4D-B6D8-77B96996FE50}">
      <dsp:nvSpPr>
        <dsp:cNvPr id="0" name=""/>
        <dsp:cNvSpPr/>
      </dsp:nvSpPr>
      <dsp:spPr>
        <a:xfrm>
          <a:off x="0" y="72354"/>
          <a:ext cx="6513603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Developed at Google</a:t>
          </a:r>
        </a:p>
      </dsp:txBody>
      <dsp:txXfrm>
        <a:off x="54298" y="126652"/>
        <a:ext cx="6405007" cy="1003708"/>
      </dsp:txXfrm>
    </dsp:sp>
    <dsp:sp modelId="{D62232BC-E983-B942-91E4-0AEA0F7793EA}">
      <dsp:nvSpPr>
        <dsp:cNvPr id="0" name=""/>
        <dsp:cNvSpPr/>
      </dsp:nvSpPr>
      <dsp:spPr>
        <a:xfrm>
          <a:off x="0" y="1265298"/>
          <a:ext cx="6513603" cy="111230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Storage – Apache Hadoop – open source</a:t>
          </a:r>
        </a:p>
      </dsp:txBody>
      <dsp:txXfrm>
        <a:off x="54298" y="1319596"/>
        <a:ext cx="6405007" cy="1003708"/>
      </dsp:txXfrm>
    </dsp:sp>
    <dsp:sp modelId="{96C9E664-1820-EC4E-91EE-99113CFE9267}">
      <dsp:nvSpPr>
        <dsp:cNvPr id="0" name=""/>
        <dsp:cNvSpPr/>
      </dsp:nvSpPr>
      <dsp:spPr>
        <a:xfrm>
          <a:off x="0" y="2458243"/>
          <a:ext cx="6513603" cy="111230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Programming Abstraction – Map and Reduce</a:t>
          </a:r>
        </a:p>
      </dsp:txBody>
      <dsp:txXfrm>
        <a:off x="54298" y="2512541"/>
        <a:ext cx="6405007" cy="1003708"/>
      </dsp:txXfrm>
    </dsp:sp>
    <dsp:sp modelId="{4B34FEAA-09D8-6949-8CD3-4CBD1F9807E2}">
      <dsp:nvSpPr>
        <dsp:cNvPr id="0" name=""/>
        <dsp:cNvSpPr/>
      </dsp:nvSpPr>
      <dsp:spPr>
        <a:xfrm>
          <a:off x="0" y="3570547"/>
          <a:ext cx="651360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Take functions to the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Limited computations - aggregations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Supports scalable, fault tolerant system</a:t>
          </a:r>
        </a:p>
      </dsp:txBody>
      <dsp:txXfrm>
        <a:off x="0" y="3570547"/>
        <a:ext cx="6513603" cy="1130220"/>
      </dsp:txXfrm>
    </dsp:sp>
    <dsp:sp modelId="{F5D2C2BC-78A8-CF4F-8AD3-1BD6889D62B8}">
      <dsp:nvSpPr>
        <dsp:cNvPr id="0" name=""/>
        <dsp:cNvSpPr/>
      </dsp:nvSpPr>
      <dsp:spPr>
        <a:xfrm>
          <a:off x="0" y="4700767"/>
          <a:ext cx="6513603" cy="11123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Fundamental Pattern - Aggregations</a:t>
          </a:r>
        </a:p>
      </dsp:txBody>
      <dsp:txXfrm>
        <a:off x="54298" y="4755065"/>
        <a:ext cx="6405007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846A-99BF-D342-A2D3-5C48BDF7DAD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ci.stanford.edu/courses/cs448g/a2/files/map_reduce_tutori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D89D4-3DA3-1249-A54A-341651690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F845-B2AE-604A-9FD5-90A4B67B2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brief discussion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9D2E-4181-8B4F-9250-8CCD41F0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Mappers and Reducers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0AB98-63D8-CC4C-BDFB-8A78EDB7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156" y="961812"/>
            <a:ext cx="57170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1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2B03-084E-BA40-9020-213AA573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88AA-3210-904A-AAB3-862390CC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machine goes down, simply start a new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3A7BE-C094-FF4E-B13D-2E75BD7E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19AD-B91C-444A-8164-DEDCB958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Hadoop MapReduce is a software framework for easily writing applications which process </a:t>
            </a:r>
            <a:r>
              <a:rPr lang="en-US" sz="2200" b="1" i="1">
                <a:solidFill>
                  <a:srgbClr val="000000"/>
                </a:solidFill>
              </a:rPr>
              <a:t>vast amounts of data </a:t>
            </a:r>
            <a:r>
              <a:rPr lang="en-US" sz="2200">
                <a:solidFill>
                  <a:srgbClr val="000000"/>
                </a:solidFill>
              </a:rPr>
              <a:t>(multi-terabyte data-sets) </a:t>
            </a:r>
            <a:r>
              <a:rPr lang="en-US" sz="2200" b="1" i="1">
                <a:solidFill>
                  <a:srgbClr val="000000"/>
                </a:solidFill>
              </a:rPr>
              <a:t>in-parallel on large clusters </a:t>
            </a:r>
            <a:r>
              <a:rPr lang="en-US" sz="2200">
                <a:solidFill>
                  <a:srgbClr val="000000"/>
                </a:solidFill>
              </a:rPr>
              <a:t>(thousands of nodes) of </a:t>
            </a:r>
            <a:r>
              <a:rPr lang="en-US" sz="2200" b="1" i="1">
                <a:solidFill>
                  <a:srgbClr val="000000"/>
                </a:solidFill>
              </a:rPr>
              <a:t>commodity hardware </a:t>
            </a:r>
            <a:r>
              <a:rPr lang="en-US" sz="2200">
                <a:solidFill>
                  <a:srgbClr val="000000"/>
                </a:solidFill>
              </a:rPr>
              <a:t>in a </a:t>
            </a:r>
            <a:r>
              <a:rPr lang="en-US" sz="2200" b="1" i="1">
                <a:solidFill>
                  <a:srgbClr val="000000"/>
                </a:solidFill>
              </a:rPr>
              <a:t>reliable, fault-tolerant </a:t>
            </a:r>
            <a:r>
              <a:rPr lang="en-US" sz="2200">
                <a:solidFill>
                  <a:srgbClr val="000000"/>
                </a:solidFill>
              </a:rPr>
              <a:t>manner.</a:t>
            </a:r>
          </a:p>
          <a:p>
            <a:r>
              <a:rPr lang="en-US" sz="2200">
                <a:solidFill>
                  <a:srgbClr val="000000"/>
                </a:solidFill>
              </a:rPr>
              <a:t>The framework </a:t>
            </a:r>
            <a:r>
              <a:rPr lang="en-US" sz="2200" b="1" i="1">
                <a:solidFill>
                  <a:srgbClr val="000000"/>
                </a:solidFill>
              </a:rPr>
              <a:t>sorts the outputs of the maps</a:t>
            </a:r>
            <a:r>
              <a:rPr lang="en-US" sz="2200">
                <a:solidFill>
                  <a:srgbClr val="000000"/>
                </a:solidFill>
              </a:rPr>
              <a:t>, which are then input to the </a:t>
            </a:r>
            <a:r>
              <a:rPr lang="en-US" sz="2200" b="1" i="1">
                <a:solidFill>
                  <a:srgbClr val="000000"/>
                </a:solidFill>
              </a:rPr>
              <a:t>reduce</a:t>
            </a:r>
            <a:r>
              <a:rPr lang="en-US" sz="2200" i="1">
                <a:solidFill>
                  <a:srgbClr val="000000"/>
                </a:solidFill>
              </a:rPr>
              <a:t> tasks</a:t>
            </a:r>
            <a:r>
              <a:rPr lang="en-US" sz="2200">
                <a:solidFill>
                  <a:srgbClr val="000000"/>
                </a:solidFill>
              </a:rPr>
              <a:t>. Typically both the input and the output of the job are stored in a file-system. The framework takes care of scheduling tasks, monitoring them and re-executes the failed tasks.</a:t>
            </a:r>
          </a:p>
        </p:txBody>
      </p:sp>
    </p:spTree>
    <p:extLst>
      <p:ext uri="{BB962C8B-B14F-4D97-AF65-F5344CB8AC3E}">
        <p14:creationId xmlns:p14="http://schemas.microsoft.com/office/powerpoint/2010/main" val="12377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E2A66-E1CF-374A-9D3C-453871B3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MapReduce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6CA0D17-29E3-4B42-A70B-8F3E06E9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02857"/>
            <a:ext cx="3661831" cy="1272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C0BD-9B00-724D-A04D-877A56BA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Programming Model for parallel computation</a:t>
            </a:r>
          </a:p>
          <a:p>
            <a:r>
              <a:rPr lang="en-US" sz="2000">
                <a:solidFill>
                  <a:srgbClr val="000000"/>
                </a:solidFill>
              </a:rPr>
              <a:t>Execution environment </a:t>
            </a:r>
          </a:p>
          <a:p>
            <a:r>
              <a:rPr lang="en-US" sz="2000">
                <a:solidFill>
                  <a:srgbClr val="000000"/>
                </a:solidFill>
              </a:rPr>
              <a:t>Software package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4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D28-B317-1541-B6E9-48BD6ED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What is 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1CA3-D541-9745-A425-58254B79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Distributed Storage</a:t>
            </a:r>
          </a:p>
          <a:p>
            <a:r>
              <a:rPr lang="en-US" sz="2200"/>
              <a:t>Distributed Computation</a:t>
            </a:r>
          </a:p>
          <a:p>
            <a:r>
              <a:rPr lang="en-US" sz="2200"/>
              <a:t>Fault Tolerance</a:t>
            </a:r>
          </a:p>
          <a:p>
            <a:r>
              <a:rPr lang="en-US" sz="2200"/>
              <a:t>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ED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3F6A7A8-1045-6545-B6A6-C1A032F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74962"/>
            <a:ext cx="1462088" cy="5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CDE2EC-43A9-4841-8D0D-305C7190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49" r="66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D3A02-9568-DC49-830A-F54D270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MapReduce Abstraction [</a:t>
            </a:r>
            <a:r>
              <a:rPr lang="en-US" sz="2000">
                <a:solidFill>
                  <a:srgbClr val="FFFFFF"/>
                </a:solidFill>
                <a:hlinkClick r:id="rId3"/>
              </a:rPr>
              <a:t>Diana MacLean</a:t>
            </a:r>
            <a:r>
              <a:rPr lang="en-US" sz="2000">
                <a:solidFill>
                  <a:srgbClr val="FFFFFF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128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B283-C7E7-5547-B7F2-774A9619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47170-44BD-C142-BDD0-4316D16F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83107"/>
            <a:ext cx="6553545" cy="44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4162D-4C26-ED45-862C-C7D4676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AC1A0-499A-4866-8E4A-946CDC816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966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81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Pod, vector graphics&#10;&#10;Description automatically generated">
            <a:extLst>
              <a:ext uri="{FF2B5EF4-FFF2-40B4-BE49-F238E27FC236}">
                <a16:creationId xmlns:a16="http://schemas.microsoft.com/office/drawing/2014/main" id="{436BF36D-5BAA-A84D-BE31-600E31CD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79" y="1123527"/>
            <a:ext cx="790523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36F2D-D83F-BD40-BBE0-0E174AF1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Importance of Key Value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4ED5-7D04-7E4B-96DA-6BBCEF1B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Groups based </a:t>
            </a:r>
            <a:r>
              <a:rPr lang="en-US" sz="2400" b="1" i="1" dirty="0">
                <a:solidFill>
                  <a:srgbClr val="000000"/>
                </a:solidFill>
              </a:rPr>
              <a:t>on </a:t>
            </a:r>
            <a:r>
              <a:rPr lang="en-US" sz="2400" b="1" i="1" dirty="0">
                <a:solidFill>
                  <a:srgbClr val="7030A0"/>
                </a:solidFill>
              </a:rPr>
              <a:t>key values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Bucket determined by a </a:t>
            </a:r>
            <a:r>
              <a:rPr lang="en-US" sz="2400" b="1" i="1" dirty="0">
                <a:solidFill>
                  <a:srgbClr val="7030A0"/>
                </a:solidFill>
              </a:rPr>
              <a:t>hash</a:t>
            </a:r>
            <a:r>
              <a:rPr lang="en-US" sz="2400" dirty="0">
                <a:solidFill>
                  <a:srgbClr val="000000"/>
                </a:solidFill>
              </a:rPr>
              <a:t> function: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hash = f(key)  - determines bucket for the shuffle, what to aggregate with, etc.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previous slide, word is the key of the hash function: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hash = f(word)</a:t>
            </a:r>
          </a:p>
        </p:txBody>
      </p:sp>
    </p:spTree>
    <p:extLst>
      <p:ext uri="{BB962C8B-B14F-4D97-AF65-F5344CB8AC3E}">
        <p14:creationId xmlns:p14="http://schemas.microsoft.com/office/powerpoint/2010/main" val="374513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MapReduce</vt:lpstr>
      <vt:lpstr>Overview</vt:lpstr>
      <vt:lpstr>MapReduce</vt:lpstr>
      <vt:lpstr>What is Hadoop MapReduce</vt:lpstr>
      <vt:lpstr>MapReduce Abstraction [Diana MacLean]</vt:lpstr>
      <vt:lpstr>Distributed File System</vt:lpstr>
      <vt:lpstr>Computation</vt:lpstr>
      <vt:lpstr>PowerPoint Presentation</vt:lpstr>
      <vt:lpstr>Importance of Key Value Abstraction</vt:lpstr>
      <vt:lpstr>Mappers and Reducers</vt:lpstr>
      <vt:lpstr>Fault Tolerance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MapReduce</dc:title>
  <dc:creator>Marilyn Waldman</dc:creator>
  <cp:lastModifiedBy>Marilyn Waldman</cp:lastModifiedBy>
  <cp:revision>2</cp:revision>
  <cp:lastPrinted>2019-01-25T23:25:53Z</cp:lastPrinted>
  <dcterms:created xsi:type="dcterms:W3CDTF">2019-01-25T23:25:17Z</dcterms:created>
  <dcterms:modified xsi:type="dcterms:W3CDTF">2019-01-25T23:28:32Z</dcterms:modified>
</cp:coreProperties>
</file>