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58" r:id="rId6"/>
    <p:sldId id="259" r:id="rId7"/>
    <p:sldId id="260" r:id="rId8"/>
    <p:sldId id="262" r:id="rId9"/>
    <p:sldId id="261" r:id="rId10"/>
    <p:sldId id="269" r:id="rId11"/>
    <p:sldId id="263" r:id="rId12"/>
    <p:sldId id="265" r:id="rId13"/>
    <p:sldId id="270" r:id="rId14"/>
    <p:sldId id="264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7"/>
    <p:restoredTop sz="94690"/>
  </p:normalViewPr>
  <p:slideViewPr>
    <p:cSldViewPr snapToGrid="0" snapToObjects="1">
      <p:cViewPr varScale="1">
        <p:scale>
          <a:sx n="70" d="100"/>
          <a:sy n="70" d="100"/>
        </p:scale>
        <p:origin x="18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6B3D-3977-CC43-9EB9-18767662F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72256-77A4-684E-876B-FD33743F0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0BCE7-1FF1-5947-ADA0-32BC3A3E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8DFBA-9B47-8344-8EE1-C5FB64BE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E2A71-D718-3041-A4B5-4392CAD4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3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D891-2826-F241-A943-A0F79DB2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4ED38-4E40-9F48-8972-8F0A19392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32D23-1AE2-2D4E-A1F4-2A15E1C0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B698F-E2AE-CE4A-8EDA-0D51ABC6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39E1D-F024-3340-8CC1-343B61B0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0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8ACE35-1B9C-6A4F-A607-D1D660A51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11725-3CE2-AB43-B324-55B7021F3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F0D1F-79EA-0449-81A9-BFF8B4BC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AEDF0-2FA2-6C42-AC88-B559FF11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32677-117D-AC4B-AD0E-89945BCE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9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223F-E454-AF46-B360-6466F7EB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C7DF-8F71-3F48-8138-111CAFEDA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145BE-AB6C-2141-8298-F88FE26E6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AFCAC-2F2A-1440-A366-AF4D40AA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2E803-6E4A-E443-95B6-ADA1496D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2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B0C5-8E2F-0B43-AB7C-C96F70A9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028D7-1702-AB43-BF40-B43A361DF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21799-5A3A-824A-BD30-AB5B19451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3EDDC-28E6-A845-8660-9FA1C0F9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8ECB2-0194-0B4F-B814-0D01DA30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43185-97C1-A748-9BC0-DB069FA2C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36025-C81E-E042-976B-E01ED54AD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FF9D8-91D1-6B4C-8038-E15425C33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BAC15-4F0F-5A40-9229-BD8F157FC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A3990-406B-5E43-BE66-6AAC09B3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A386C-6DE1-4240-8598-240A42F5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6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5BAE-CB30-0149-BDEE-42EC9581A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B8D5C-9145-B74F-8903-32FEB3D0E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21CAD-9AF6-A845-A91F-1A4DCFC76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535F6-C10C-0D46-B887-F4A3FC8C30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03A5F-9A68-DC46-AF69-A2B63CB44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BE2C25-733D-5749-AC39-B3A8A375C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2081AB-7B93-1F44-B64F-CAFFC5C1C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7E6BF0-00DB-F84B-8A1F-B3B86940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2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5A58-00A3-D041-9B12-EACA52BD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359F1-8D76-6146-8B9E-F2264595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5DE88-A1B0-964E-86F7-FAFEC17C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A90C0-27B7-9342-8B4D-684D14CB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9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4702CD-0382-EC40-BB47-B2633201C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DFFDA-D20A-7A43-829C-16F1F147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24770-9689-604E-B796-00497A2A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0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0AC17-315A-9A4F-B237-61BA168D1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98008-0149-4B40-B91A-042BE429E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05F72-AA82-A741-B4FE-04E4A51C6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86D72-00A5-E44F-9EBF-1C78887A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3CD2E-191C-5E47-BB25-5ECB9D54D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83EB5-1516-AB4A-B373-C2138C80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9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31F21-CC2F-1A4B-B710-047ACF26A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DD42FC-9667-B342-B999-CF94D7DF2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6CB33-34D6-7B41-BB9D-2365CCFF1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3898B-9D50-D642-A3BC-BE14ABF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873C4-A5D3-5243-9DBC-F65E0D9B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895F1-C474-BF41-A163-0BDCCED6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5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9573A-7AB4-EA48-B466-2E2377128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240C0-889B-5F4E-B9CD-DE18BD878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AA4CA-EA4D-4245-BE0B-8E2C82E7E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58F8C-E849-F148-BF62-3FFCB3EA6A2E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BD743-B717-9840-914B-A6EEB4BC7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E70FF-98B9-DD42-9CE6-D77568235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rdd-programming-guide.html#rdd-operation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park.apache.org/docs/latest/rdd-programming-guide.html#rdd-opera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park.apache.org/docs/latest/rdd-programming-guide.html#rdd-operat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9291-DB50-FC4E-A602-A7CE41D214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Resilient Distributed Datasets (RDDs)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1D22C-7E67-E04C-B4B8-14E2C8CF6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brief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40061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D8AE-93D5-5D43-8E85-84279AAB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98C54-75B2-3A47-B980-FB2B8F214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nums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sc.parallelize</a:t>
            </a:r>
            <a:r>
              <a:rPr lang="en-US" dirty="0">
                <a:latin typeface="Consolas"/>
                <a:cs typeface="Consolas"/>
              </a:rPr>
              <a:t>([1, 2, 3])</a:t>
            </a:r>
            <a:br>
              <a:rPr lang="en-US" dirty="0">
                <a:latin typeface="Consolas"/>
                <a:cs typeface="Consolas"/>
              </a:rPr>
            </a:b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Pass each element through a 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squares = </a:t>
            </a:r>
            <a:r>
              <a:rPr lang="en-US" dirty="0" err="1">
                <a:latin typeface="Consolas"/>
                <a:cs typeface="Consolas"/>
              </a:rPr>
              <a:t>nums.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FF0080"/>
                </a:solidFill>
                <a:latin typeface="Consolas"/>
                <a:cs typeface="Consolas"/>
              </a:rPr>
              <a:t>lambda x: x*x</a:t>
            </a:r>
            <a:r>
              <a:rPr lang="en-US" dirty="0">
                <a:latin typeface="Consolas"/>
                <a:cs typeface="Consolas"/>
              </a:rPr>
              <a:t>)  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=&gt; {1, 4, 9}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Keep elements passing a predicate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even = </a:t>
            </a:r>
            <a:r>
              <a:rPr lang="en-US" dirty="0" err="1">
                <a:latin typeface="Consolas"/>
                <a:cs typeface="Consolas"/>
              </a:rPr>
              <a:t>squares.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FF0080"/>
                </a:solidFill>
                <a:latin typeface="Consolas"/>
                <a:cs typeface="Consolas"/>
              </a:rPr>
              <a:t>lambda x: x % 2 == 0</a:t>
            </a:r>
            <a:r>
              <a:rPr lang="en-US" dirty="0">
                <a:latin typeface="Consolas"/>
                <a:cs typeface="Consolas"/>
              </a:rPr>
              <a:t>)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=&gt; {4}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Map each element to zero or more others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nums.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FF0080"/>
                </a:solidFill>
                <a:latin typeface="Consolas"/>
                <a:cs typeface="Consolas"/>
              </a:rPr>
              <a:t>lambda x: range(0, x)</a:t>
            </a:r>
            <a:r>
              <a:rPr lang="en-US" dirty="0">
                <a:latin typeface="Consolas"/>
                <a:cs typeface="Consolas"/>
              </a:rPr>
              <a:t>) 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=&gt; {0, 0, 1, 0, 1, 2}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6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6995-8EC3-F347-A740-2B7C32D3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Transformations are lazy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3E332-5CD0-9449-BC47-6AB6BC59C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get the results of </a:t>
            </a:r>
            <a:r>
              <a:rPr lang="en-US" b="1" i="1" dirty="0"/>
              <a:t>a transformation </a:t>
            </a:r>
            <a:r>
              <a:rPr lang="en-US" dirty="0"/>
              <a:t>back to the driver, you must issue an </a:t>
            </a:r>
            <a:r>
              <a:rPr lang="en-US" b="1" i="1" dirty="0"/>
              <a:t>action</a:t>
            </a:r>
          </a:p>
          <a:p>
            <a:endParaRPr lang="en-US" b="1" i="1" dirty="0"/>
          </a:p>
          <a:p>
            <a:pPr marL="0" indent="0">
              <a:buNone/>
            </a:pPr>
            <a:r>
              <a:rPr lang="it" dirty="0"/>
              <a:t>        </a:t>
            </a:r>
            <a:r>
              <a:rPr lang="en-US" dirty="0"/>
              <a:t>&gt;&gt;&gt;</a:t>
            </a:r>
            <a:r>
              <a:rPr lang="it" dirty="0"/>
              <a:t>  data = [1, 2, 3, 4, 5]</a:t>
            </a:r>
          </a:p>
          <a:p>
            <a:pPr marL="0" indent="0">
              <a:buNone/>
            </a:pPr>
            <a:r>
              <a:rPr lang="it" dirty="0"/>
              <a:t>        </a:t>
            </a:r>
            <a:r>
              <a:rPr lang="en-US" dirty="0"/>
              <a:t>&gt;&gt;&gt;</a:t>
            </a:r>
            <a:r>
              <a:rPr lang="it" dirty="0"/>
              <a:t>  rdd1 = sc.parallelize(data)</a:t>
            </a:r>
          </a:p>
          <a:p>
            <a:pPr marL="0" indent="0">
              <a:buNone/>
            </a:pPr>
            <a:r>
              <a:rPr lang="it" dirty="0"/>
              <a:t>        </a:t>
            </a:r>
            <a:r>
              <a:rPr lang="en-US" dirty="0"/>
              <a:t>&gt;&gt;&gt;</a:t>
            </a:r>
            <a:r>
              <a:rPr lang="it" dirty="0"/>
              <a:t>  rdd2 = rdd1.</a:t>
            </a:r>
            <a:r>
              <a:rPr lang="it" b="1" i="1" dirty="0"/>
              <a:t>map</a:t>
            </a:r>
            <a:r>
              <a:rPr lang="it" dirty="0"/>
              <a:t>(lambda x : x + 1)  </a:t>
            </a:r>
          </a:p>
          <a:p>
            <a:pPr marL="0" indent="0">
              <a:buNone/>
            </a:pPr>
            <a:r>
              <a:rPr lang="it" dirty="0"/>
              <a:t>                 </a:t>
            </a:r>
            <a:r>
              <a:rPr lang="it" b="1" i="1" dirty="0">
                <a:solidFill>
                  <a:srgbClr val="C00000"/>
                </a:solidFill>
              </a:rPr>
              <a:t>###  Nothing happens until »collect» is executed</a:t>
            </a:r>
          </a:p>
          <a:p>
            <a:pPr marL="0" indent="0">
              <a:buNone/>
            </a:pPr>
            <a:r>
              <a:rPr lang="it" dirty="0"/>
              <a:t>        &gt;&gt;&gt;  rdd2.collect()</a:t>
            </a:r>
            <a:endParaRPr lang="en-US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99401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BFB3-E334-5B4D-A6E2-6298B27D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Resilient Distributed Datasets (RDDs)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0B65F-D231-704F-9B27-8D0D3B7B9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  <a:p>
            <a:pPr marL="0" indent="0">
              <a:buNone/>
            </a:pPr>
            <a:r>
              <a:rPr lang="en-US" dirty="0"/>
              <a:t>       collect</a:t>
            </a:r>
          </a:p>
          <a:p>
            <a:pPr marL="0" indent="0">
              <a:buNone/>
            </a:pPr>
            <a:r>
              <a:rPr lang="en-US" dirty="0"/>
              <a:t>       count </a:t>
            </a:r>
          </a:p>
          <a:p>
            <a:pPr marL="0" indent="0">
              <a:buNone/>
            </a:pPr>
            <a:r>
              <a:rPr lang="en-US" dirty="0"/>
              <a:t>       reduce</a:t>
            </a:r>
          </a:p>
          <a:p>
            <a:pPr marL="0" indent="0">
              <a:buNone/>
            </a:pPr>
            <a:r>
              <a:rPr lang="en-US" dirty="0"/>
              <a:t>       take(n)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Reference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25E24-D4B2-314E-B021-CF7ADD738C51}"/>
              </a:ext>
            </a:extLst>
          </p:cNvPr>
          <p:cNvSpPr txBox="1"/>
          <p:nvPr/>
        </p:nvSpPr>
        <p:spPr>
          <a:xfrm>
            <a:off x="3545058" y="39389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9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FD04-8CC5-0C49-B2A4-5E4980F5A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Actions - Eager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C38CB-F6B6-854C-A117-1411D93DB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300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nums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sc.parallelize</a:t>
            </a:r>
            <a:r>
              <a:rPr lang="en-US" dirty="0">
                <a:latin typeface="Consolas"/>
                <a:cs typeface="Consolas"/>
              </a:rPr>
              <a:t>([1, 2, 3])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Retrieve RDD contents as a local collection</a:t>
            </a:r>
            <a:br>
              <a:rPr lang="en-US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dirty="0" err="1">
                <a:latin typeface="Consolas"/>
                <a:cs typeface="Consolas"/>
              </a:rPr>
              <a:t>nums.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collect</a:t>
            </a:r>
            <a:r>
              <a:rPr lang="en-US" dirty="0">
                <a:latin typeface="Consolas"/>
                <a:cs typeface="Consolas"/>
              </a:rPr>
              <a:t>()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=&gt; [1, 2, 3]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Return first K elements</a:t>
            </a:r>
            <a:br>
              <a:rPr lang="en-US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dirty="0" err="1">
                <a:latin typeface="Consolas"/>
                <a:cs typeface="Consolas"/>
              </a:rPr>
              <a:t>nums.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take</a:t>
            </a:r>
            <a:r>
              <a:rPr lang="en-US" dirty="0">
                <a:latin typeface="Consolas"/>
                <a:cs typeface="Consolas"/>
              </a:rPr>
              <a:t>(2)  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=&gt; [1, 2]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Count number of elements</a:t>
            </a:r>
            <a:br>
              <a:rPr lang="en-US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dirty="0" err="1">
                <a:latin typeface="Consolas"/>
                <a:cs typeface="Consolas"/>
              </a:rPr>
              <a:t>nums.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dirty="0">
                <a:latin typeface="Consolas"/>
                <a:cs typeface="Consolas"/>
              </a:rPr>
              <a:t>()  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=&gt; 3</a:t>
            </a:r>
            <a:endParaRPr lang="en-US" sz="12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Merge elements with an associative function</a:t>
            </a:r>
            <a:br>
              <a:rPr lang="en-US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dirty="0" err="1">
                <a:latin typeface="Consolas"/>
                <a:cs typeface="Consolas"/>
              </a:rPr>
              <a:t>nums.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reduce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dirty="0">
                <a:latin typeface="Consolas"/>
                <a:cs typeface="Consolas"/>
              </a:rPr>
              <a:t>) 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=&gt; 6</a:t>
            </a:r>
            <a:endParaRPr lang="en-US" sz="12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Write elements to a text file</a:t>
            </a:r>
            <a:br>
              <a:rPr lang="en-US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dirty="0" err="1">
                <a:latin typeface="Consolas"/>
                <a:cs typeface="Consolas"/>
              </a:rPr>
              <a:t>nums.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saveAsTextFile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dirty="0" err="1">
                <a:solidFill>
                  <a:srgbClr val="000090"/>
                </a:solidFill>
                <a:latin typeface="Consolas"/>
                <a:cs typeface="Consolas"/>
              </a:rPr>
              <a:t>hdfs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://</a:t>
            </a:r>
            <a:r>
              <a:rPr lang="en-US" dirty="0" err="1">
                <a:solidFill>
                  <a:srgbClr val="000090"/>
                </a:solidFill>
                <a:latin typeface="Consolas"/>
                <a:cs typeface="Consolas"/>
              </a:rPr>
              <a:t>file.txt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dirty="0">
                <a:latin typeface="Consolas"/>
                <a:cs typeface="Consolas"/>
              </a:rPr>
              <a:t>)</a:t>
            </a:r>
            <a:endParaRPr lang="en-US" dirty="0">
              <a:solidFill>
                <a:srgbClr val="008040"/>
              </a:solidFill>
              <a:latin typeface="Consolas"/>
              <a:cs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60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9537-8BC0-0B4F-AAA7-BD0D29EAE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Resilient Distributed Datasets (RDDs)</a:t>
            </a:r>
            <a:endParaRPr lang="en-US" dirty="0"/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CFFCA30-ACFA-3B47-8BE4-180A79426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392" y="1304823"/>
            <a:ext cx="7611882" cy="5417710"/>
          </a:xfrm>
        </p:spPr>
      </p:pic>
    </p:spTree>
    <p:extLst>
      <p:ext uri="{BB962C8B-B14F-4D97-AF65-F5344CB8AC3E}">
        <p14:creationId xmlns:p14="http://schemas.microsoft.com/office/powerpoint/2010/main" val="4094978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2D1E-3FA2-6A4B-B29A-2ADE5B76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Lazy Evaluation - An execution plan, a DAG (directed acyclic graph) of tasks is sent to the workers.  It is not executed until an action is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D4128-0712-E640-A8A4-E39810CE6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sky, screenshot&#13;&#10;&#13;&#10;Description automatically generated">
            <a:extLst>
              <a:ext uri="{FF2B5EF4-FFF2-40B4-BE49-F238E27FC236}">
                <a16:creationId xmlns:a16="http://schemas.microsoft.com/office/drawing/2014/main" id="{E53DA9E0-87AF-2640-A836-C8CD5D820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919" y="1997612"/>
            <a:ext cx="5028282" cy="417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AB05-5CC0-E040-88F9-0663AADE0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Resilient Distributed Datasets (RDDs)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40860-026B-7245-BF13-A2D74EA5D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abstraction that allow Spark to distribute data</a:t>
            </a:r>
          </a:p>
          <a:p>
            <a:r>
              <a:rPr lang="en-US" dirty="0"/>
              <a:t>Fault tolerant – if they are destroyed they can be recreated by the driver and sent to a new worker</a:t>
            </a:r>
          </a:p>
          <a:p>
            <a:r>
              <a:rPr lang="en-US" dirty="0"/>
              <a:t>Immutable – once created you cannot change them.  Instead you perform transformations on them and create new RDDs.</a:t>
            </a:r>
          </a:p>
          <a:p>
            <a:r>
              <a:rPr lang="en-US" dirty="0"/>
              <a:t>Unstructured and semi-structured data</a:t>
            </a:r>
          </a:p>
          <a:p>
            <a:r>
              <a:rPr lang="en-US" dirty="0"/>
              <a:t>Remain in memory</a:t>
            </a:r>
          </a:p>
          <a:p>
            <a:r>
              <a:rPr lang="en-US" dirty="0"/>
              <a:t>Many input sources : HDFS, S3, csv, </a:t>
            </a:r>
            <a:r>
              <a:rPr lang="en-US" dirty="0" err="1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2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129E-4D0D-C54D-AE21-A292CFCB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E4E44-D14A-1040-9446-D5E7D32B7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Transformations – map, </a:t>
            </a:r>
            <a:r>
              <a:rPr lang="en-US" dirty="0" err="1"/>
              <a:t>flatmap</a:t>
            </a:r>
            <a:r>
              <a:rPr lang="en-US" dirty="0"/>
              <a:t>, join </a:t>
            </a:r>
          </a:p>
          <a:p>
            <a:pPr lvl="1"/>
            <a:r>
              <a:rPr lang="en-US" dirty="0"/>
              <a:t>Lazy operations </a:t>
            </a:r>
          </a:p>
          <a:p>
            <a:pPr lvl="1"/>
            <a:r>
              <a:rPr lang="en-US" dirty="0"/>
              <a:t>Take place on the worker nodes</a:t>
            </a:r>
          </a:p>
          <a:p>
            <a:r>
              <a:rPr lang="en-US" dirty="0"/>
              <a:t>Actions – count, distinct, reduce</a:t>
            </a:r>
          </a:p>
          <a:p>
            <a:pPr lvl="1"/>
            <a:r>
              <a:rPr lang="en-US" dirty="0"/>
              <a:t>Eager operations</a:t>
            </a:r>
          </a:p>
          <a:p>
            <a:pPr lvl="1"/>
            <a:r>
              <a:rPr lang="en-US" dirty="0"/>
              <a:t>Results returned to the driver and </a:t>
            </a:r>
          </a:p>
          <a:p>
            <a:pPr marL="457200" lvl="1" indent="0">
              <a:buNone/>
            </a:pPr>
            <a:r>
              <a:rPr lang="en-US" dirty="0"/>
              <a:t>   summarized or written to </a:t>
            </a:r>
          </a:p>
          <a:p>
            <a:pPr marL="457200" lvl="1" indent="0">
              <a:buNone/>
            </a:pPr>
            <a:r>
              <a:rPr lang="en-US" dirty="0"/>
              <a:t>   storage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Reference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BB3260D-D59B-FF4D-8CD1-DFD0AEAF4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714" y="1690688"/>
            <a:ext cx="5213693" cy="337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1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29561-5235-9242-95E6-67F807121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Your entry point into Spark is the Spark Context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688B737-39C5-B948-A122-FCFFE2C9F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2550" y="3620294"/>
            <a:ext cx="4406900" cy="7620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4B0837-A6C2-FC43-819C-8816CAD63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452" y="3233928"/>
            <a:ext cx="6206266" cy="2993611"/>
          </a:xfrm>
          <a:prstGeom prst="rect">
            <a:avLst/>
          </a:prstGeom>
        </p:spPr>
      </p:pic>
      <p:pic>
        <p:nvPicPr>
          <p:cNvPr id="9" name="Picture 8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FD0A468A-7786-C347-A8FB-ED6646FE8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452" y="1781192"/>
            <a:ext cx="6676910" cy="115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1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A1E-C810-7B4B-8988-DDE50B84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Creating RDDs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04826-5569-E644-BCAA-FC336A7C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create an RDD in one of three ways: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i="1" dirty="0"/>
              <a:t>Parallelizing</a:t>
            </a:r>
            <a:r>
              <a:rPr lang="en-US" dirty="0"/>
              <a:t> an existing collection in your driver program</a:t>
            </a:r>
          </a:p>
          <a:p>
            <a:r>
              <a:rPr lang="en-US" b="1" i="1" dirty="0"/>
              <a:t>Referencing a dataset </a:t>
            </a:r>
            <a:r>
              <a:rPr lang="en-US" dirty="0"/>
              <a:t>in an external storage system, such as a shared filesystem, HDFS, HBase, or any data source offering a Hadoop </a:t>
            </a:r>
            <a:r>
              <a:rPr lang="en-US" dirty="0" err="1"/>
              <a:t>InputFormat</a:t>
            </a:r>
            <a:endParaRPr lang="en-US" dirty="0"/>
          </a:p>
          <a:p>
            <a:r>
              <a:rPr lang="en-US" dirty="0"/>
              <a:t>By </a:t>
            </a:r>
            <a:r>
              <a:rPr lang="en-US" b="1" i="1" dirty="0"/>
              <a:t>transformations</a:t>
            </a:r>
            <a:r>
              <a:rPr lang="en-US" dirty="0"/>
              <a:t> on another RDD</a:t>
            </a:r>
          </a:p>
        </p:txBody>
      </p:sp>
    </p:spTree>
    <p:extLst>
      <p:ext uri="{BB962C8B-B14F-4D97-AF65-F5344CB8AC3E}">
        <p14:creationId xmlns:p14="http://schemas.microsoft.com/office/powerpoint/2010/main" val="180605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C058-EE4F-2645-AEB0-78CE7D2E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Resilient Distributed Datasets (RDDs)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C14A4-57BF-B347-8027-7D38A4DC7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Parallelizing</a:t>
            </a:r>
            <a:r>
              <a:rPr lang="en-US" dirty="0"/>
              <a:t> an existing collection in your driver program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it" dirty="0"/>
              <a:t>    </a:t>
            </a:r>
            <a:r>
              <a:rPr lang="en-US" dirty="0"/>
              <a:t>&gt;&gt;&gt;</a:t>
            </a:r>
            <a:r>
              <a:rPr lang="it" dirty="0"/>
              <a:t>  data = [1, 2, 3, 4, 5] </a:t>
            </a:r>
            <a:r>
              <a:rPr lang="en-US" dirty="0"/>
              <a:t>                        //Python List</a:t>
            </a:r>
            <a:endParaRPr lang="it" dirty="0"/>
          </a:p>
          <a:p>
            <a:pPr marL="0" indent="0">
              <a:buNone/>
            </a:pPr>
            <a:r>
              <a:rPr lang="it" dirty="0"/>
              <a:t>        </a:t>
            </a:r>
            <a:r>
              <a:rPr lang="en-US" dirty="0"/>
              <a:t>&gt;&gt;&gt;</a:t>
            </a:r>
            <a:r>
              <a:rPr lang="it" dirty="0"/>
              <a:t>  distData = sc.</a:t>
            </a:r>
            <a:r>
              <a:rPr lang="it" b="1" i="1" dirty="0"/>
              <a:t>parallelize</a:t>
            </a:r>
            <a:r>
              <a:rPr lang="it" dirty="0"/>
              <a:t>(data)        // RDD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Referencing a dataset</a:t>
            </a:r>
          </a:p>
          <a:p>
            <a:pPr marL="0" indent="0">
              <a:buNone/>
            </a:pPr>
            <a:r>
              <a:rPr lang="en-US" dirty="0"/>
              <a:t>       &gt;&gt;&gt; </a:t>
            </a:r>
            <a:r>
              <a:rPr lang="en-US" dirty="0" err="1"/>
              <a:t>distFile</a:t>
            </a:r>
            <a:r>
              <a:rPr lang="en-US" dirty="0"/>
              <a:t> = </a:t>
            </a:r>
            <a:r>
              <a:rPr lang="en-US" dirty="0" err="1"/>
              <a:t>sc.textFile</a:t>
            </a:r>
            <a:r>
              <a:rPr lang="en-US" dirty="0"/>
              <a:t>("</a:t>
            </a:r>
            <a:r>
              <a:rPr lang="en-US" dirty="0" err="1"/>
              <a:t>data.txt</a:t>
            </a:r>
            <a:r>
              <a:rPr lang="en-US" dirty="0"/>
              <a:t>")       //RDD</a:t>
            </a:r>
          </a:p>
        </p:txBody>
      </p:sp>
    </p:spTree>
    <p:extLst>
      <p:ext uri="{BB962C8B-B14F-4D97-AF65-F5344CB8AC3E}">
        <p14:creationId xmlns:p14="http://schemas.microsoft.com/office/powerpoint/2010/main" val="144257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1B9E5-3688-8440-B847-340670077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Resilient Distributed Datasets (RDDs)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90460-B5DB-0846-A1A1-EAE0806BB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RDD you can create a new RDD using </a:t>
            </a:r>
            <a:r>
              <a:rPr lang="en-US" b="1" i="1" dirty="0"/>
              <a:t>transformations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it" dirty="0"/>
              <a:t>       </a:t>
            </a:r>
          </a:p>
          <a:p>
            <a:pPr marL="0" indent="0">
              <a:buNone/>
            </a:pPr>
            <a:r>
              <a:rPr lang="it" dirty="0"/>
              <a:t>         </a:t>
            </a:r>
            <a:r>
              <a:rPr lang="en-US" dirty="0"/>
              <a:t>&gt;&gt;&gt;</a:t>
            </a:r>
            <a:r>
              <a:rPr lang="it" dirty="0"/>
              <a:t>  data = [1, 2, 3, 4, 5]</a:t>
            </a:r>
          </a:p>
          <a:p>
            <a:pPr marL="0" indent="0">
              <a:buNone/>
            </a:pPr>
            <a:r>
              <a:rPr lang="it" dirty="0"/>
              <a:t>        </a:t>
            </a:r>
            <a:r>
              <a:rPr lang="en-US" dirty="0"/>
              <a:t>&gt;&gt;&gt;</a:t>
            </a:r>
            <a:r>
              <a:rPr lang="it" dirty="0"/>
              <a:t>  rdd1 = sc.parallelize(data)</a:t>
            </a:r>
          </a:p>
          <a:p>
            <a:pPr marL="0" indent="0">
              <a:buNone/>
            </a:pPr>
            <a:r>
              <a:rPr lang="it" dirty="0"/>
              <a:t>        </a:t>
            </a:r>
            <a:r>
              <a:rPr lang="en-US" dirty="0"/>
              <a:t>&gt;&gt;&gt;</a:t>
            </a:r>
            <a:r>
              <a:rPr lang="it" dirty="0"/>
              <a:t>  rdd2 = rdd1.</a:t>
            </a:r>
            <a:r>
              <a:rPr lang="it" b="1" i="1" dirty="0"/>
              <a:t>map</a:t>
            </a:r>
            <a:r>
              <a:rPr lang="it" dirty="0"/>
              <a:t>(lambda x : x + 1)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B86-DCB3-5441-B485-6779F0B90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200" y="2819401"/>
            <a:ext cx="3793066" cy="188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77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FF5A-0A6C-F243-9ED4-E33891C6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Resilient Distributed Datasets (RDDs)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DE03F-2EEF-244C-A60A-FDA86FC20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rdd2 = rdd1.</a:t>
            </a:r>
            <a:r>
              <a:rPr lang="en-US" b="1" i="1" dirty="0"/>
              <a:t>map</a:t>
            </a:r>
            <a:r>
              <a:rPr lang="en-US" dirty="0"/>
              <a:t>(lambda x : x +1)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5FD07E-8D84-0442-84AD-078B5F55F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465" y="2211916"/>
            <a:ext cx="5802099" cy="369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6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5FA5-5D00-6D45-B522-68E2D184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 on RDDs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BDE3E-8BC6-2741-893A-9CA0868A3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Transform one RDD to another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map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 err="1"/>
              <a:t>flatmap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filter</a:t>
            </a:r>
          </a:p>
          <a:p>
            <a:pPr marL="0" indent="0">
              <a:buNone/>
            </a:pPr>
            <a:r>
              <a:rPr lang="en-US" dirty="0"/>
              <a:t>                   fold</a:t>
            </a:r>
          </a:p>
          <a:p>
            <a:pPr marL="0" indent="0">
              <a:buNone/>
            </a:pPr>
            <a:r>
              <a:rPr lang="en-US" dirty="0"/>
              <a:t>                   aggregate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Reference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772448A0-5E9D-5A4F-8377-8C6D12DDA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165" y="3247760"/>
            <a:ext cx="3983567" cy="150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32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2904</TotalTime>
  <Words>419</Words>
  <Application>Microsoft Macintosh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Resilient Distributed Datasets (RDDs) </vt:lpstr>
      <vt:lpstr>Resilient Distributed Datasets (RDDs) </vt:lpstr>
      <vt:lpstr>RDD operations</vt:lpstr>
      <vt:lpstr>Your entry point into Spark is the Spark Context </vt:lpstr>
      <vt:lpstr>Creating RDDs</vt:lpstr>
      <vt:lpstr>Resilient Distributed Datasets (RDDs)</vt:lpstr>
      <vt:lpstr>Resilient Distributed Datasets (RDDs) </vt:lpstr>
      <vt:lpstr>Resilient Distributed Datasets (RDDs)</vt:lpstr>
      <vt:lpstr>Transformations on RDDs </vt:lpstr>
      <vt:lpstr>Basic Transformations</vt:lpstr>
      <vt:lpstr>Transformations are lazy </vt:lpstr>
      <vt:lpstr>Resilient Distributed Datasets (RDDs)</vt:lpstr>
      <vt:lpstr>Basic Actions - Eager</vt:lpstr>
      <vt:lpstr>Resilient Distributed Datasets (RDDs)</vt:lpstr>
      <vt:lpstr>Lazy Evaluation - An execution plan, a DAG (directed acyclic graph) of tasks is sent to the workers.  It is not executed until an action is run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Marilyn Waldman</dc:creator>
  <cp:lastModifiedBy>Marilyn Waldman</cp:lastModifiedBy>
  <cp:revision>18</cp:revision>
  <cp:lastPrinted>2019-01-07T17:30:13Z</cp:lastPrinted>
  <dcterms:created xsi:type="dcterms:W3CDTF">2018-12-26T02:15:48Z</dcterms:created>
  <dcterms:modified xsi:type="dcterms:W3CDTF">2019-01-27T21:29:10Z</dcterms:modified>
</cp:coreProperties>
</file>