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24"/>
  </p:notesMasterIdLst>
  <p:sldIdLst>
    <p:sldId id="256" r:id="rId2"/>
    <p:sldId id="258" r:id="rId3"/>
    <p:sldId id="257" r:id="rId4"/>
    <p:sldId id="264" r:id="rId5"/>
    <p:sldId id="267" r:id="rId6"/>
    <p:sldId id="266" r:id="rId7"/>
    <p:sldId id="268" r:id="rId8"/>
    <p:sldId id="269" r:id="rId9"/>
    <p:sldId id="270" r:id="rId10"/>
    <p:sldId id="271" r:id="rId11"/>
    <p:sldId id="263" r:id="rId12"/>
    <p:sldId id="272" r:id="rId13"/>
    <p:sldId id="273" r:id="rId14"/>
    <p:sldId id="274" r:id="rId15"/>
    <p:sldId id="277" r:id="rId16"/>
    <p:sldId id="276" r:id="rId17"/>
    <p:sldId id="275" r:id="rId18"/>
    <p:sldId id="278" r:id="rId19"/>
    <p:sldId id="279" r:id="rId20"/>
    <p:sldId id="280" r:id="rId21"/>
    <p:sldId id="281" r:id="rId22"/>
    <p:sldId id="282"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7F7F7"/>
    <a:srgbClr val="651C27"/>
    <a:srgbClr val="3C1016"/>
    <a:srgbClr val="310D12"/>
    <a:srgbClr val="4E161E"/>
    <a:srgbClr val="E12C19"/>
    <a:srgbClr val="FFFFFF"/>
    <a:srgbClr val="845F48"/>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451" autoAdjust="0"/>
  </p:normalViewPr>
  <p:slideViewPr>
    <p:cSldViewPr snapToGrid="0">
      <p:cViewPr varScale="1">
        <p:scale>
          <a:sx n="72" d="100"/>
          <a:sy n="72" d="100"/>
        </p:scale>
        <p:origin x="11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1E29A-217E-482C-B510-4F8ECFEE4A63}" type="datetimeFigureOut">
              <a:rPr lang="de-DE" smtClean="0"/>
              <a:t>15.09.2025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5628E-966E-46F4-A6AA-388802B631D9}" type="slidenum">
              <a:rPr lang="de-DE" smtClean="0"/>
              <a:t>‹Nr.›</a:t>
            </a:fld>
            <a:endParaRPr lang="de-DE"/>
          </a:p>
        </p:txBody>
      </p:sp>
    </p:spTree>
    <p:extLst>
      <p:ext uri="{BB962C8B-B14F-4D97-AF65-F5344CB8AC3E}">
        <p14:creationId xmlns:p14="http://schemas.microsoft.com/office/powerpoint/2010/main" val="2966795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C3A8C-327F-860B-8B1F-D5720A9B64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A6907B0-F185-A312-8CDF-660F64A3DF9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EDBA612-D868-C1AC-8C38-E9DB39C05EA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 </a:t>
            </a:r>
            <a:r>
              <a:rPr lang="de-DE" dirty="0" err="1"/>
              <a:t>want</a:t>
            </a:r>
            <a:r>
              <a:rPr lang="de-DE" dirty="0"/>
              <a:t> </a:t>
            </a:r>
            <a:r>
              <a:rPr lang="de-DE" dirty="0" err="1"/>
              <a:t>to</a:t>
            </a:r>
            <a:r>
              <a:rPr lang="de-DE" dirty="0"/>
              <a:t> </a:t>
            </a:r>
            <a:r>
              <a:rPr lang="de-DE" dirty="0" err="1"/>
              <a:t>start</a:t>
            </a:r>
            <a:r>
              <a:rPr lang="de-DE" dirty="0"/>
              <a:t> </a:t>
            </a:r>
            <a:r>
              <a:rPr lang="de-DE" dirty="0" err="1"/>
              <a:t>my</a:t>
            </a:r>
            <a:r>
              <a:rPr lang="de-DE" dirty="0"/>
              <a:t> </a:t>
            </a:r>
            <a:r>
              <a:rPr lang="de-DE" dirty="0" err="1"/>
              <a:t>presentation</a:t>
            </a:r>
            <a:r>
              <a:rPr lang="de-DE" dirty="0"/>
              <a:t> </a:t>
            </a:r>
            <a:r>
              <a:rPr lang="de-DE" dirty="0" err="1"/>
              <a:t>with</a:t>
            </a:r>
            <a:r>
              <a:rPr lang="de-DE" dirty="0"/>
              <a:t> a </a:t>
            </a:r>
            <a:r>
              <a:rPr lang="de-DE" dirty="0" err="1"/>
              <a:t>question</a:t>
            </a:r>
            <a:r>
              <a:rPr lang="de-DE" dirty="0"/>
              <a:t>: Can </a:t>
            </a:r>
            <a:r>
              <a:rPr lang="de-DE" dirty="0" err="1"/>
              <a:t>you</a:t>
            </a:r>
            <a:r>
              <a:rPr lang="de-DE" dirty="0"/>
              <a:t> </a:t>
            </a:r>
            <a:r>
              <a:rPr lang="de-DE" dirty="0" err="1"/>
              <a:t>read</a:t>
            </a:r>
            <a:r>
              <a:rPr lang="de-DE" dirty="0"/>
              <a:t>…. Okay, I </a:t>
            </a:r>
            <a:r>
              <a:rPr lang="de-DE" dirty="0" err="1"/>
              <a:t>guess</a:t>
            </a:r>
            <a:r>
              <a:rPr lang="de-DE" dirty="0"/>
              <a:t> </a:t>
            </a:r>
            <a:r>
              <a:rPr lang="de-DE" dirty="0" err="1"/>
              <a:t>nearly</a:t>
            </a:r>
            <a:r>
              <a:rPr lang="de-DE" dirty="0"/>
              <a:t> all </a:t>
            </a:r>
            <a:r>
              <a:rPr lang="de-DE" dirty="0" err="1"/>
              <a:t>of</a:t>
            </a:r>
            <a:r>
              <a:rPr lang="de-DE" dirty="0"/>
              <a:t> </a:t>
            </a:r>
            <a:r>
              <a:rPr lang="de-DE" dirty="0" err="1"/>
              <a:t>you</a:t>
            </a:r>
            <a:r>
              <a:rPr lang="de-DE" dirty="0"/>
              <a:t> will </a:t>
            </a:r>
            <a:r>
              <a:rPr lang="de-DE" dirty="0" err="1"/>
              <a:t>say</a:t>
            </a:r>
            <a:r>
              <a:rPr lang="de-DE" dirty="0"/>
              <a:t> </a:t>
            </a:r>
            <a:r>
              <a:rPr lang="de-DE" dirty="0" err="1"/>
              <a:t>defintly</a:t>
            </a:r>
            <a:r>
              <a:rPr lang="de-DE" dirty="0"/>
              <a:t> „</a:t>
            </a:r>
            <a:r>
              <a:rPr lang="de-DE" dirty="0" err="1"/>
              <a:t>no</a:t>
            </a:r>
            <a:r>
              <a:rPr lang="de-DE" dirty="0"/>
              <a:t>“. So:</a:t>
            </a:r>
            <a:br>
              <a:rPr lang="de-DE" dirty="0"/>
            </a:br>
            <a:r>
              <a:rPr lang="de-DE" dirty="0"/>
              <a:t>Can </a:t>
            </a:r>
            <a:r>
              <a:rPr lang="de-DE" dirty="0" err="1"/>
              <a:t>you</a:t>
            </a:r>
            <a:r>
              <a:rPr lang="de-DE" dirty="0"/>
              <a:t> </a:t>
            </a:r>
            <a:r>
              <a:rPr lang="de-DE" dirty="0" err="1"/>
              <a:t>read</a:t>
            </a:r>
            <a:r>
              <a:rPr lang="de-DE" dirty="0"/>
              <a:t> </a:t>
            </a:r>
            <a:r>
              <a:rPr lang="de-DE" dirty="0" err="1"/>
              <a:t>it</a:t>
            </a:r>
            <a:r>
              <a:rPr lang="de-DE" dirty="0"/>
              <a:t> </a:t>
            </a:r>
            <a:r>
              <a:rPr lang="de-DE" dirty="0" err="1"/>
              <a:t>now</a:t>
            </a:r>
            <a:r>
              <a:rPr lang="de-DE" dirty="0"/>
              <a:t>? I </a:t>
            </a:r>
            <a:r>
              <a:rPr lang="de-DE" dirty="0" err="1"/>
              <a:t>think</a:t>
            </a:r>
            <a:r>
              <a:rPr lang="de-DE" dirty="0"/>
              <a:t> </a:t>
            </a:r>
            <a:r>
              <a:rPr lang="de-DE" dirty="0" err="1"/>
              <a:t>now</a:t>
            </a:r>
            <a:r>
              <a:rPr lang="de-DE" dirty="0"/>
              <a:t> </a:t>
            </a:r>
            <a:r>
              <a:rPr lang="de-DE" dirty="0" err="1"/>
              <a:t>you</a:t>
            </a:r>
            <a:r>
              <a:rPr lang="de-DE" dirty="0"/>
              <a:t> will </a:t>
            </a:r>
            <a:r>
              <a:rPr lang="de-DE" dirty="0" err="1"/>
              <a:t>think</a:t>
            </a:r>
            <a:r>
              <a:rPr lang="de-DE" dirty="0"/>
              <a:t> (</a:t>
            </a:r>
            <a:r>
              <a:rPr lang="de-DE" dirty="0" err="1"/>
              <a:t>or</a:t>
            </a:r>
            <a:r>
              <a:rPr lang="de-DE" dirty="0"/>
              <a:t> </a:t>
            </a:r>
            <a:r>
              <a:rPr lang="de-DE" dirty="0" err="1"/>
              <a:t>say</a:t>
            </a:r>
            <a:r>
              <a:rPr lang="de-DE" dirty="0"/>
              <a:t>) </a:t>
            </a:r>
            <a:r>
              <a:rPr lang="de-DE" dirty="0" err="1"/>
              <a:t>something</a:t>
            </a:r>
            <a:r>
              <a:rPr lang="de-DE" dirty="0"/>
              <a:t> like: „</a:t>
            </a:r>
            <a:r>
              <a:rPr lang="de-DE" dirty="0" err="1"/>
              <a:t>it‘s</a:t>
            </a:r>
            <a:r>
              <a:rPr lang="de-DE" dirty="0"/>
              <a:t> </a:t>
            </a:r>
            <a:r>
              <a:rPr lang="de-DE" dirty="0" err="1"/>
              <a:t>better</a:t>
            </a:r>
            <a:r>
              <a:rPr lang="de-DE" dirty="0"/>
              <a:t>, but still not </a:t>
            </a:r>
            <a:r>
              <a:rPr lang="de-DE" dirty="0" err="1"/>
              <a:t>good</a:t>
            </a:r>
            <a:r>
              <a:rPr lang="de-DE" dirty="0"/>
              <a:t>“. Okay.</a:t>
            </a:r>
            <a:br>
              <a:rPr lang="de-DE" dirty="0"/>
            </a:br>
            <a:r>
              <a:rPr lang="de-DE" dirty="0" err="1"/>
              <a:t>Now</a:t>
            </a:r>
            <a:r>
              <a:rPr lang="de-DE" dirty="0"/>
              <a:t>? I </a:t>
            </a:r>
            <a:r>
              <a:rPr lang="de-DE" dirty="0" err="1"/>
              <a:t>guess</a:t>
            </a:r>
            <a:r>
              <a:rPr lang="de-DE" dirty="0"/>
              <a:t> </a:t>
            </a:r>
            <a:r>
              <a:rPr lang="de-DE" dirty="0" err="1"/>
              <a:t>now</a:t>
            </a:r>
            <a:r>
              <a:rPr lang="de-DE" dirty="0"/>
              <a:t> </a:t>
            </a:r>
            <a:r>
              <a:rPr lang="de-DE" dirty="0" err="1"/>
              <a:t>you</a:t>
            </a:r>
            <a:r>
              <a:rPr lang="de-DE" dirty="0"/>
              <a:t> all </a:t>
            </a:r>
            <a:r>
              <a:rPr lang="de-DE" dirty="0" err="1"/>
              <a:t>agree</a:t>
            </a:r>
            <a:r>
              <a:rPr lang="de-DE" dirty="0"/>
              <a:t> </a:t>
            </a:r>
            <a:r>
              <a:rPr lang="de-DE" dirty="0" err="1"/>
              <a:t>that</a:t>
            </a:r>
            <a:r>
              <a:rPr lang="de-DE" dirty="0"/>
              <a:t> </a:t>
            </a:r>
            <a:r>
              <a:rPr lang="de-DE" dirty="0" err="1"/>
              <a:t>you</a:t>
            </a:r>
            <a:r>
              <a:rPr lang="de-DE" dirty="0"/>
              <a:t> </a:t>
            </a:r>
            <a:r>
              <a:rPr lang="de-DE" dirty="0" err="1"/>
              <a:t>can</a:t>
            </a:r>
            <a:r>
              <a:rPr lang="de-DE" dirty="0"/>
              <a:t> </a:t>
            </a:r>
            <a:r>
              <a:rPr lang="de-DE" dirty="0" err="1"/>
              <a:t>read</a:t>
            </a:r>
            <a:r>
              <a:rPr lang="de-DE" dirty="0"/>
              <a:t> </a:t>
            </a:r>
            <a:r>
              <a:rPr lang="de-DE" dirty="0" err="1"/>
              <a:t>the</a:t>
            </a:r>
            <a:r>
              <a:rPr lang="de-DE" dirty="0"/>
              <a:t> </a:t>
            </a:r>
            <a:r>
              <a:rPr lang="de-DE" dirty="0" err="1"/>
              <a:t>text</a:t>
            </a:r>
            <a:r>
              <a:rPr lang="de-DE" dirty="0"/>
              <a:t> </a:t>
            </a:r>
            <a:r>
              <a:rPr lang="de-DE" dirty="0" err="1"/>
              <a:t>defnitly</a:t>
            </a:r>
            <a:r>
              <a:rPr lang="de-DE" dirty="0"/>
              <a:t>.</a:t>
            </a:r>
            <a:br>
              <a:rPr lang="de-DE" dirty="0"/>
            </a:br>
            <a:r>
              <a:rPr lang="de-DE" dirty="0"/>
              <a:t>This </a:t>
            </a:r>
            <a:r>
              <a:rPr lang="de-DE" dirty="0" err="1"/>
              <a:t>is</a:t>
            </a:r>
            <a:r>
              <a:rPr lang="de-DE" dirty="0"/>
              <a:t> </a:t>
            </a:r>
            <a:r>
              <a:rPr lang="de-DE" dirty="0" err="1"/>
              <a:t>my</a:t>
            </a:r>
            <a:r>
              <a:rPr lang="de-DE" dirty="0"/>
              <a:t> </a:t>
            </a:r>
            <a:r>
              <a:rPr lang="de-DE" dirty="0" err="1"/>
              <a:t>first</a:t>
            </a:r>
            <a:r>
              <a:rPr lang="de-DE" dirty="0"/>
              <a:t> </a:t>
            </a:r>
            <a:r>
              <a:rPr lang="de-DE" dirty="0" err="1"/>
              <a:t>example</a:t>
            </a:r>
            <a:r>
              <a:rPr lang="de-DE" dirty="0"/>
              <a:t> </a:t>
            </a:r>
            <a:r>
              <a:rPr lang="de-DE" dirty="0" err="1"/>
              <a:t>for</a:t>
            </a:r>
            <a:r>
              <a:rPr lang="de-DE" dirty="0"/>
              <a:t> </a:t>
            </a:r>
            <a:r>
              <a:rPr lang="de-DE" dirty="0" err="1"/>
              <a:t>fuzzy</a:t>
            </a:r>
            <a:r>
              <a:rPr lang="de-DE" dirty="0"/>
              <a:t>: in </a:t>
            </a:r>
            <a:r>
              <a:rPr lang="de-DE" dirty="0" err="1"/>
              <a:t>most</a:t>
            </a:r>
            <a:r>
              <a:rPr lang="de-DE" dirty="0"/>
              <a:t> human </a:t>
            </a:r>
            <a:r>
              <a:rPr lang="de-DE" dirty="0" err="1"/>
              <a:t>interactions</a:t>
            </a:r>
            <a:r>
              <a:rPr lang="de-DE" dirty="0"/>
              <a:t> </a:t>
            </a:r>
            <a:r>
              <a:rPr lang="de-DE" dirty="0" err="1"/>
              <a:t>there</a:t>
            </a:r>
            <a:r>
              <a:rPr lang="de-DE" dirty="0"/>
              <a:t> </a:t>
            </a:r>
            <a:r>
              <a:rPr lang="de-DE" dirty="0" err="1"/>
              <a:t>is</a:t>
            </a:r>
            <a:r>
              <a:rPr lang="de-DE" dirty="0"/>
              <a:t> </a:t>
            </a:r>
            <a:r>
              <a:rPr lang="de-DE" dirty="0" err="1"/>
              <a:t>no</a:t>
            </a:r>
            <a:r>
              <a:rPr lang="de-DE" dirty="0"/>
              <a:t> </a:t>
            </a:r>
            <a:r>
              <a:rPr lang="de-DE" dirty="0" err="1"/>
              <a:t>binary</a:t>
            </a:r>
            <a:r>
              <a:rPr lang="de-DE" dirty="0"/>
              <a:t> „</a:t>
            </a:r>
            <a:r>
              <a:rPr lang="de-DE" dirty="0" err="1"/>
              <a:t>yes</a:t>
            </a:r>
            <a:r>
              <a:rPr lang="de-DE" dirty="0"/>
              <a:t>“ </a:t>
            </a:r>
            <a:r>
              <a:rPr lang="de-DE" dirty="0" err="1"/>
              <a:t>or</a:t>
            </a:r>
            <a:r>
              <a:rPr lang="de-DE" dirty="0"/>
              <a:t> „</a:t>
            </a:r>
            <a:r>
              <a:rPr lang="de-DE" dirty="0" err="1"/>
              <a:t>no</a:t>
            </a:r>
            <a:r>
              <a:rPr lang="de-DE" dirty="0"/>
              <a:t>“ </a:t>
            </a:r>
            <a:r>
              <a:rPr lang="de-DE" dirty="0" err="1"/>
              <a:t>as</a:t>
            </a:r>
            <a:r>
              <a:rPr lang="de-DE" dirty="0"/>
              <a:t> </a:t>
            </a:r>
            <a:r>
              <a:rPr lang="de-DE" dirty="0" err="1"/>
              <a:t>there</a:t>
            </a:r>
            <a:r>
              <a:rPr lang="de-DE" dirty="0"/>
              <a:t> </a:t>
            </a:r>
            <a:r>
              <a:rPr lang="de-DE" dirty="0" err="1"/>
              <a:t>are</a:t>
            </a:r>
            <a:r>
              <a:rPr lang="de-DE" dirty="0"/>
              <a:t> </a:t>
            </a:r>
            <a:r>
              <a:rPr lang="de-DE" dirty="0" err="1"/>
              <a:t>grey</a:t>
            </a:r>
            <a:r>
              <a:rPr lang="de-DE" dirty="0"/>
              <a:t> </a:t>
            </a:r>
            <a:r>
              <a:rPr lang="de-DE" dirty="0" err="1"/>
              <a:t>zones</a:t>
            </a:r>
            <a:r>
              <a:rPr lang="de-DE" dirty="0"/>
              <a:t>. </a:t>
            </a:r>
            <a:r>
              <a:rPr lang="de-DE" dirty="0" err="1"/>
              <a:t>Those</a:t>
            </a:r>
            <a:r>
              <a:rPr lang="de-DE" dirty="0"/>
              <a:t> </a:t>
            </a:r>
            <a:r>
              <a:rPr lang="de-DE" dirty="0" err="1"/>
              <a:t>can</a:t>
            </a:r>
            <a:r>
              <a:rPr lang="de-DE" dirty="0"/>
              <a:t> </a:t>
            </a:r>
            <a:r>
              <a:rPr lang="de-DE" dirty="0" err="1"/>
              <a:t>be</a:t>
            </a:r>
            <a:r>
              <a:rPr lang="de-DE" dirty="0"/>
              <a:t> </a:t>
            </a:r>
            <a:r>
              <a:rPr lang="de-DE" dirty="0" err="1"/>
              <a:t>describt</a:t>
            </a:r>
            <a:r>
              <a:rPr lang="de-DE" dirty="0"/>
              <a:t> </a:t>
            </a:r>
            <a:r>
              <a:rPr lang="de-DE" dirty="0" err="1"/>
              <a:t>using</a:t>
            </a:r>
            <a:r>
              <a:rPr lang="de-DE" dirty="0"/>
              <a:t> </a:t>
            </a:r>
            <a:r>
              <a:rPr lang="de-DE" dirty="0" err="1"/>
              <a:t>fuzzy</a:t>
            </a:r>
            <a:r>
              <a:rPr lang="de-DE" dirty="0"/>
              <a:t> </a:t>
            </a:r>
            <a:r>
              <a:rPr lang="de-DE" dirty="0" err="1"/>
              <a:t>sets</a:t>
            </a:r>
            <a:r>
              <a:rPr lang="de-DE" dirty="0"/>
              <a:t>, </a:t>
            </a:r>
            <a:r>
              <a:rPr lang="de-DE" dirty="0" err="1"/>
              <a:t>which</a:t>
            </a:r>
            <a:r>
              <a:rPr lang="de-DE" dirty="0"/>
              <a:t> I will </a:t>
            </a:r>
            <a:r>
              <a:rPr lang="de-DE" dirty="0" err="1"/>
              <a:t>explain</a:t>
            </a:r>
            <a:r>
              <a:rPr lang="de-DE" dirty="0"/>
              <a:t> </a:t>
            </a:r>
            <a:r>
              <a:rPr lang="de-DE" dirty="0" err="1"/>
              <a:t>you</a:t>
            </a:r>
            <a:r>
              <a:rPr lang="de-DE" dirty="0"/>
              <a:t> </a:t>
            </a:r>
            <a:r>
              <a:rPr lang="de-DE" dirty="0" err="1"/>
              <a:t>later</a:t>
            </a:r>
            <a:r>
              <a:rPr lang="de-DE" dirty="0"/>
              <a:t>.</a:t>
            </a:r>
            <a:br>
              <a:rPr lang="de-DE" dirty="0"/>
            </a:br>
            <a:r>
              <a:rPr lang="de-DE" dirty="0"/>
              <a:t>But </a:t>
            </a:r>
            <a:r>
              <a:rPr lang="de-DE" dirty="0" err="1"/>
              <a:t>this</a:t>
            </a:r>
            <a:r>
              <a:rPr lang="de-DE" dirty="0"/>
              <a:t> </a:t>
            </a:r>
            <a:r>
              <a:rPr lang="de-DE" dirty="0" err="1"/>
              <a:t>is</a:t>
            </a:r>
            <a:r>
              <a:rPr lang="de-DE" dirty="0"/>
              <a:t> not </a:t>
            </a:r>
            <a:r>
              <a:rPr lang="de-DE" dirty="0" err="1"/>
              <a:t>the</a:t>
            </a:r>
            <a:r>
              <a:rPr lang="de-DE" dirty="0"/>
              <a:t> </a:t>
            </a:r>
            <a:r>
              <a:rPr lang="de-DE" dirty="0" err="1"/>
              <a:t>only</a:t>
            </a:r>
            <a:r>
              <a:rPr lang="de-DE" dirty="0"/>
              <a:t> </a:t>
            </a:r>
            <a:r>
              <a:rPr lang="de-DE" dirty="0" err="1"/>
              <a:t>use</a:t>
            </a:r>
            <a:r>
              <a:rPr lang="de-DE" dirty="0"/>
              <a:t> </a:t>
            </a:r>
            <a:r>
              <a:rPr lang="de-DE" dirty="0" err="1"/>
              <a:t>for</a:t>
            </a:r>
            <a:r>
              <a:rPr lang="de-DE" dirty="0"/>
              <a:t> </a:t>
            </a:r>
            <a:r>
              <a:rPr lang="de-DE" dirty="0" err="1"/>
              <a:t>fuzzy</a:t>
            </a:r>
            <a:r>
              <a:rPr lang="de-DE" dirty="0"/>
              <a:t>. </a:t>
            </a:r>
            <a:br>
              <a:rPr lang="de-DE" dirty="0"/>
            </a:br>
            <a:r>
              <a:rPr lang="de-DE" dirty="0" err="1"/>
              <a:t>Now</a:t>
            </a:r>
            <a:r>
              <a:rPr lang="de-DE" dirty="0"/>
              <a:t> </a:t>
            </a:r>
            <a:r>
              <a:rPr lang="de-DE" dirty="0" err="1"/>
              <a:t>imagine</a:t>
            </a:r>
            <a:r>
              <a:rPr lang="de-DE" dirty="0"/>
              <a:t> </a:t>
            </a:r>
            <a:r>
              <a:rPr lang="de-DE" dirty="0" err="1"/>
              <a:t>this</a:t>
            </a:r>
            <a:r>
              <a:rPr lang="de-DE" dirty="0"/>
              <a:t>: …..</a:t>
            </a:r>
            <a:br>
              <a:rPr lang="de-DE" dirty="0"/>
            </a:br>
            <a:r>
              <a:rPr lang="de-DE" dirty="0" err="1"/>
              <a:t>You</a:t>
            </a:r>
            <a:r>
              <a:rPr lang="de-DE" dirty="0"/>
              <a:t> </a:t>
            </a:r>
            <a:r>
              <a:rPr lang="de-DE" dirty="0" err="1"/>
              <a:t>have</a:t>
            </a:r>
            <a:r>
              <a:rPr lang="de-DE" dirty="0"/>
              <a:t> </a:t>
            </a:r>
            <a:r>
              <a:rPr lang="de-DE" dirty="0" err="1"/>
              <a:t>no</a:t>
            </a:r>
            <a:r>
              <a:rPr lang="de-DE" dirty="0"/>
              <a:t> </a:t>
            </a:r>
            <a:r>
              <a:rPr lang="de-DE" dirty="0" err="1"/>
              <a:t>exact</a:t>
            </a:r>
            <a:r>
              <a:rPr lang="de-DE" dirty="0"/>
              <a:t> </a:t>
            </a:r>
            <a:r>
              <a:rPr lang="de-DE" dirty="0" err="1"/>
              <a:t>concept</a:t>
            </a:r>
            <a:r>
              <a:rPr lang="de-DE" dirty="0"/>
              <a:t> </a:t>
            </a:r>
            <a:r>
              <a:rPr lang="de-DE" dirty="0" err="1"/>
              <a:t>of</a:t>
            </a:r>
            <a:r>
              <a:rPr lang="de-DE" dirty="0"/>
              <a:t> </a:t>
            </a:r>
            <a:r>
              <a:rPr lang="de-DE" dirty="0" err="1"/>
              <a:t>the</a:t>
            </a:r>
            <a:r>
              <a:rPr lang="de-DE" dirty="0"/>
              <a:t> ball: </a:t>
            </a:r>
            <a:r>
              <a:rPr lang="de-DE" dirty="0" err="1"/>
              <a:t>you</a:t>
            </a:r>
            <a:r>
              <a:rPr lang="de-DE" dirty="0"/>
              <a:t> </a:t>
            </a:r>
            <a:r>
              <a:rPr lang="de-DE" dirty="0" err="1"/>
              <a:t>don‘t</a:t>
            </a:r>
            <a:r>
              <a:rPr lang="de-DE" dirty="0"/>
              <a:t> </a:t>
            </a:r>
            <a:r>
              <a:rPr lang="de-DE" dirty="0" err="1"/>
              <a:t>exacty</a:t>
            </a:r>
            <a:r>
              <a:rPr lang="de-DE" dirty="0"/>
              <a:t> </a:t>
            </a:r>
            <a:r>
              <a:rPr lang="de-DE" dirty="0" err="1"/>
              <a:t>knwo</a:t>
            </a:r>
            <a:r>
              <a:rPr lang="de-DE" dirty="0"/>
              <a:t> </a:t>
            </a:r>
            <a:r>
              <a:rPr lang="de-DE" dirty="0" err="1"/>
              <a:t>how</a:t>
            </a:r>
            <a:r>
              <a:rPr lang="de-DE" dirty="0"/>
              <a:t> heavy </a:t>
            </a:r>
            <a:r>
              <a:rPr lang="de-DE" dirty="0" err="1"/>
              <a:t>it</a:t>
            </a:r>
            <a:r>
              <a:rPr lang="de-DE" dirty="0"/>
              <a:t> </a:t>
            </a:r>
            <a:r>
              <a:rPr lang="de-DE" dirty="0" err="1"/>
              <a:t>is</a:t>
            </a:r>
            <a:r>
              <a:rPr lang="de-DE" dirty="0"/>
              <a:t>, and </a:t>
            </a:r>
            <a:r>
              <a:rPr lang="de-DE" dirty="0" err="1"/>
              <a:t>how</a:t>
            </a:r>
            <a:r>
              <a:rPr lang="de-DE" dirty="0"/>
              <a:t> </a:t>
            </a:r>
            <a:r>
              <a:rPr lang="de-DE" dirty="0" err="1"/>
              <a:t>exactly</a:t>
            </a:r>
            <a:r>
              <a:rPr lang="de-DE" dirty="0"/>
              <a:t> </a:t>
            </a:r>
            <a:r>
              <a:rPr lang="de-DE" dirty="0" err="1"/>
              <a:t>it</a:t>
            </a:r>
            <a:r>
              <a:rPr lang="de-DE" dirty="0"/>
              <a:t> will </a:t>
            </a:r>
            <a:r>
              <a:rPr lang="de-DE" dirty="0" err="1"/>
              <a:t>behave</a:t>
            </a:r>
            <a:r>
              <a:rPr lang="de-DE" dirty="0"/>
              <a:t>, </a:t>
            </a:r>
            <a:r>
              <a:rPr lang="de-DE" dirty="0" err="1"/>
              <a:t>when</a:t>
            </a:r>
            <a:r>
              <a:rPr lang="de-DE" dirty="0"/>
              <a:t> </a:t>
            </a:r>
            <a:r>
              <a:rPr lang="de-DE" dirty="0" err="1"/>
              <a:t>you</a:t>
            </a:r>
            <a:r>
              <a:rPr lang="de-DE" dirty="0"/>
              <a:t> </a:t>
            </a:r>
            <a:r>
              <a:rPr lang="de-DE" dirty="0" err="1"/>
              <a:t>throw</a:t>
            </a:r>
            <a:r>
              <a:rPr lang="de-DE" dirty="0"/>
              <a:t> it. </a:t>
            </a:r>
            <a:br>
              <a:rPr lang="de-DE" dirty="0"/>
            </a:br>
            <a:r>
              <a:rPr lang="de-DE" dirty="0"/>
              <a:t>I </a:t>
            </a:r>
            <a:r>
              <a:rPr lang="de-DE" dirty="0" err="1"/>
              <a:t>think</a:t>
            </a:r>
            <a:r>
              <a:rPr lang="de-DE" dirty="0"/>
              <a:t> </a:t>
            </a:r>
            <a:r>
              <a:rPr lang="de-DE" dirty="0" err="1"/>
              <a:t>most</a:t>
            </a:r>
            <a:r>
              <a:rPr lang="de-DE" dirty="0"/>
              <a:t> </a:t>
            </a:r>
            <a:r>
              <a:rPr lang="de-DE" dirty="0" err="1"/>
              <a:t>of</a:t>
            </a:r>
            <a:r>
              <a:rPr lang="de-DE" dirty="0"/>
              <a:t> </a:t>
            </a:r>
            <a:r>
              <a:rPr lang="de-DE" dirty="0" err="1"/>
              <a:t>you</a:t>
            </a:r>
            <a:r>
              <a:rPr lang="de-DE" dirty="0"/>
              <a:t> will miss </a:t>
            </a:r>
            <a:r>
              <a:rPr lang="de-DE" dirty="0" err="1"/>
              <a:t>the</a:t>
            </a:r>
            <a:r>
              <a:rPr lang="de-DE" dirty="0"/>
              <a:t> </a:t>
            </a:r>
            <a:r>
              <a:rPr lang="de-DE" dirty="0" err="1"/>
              <a:t>basket</a:t>
            </a:r>
            <a:r>
              <a:rPr lang="de-DE" dirty="0"/>
              <a:t> at </a:t>
            </a:r>
            <a:r>
              <a:rPr lang="de-DE" dirty="0" err="1"/>
              <a:t>first</a:t>
            </a:r>
            <a:r>
              <a:rPr lang="de-DE" dirty="0"/>
              <a:t> </a:t>
            </a:r>
            <a:r>
              <a:rPr lang="de-DE" dirty="0" err="1"/>
              <a:t>try</a:t>
            </a:r>
            <a:r>
              <a:rPr lang="de-DE" dirty="0"/>
              <a:t>. But after a </a:t>
            </a:r>
            <a:r>
              <a:rPr lang="de-DE" dirty="0" err="1"/>
              <a:t>few</a:t>
            </a:r>
            <a:r>
              <a:rPr lang="de-DE" dirty="0"/>
              <a:t> </a:t>
            </a:r>
            <a:r>
              <a:rPr lang="de-DE" dirty="0" err="1"/>
              <a:t>throws</a:t>
            </a:r>
            <a:r>
              <a:rPr lang="de-DE" dirty="0"/>
              <a:t> </a:t>
            </a:r>
            <a:r>
              <a:rPr lang="de-DE" dirty="0" err="1"/>
              <a:t>you</a:t>
            </a:r>
            <a:r>
              <a:rPr lang="de-DE" dirty="0"/>
              <a:t> will </a:t>
            </a:r>
            <a:r>
              <a:rPr lang="de-DE" dirty="0" err="1"/>
              <a:t>make</a:t>
            </a:r>
            <a:r>
              <a:rPr lang="de-DE" dirty="0"/>
              <a:t> </a:t>
            </a:r>
            <a:r>
              <a:rPr lang="de-DE" dirty="0" err="1"/>
              <a:t>it</a:t>
            </a:r>
            <a:r>
              <a:rPr lang="de-DE" dirty="0"/>
              <a:t> and </a:t>
            </a:r>
            <a:r>
              <a:rPr lang="de-DE" dirty="0" err="1"/>
              <a:t>hit</a:t>
            </a:r>
            <a:r>
              <a:rPr lang="de-DE" dirty="0"/>
              <a:t> </a:t>
            </a:r>
            <a:r>
              <a:rPr lang="de-DE" dirty="0" err="1"/>
              <a:t>the</a:t>
            </a:r>
            <a:r>
              <a:rPr lang="de-DE" dirty="0"/>
              <a:t> </a:t>
            </a:r>
            <a:r>
              <a:rPr lang="de-DE" dirty="0" err="1"/>
              <a:t>basket</a:t>
            </a:r>
            <a:r>
              <a:rPr lang="de-DE" dirty="0"/>
              <a:t> </a:t>
            </a:r>
            <a:r>
              <a:rPr lang="de-DE" dirty="0" err="1"/>
              <a:t>reproducable</a:t>
            </a:r>
            <a:r>
              <a:rPr lang="de-DE" dirty="0"/>
              <a:t>. </a:t>
            </a:r>
            <a:br>
              <a:rPr lang="de-DE" dirty="0"/>
            </a:br>
            <a:r>
              <a:rPr lang="de-DE" dirty="0"/>
              <a:t>So: </a:t>
            </a:r>
            <a:r>
              <a:rPr lang="de-DE" dirty="0" err="1"/>
              <a:t>how</a:t>
            </a:r>
            <a:r>
              <a:rPr lang="de-DE" dirty="0"/>
              <a:t> </a:t>
            </a:r>
            <a:r>
              <a:rPr lang="de-DE" dirty="0" err="1"/>
              <a:t>did</a:t>
            </a:r>
            <a:r>
              <a:rPr lang="de-DE" dirty="0"/>
              <a:t> </a:t>
            </a:r>
            <a:r>
              <a:rPr lang="de-DE" dirty="0" err="1"/>
              <a:t>you</a:t>
            </a:r>
            <a:r>
              <a:rPr lang="de-DE" dirty="0"/>
              <a:t> do </a:t>
            </a:r>
            <a:r>
              <a:rPr lang="de-DE" dirty="0" err="1"/>
              <a:t>it</a:t>
            </a:r>
            <a:r>
              <a:rPr lang="de-DE" dirty="0"/>
              <a:t>? </a:t>
            </a:r>
            <a:r>
              <a:rPr lang="de-DE" dirty="0" err="1"/>
              <a:t>Did</a:t>
            </a:r>
            <a:r>
              <a:rPr lang="de-DE" dirty="0"/>
              <a:t> </a:t>
            </a:r>
            <a:r>
              <a:rPr lang="de-DE" dirty="0" err="1"/>
              <a:t>you</a:t>
            </a:r>
            <a:r>
              <a:rPr lang="de-DE" dirty="0"/>
              <a:t> </a:t>
            </a:r>
            <a:r>
              <a:rPr lang="de-DE" dirty="0" err="1"/>
              <a:t>calculate</a:t>
            </a:r>
            <a:r>
              <a:rPr lang="de-DE" dirty="0"/>
              <a:t> </a:t>
            </a:r>
            <a:r>
              <a:rPr lang="de-DE" dirty="0" err="1"/>
              <a:t>how</a:t>
            </a:r>
            <a:r>
              <a:rPr lang="de-DE" dirty="0"/>
              <a:t> </a:t>
            </a:r>
            <a:r>
              <a:rPr lang="de-DE" dirty="0" err="1"/>
              <a:t>to</a:t>
            </a:r>
            <a:r>
              <a:rPr lang="de-DE" dirty="0"/>
              <a:t> </a:t>
            </a:r>
            <a:r>
              <a:rPr lang="de-DE" dirty="0" err="1"/>
              <a:t>throw</a:t>
            </a:r>
            <a:r>
              <a:rPr lang="de-DE" dirty="0"/>
              <a:t> </a:t>
            </a:r>
            <a:r>
              <a:rPr lang="de-DE" dirty="0" err="1"/>
              <a:t>the</a:t>
            </a:r>
            <a:r>
              <a:rPr lang="de-DE" dirty="0"/>
              <a:t> ball? I </a:t>
            </a:r>
            <a:r>
              <a:rPr lang="de-DE" dirty="0" err="1"/>
              <a:t>guess</a:t>
            </a:r>
            <a:r>
              <a:rPr lang="de-DE" dirty="0"/>
              <a:t> </a:t>
            </a:r>
            <a:r>
              <a:rPr lang="de-DE" dirty="0" err="1"/>
              <a:t>no</a:t>
            </a:r>
            <a:r>
              <a:rPr lang="de-DE" dirty="0"/>
              <a:t> ;) </a:t>
            </a:r>
            <a:br>
              <a:rPr lang="de-DE" dirty="0"/>
            </a:br>
            <a:r>
              <a:rPr lang="de-DE" dirty="0" err="1"/>
              <a:t>You</a:t>
            </a:r>
            <a:r>
              <a:rPr lang="de-DE" dirty="0"/>
              <a:t> </a:t>
            </a:r>
            <a:r>
              <a:rPr lang="de-DE" dirty="0" err="1"/>
              <a:t>tried</a:t>
            </a:r>
            <a:r>
              <a:rPr lang="de-DE" dirty="0"/>
              <a:t> and </a:t>
            </a:r>
            <a:r>
              <a:rPr lang="de-DE" dirty="0" err="1"/>
              <a:t>adjusted</a:t>
            </a:r>
            <a:r>
              <a:rPr lang="de-DE" dirty="0"/>
              <a:t> </a:t>
            </a:r>
            <a:r>
              <a:rPr lang="de-DE" dirty="0" err="1"/>
              <a:t>the</a:t>
            </a:r>
            <a:r>
              <a:rPr lang="de-DE" dirty="0"/>
              <a:t> </a:t>
            </a:r>
            <a:r>
              <a:rPr lang="de-DE" dirty="0" err="1"/>
              <a:t>forse</a:t>
            </a:r>
            <a:r>
              <a:rPr lang="de-DE" dirty="0"/>
              <a:t> and </a:t>
            </a:r>
            <a:r>
              <a:rPr lang="de-DE" dirty="0" err="1"/>
              <a:t>the</a:t>
            </a:r>
            <a:r>
              <a:rPr lang="de-DE" dirty="0"/>
              <a:t> angle </a:t>
            </a:r>
            <a:r>
              <a:rPr lang="de-DE" dirty="0" err="1"/>
              <a:t>acordingly</a:t>
            </a:r>
            <a:r>
              <a:rPr lang="de-DE" dirty="0"/>
              <a:t> </a:t>
            </a:r>
            <a:r>
              <a:rPr lang="de-DE" dirty="0" err="1"/>
              <a:t>until</a:t>
            </a:r>
            <a:r>
              <a:rPr lang="de-DE" dirty="0"/>
              <a:t> </a:t>
            </a:r>
            <a:r>
              <a:rPr lang="de-DE" dirty="0" err="1"/>
              <a:t>you</a:t>
            </a:r>
            <a:r>
              <a:rPr lang="de-DE" dirty="0"/>
              <a:t> </a:t>
            </a:r>
            <a:r>
              <a:rPr lang="de-DE" dirty="0" err="1"/>
              <a:t>hit</a:t>
            </a:r>
            <a:r>
              <a:rPr lang="de-DE" dirty="0"/>
              <a:t> </a:t>
            </a:r>
            <a:r>
              <a:rPr lang="de-DE" dirty="0" err="1"/>
              <a:t>the</a:t>
            </a:r>
            <a:r>
              <a:rPr lang="de-DE" dirty="0"/>
              <a:t> </a:t>
            </a:r>
            <a:r>
              <a:rPr lang="de-DE" dirty="0" err="1"/>
              <a:t>target</a:t>
            </a:r>
            <a:r>
              <a:rPr lang="de-DE" dirty="0"/>
              <a:t>. </a:t>
            </a:r>
            <a:br>
              <a:rPr lang="de-DE" dirty="0"/>
            </a:br>
            <a:r>
              <a:rPr lang="de-DE" dirty="0" err="1"/>
              <a:t>That‘s</a:t>
            </a:r>
            <a:r>
              <a:rPr lang="de-DE" dirty="0"/>
              <a:t> </a:t>
            </a:r>
            <a:r>
              <a:rPr lang="de-DE" dirty="0" err="1"/>
              <a:t>another</a:t>
            </a:r>
            <a:r>
              <a:rPr lang="de-DE" dirty="0"/>
              <a:t> </a:t>
            </a:r>
            <a:r>
              <a:rPr lang="de-DE" dirty="0" err="1"/>
              <a:t>big</a:t>
            </a:r>
            <a:r>
              <a:rPr lang="de-DE" dirty="0"/>
              <a:t> </a:t>
            </a:r>
            <a:r>
              <a:rPr lang="de-DE" dirty="0" err="1"/>
              <a:t>advantage</a:t>
            </a:r>
            <a:r>
              <a:rPr lang="de-DE" dirty="0"/>
              <a:t> </a:t>
            </a:r>
            <a:r>
              <a:rPr lang="de-DE" dirty="0" err="1"/>
              <a:t>of</a:t>
            </a:r>
            <a:r>
              <a:rPr lang="de-DE" dirty="0"/>
              <a:t> </a:t>
            </a:r>
            <a:r>
              <a:rPr lang="de-DE" dirty="0" err="1"/>
              <a:t>fuzzy</a:t>
            </a:r>
            <a:r>
              <a:rPr lang="de-DE" dirty="0"/>
              <a:t>: </a:t>
            </a:r>
            <a:r>
              <a:rPr lang="en-US" dirty="0"/>
              <a:t>You can use fuzzy logic to create certain behaviors that would otherwise require complex mathematics, or where there is simply no concrete mathematical formal. Especially in embedded systems where the calculation power is limited, fuzzy can help reducing the computational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After </a:t>
            </a:r>
            <a:r>
              <a:rPr lang="de-DE" dirty="0" err="1"/>
              <a:t>you</a:t>
            </a:r>
            <a:r>
              <a:rPr lang="de-DE" dirty="0"/>
              <a:t> </a:t>
            </a:r>
            <a:r>
              <a:rPr lang="de-DE" dirty="0" err="1"/>
              <a:t>got</a:t>
            </a:r>
            <a:r>
              <a:rPr lang="de-DE" dirty="0"/>
              <a:t> a </a:t>
            </a:r>
            <a:r>
              <a:rPr lang="de-DE" dirty="0" err="1"/>
              <a:t>rough</a:t>
            </a:r>
            <a:r>
              <a:rPr lang="de-DE" dirty="0"/>
              <a:t> </a:t>
            </a:r>
            <a:r>
              <a:rPr lang="de-DE" dirty="0" err="1"/>
              <a:t>overview</a:t>
            </a:r>
            <a:r>
              <a:rPr lang="de-DE" dirty="0"/>
              <a:t> </a:t>
            </a:r>
            <a:r>
              <a:rPr lang="de-DE" dirty="0" err="1"/>
              <a:t>of</a:t>
            </a:r>
            <a:r>
              <a:rPr lang="de-DE" dirty="0"/>
              <a:t> </a:t>
            </a:r>
            <a:r>
              <a:rPr lang="de-DE" dirty="0" err="1"/>
              <a:t>what</a:t>
            </a:r>
            <a:r>
              <a:rPr lang="de-DE" dirty="0"/>
              <a:t> </a:t>
            </a:r>
            <a:r>
              <a:rPr lang="de-DE" dirty="0" err="1"/>
              <a:t>fuzzy</a:t>
            </a:r>
            <a:r>
              <a:rPr lang="de-DE" dirty="0"/>
              <a:t> </a:t>
            </a:r>
            <a:r>
              <a:rPr lang="de-DE" dirty="0" err="1"/>
              <a:t>control</a:t>
            </a:r>
            <a:r>
              <a:rPr lang="de-DE" dirty="0"/>
              <a:t> </a:t>
            </a:r>
            <a:r>
              <a:rPr lang="de-DE" dirty="0" err="1"/>
              <a:t>is</a:t>
            </a:r>
            <a:r>
              <a:rPr lang="de-DE" dirty="0"/>
              <a:t>. I will </a:t>
            </a:r>
            <a:r>
              <a:rPr lang="de-DE" dirty="0" err="1"/>
              <a:t>start</a:t>
            </a:r>
            <a:r>
              <a:rPr lang="de-DE" dirty="0"/>
              <a:t> </a:t>
            </a:r>
            <a:r>
              <a:rPr lang="de-DE" dirty="0" err="1"/>
              <a:t>with</a:t>
            </a:r>
            <a:r>
              <a:rPr lang="de-DE" dirty="0"/>
              <a:t> </a:t>
            </a:r>
            <a:r>
              <a:rPr lang="de-DE" dirty="0" err="1"/>
              <a:t>the</a:t>
            </a:r>
            <a:r>
              <a:rPr lang="de-DE" dirty="0"/>
              <a:t> </a:t>
            </a:r>
            <a:r>
              <a:rPr lang="de-DE" dirty="0" err="1"/>
              <a:t>theorie</a:t>
            </a:r>
            <a:r>
              <a:rPr lang="de-DE" dirty="0"/>
              <a:t> </a:t>
            </a:r>
            <a:r>
              <a:rPr lang="de-DE" dirty="0" err="1"/>
              <a:t>behind</a:t>
            </a:r>
            <a:r>
              <a:rPr lang="de-DE" dirty="0"/>
              <a:t> </a:t>
            </a:r>
            <a:r>
              <a:rPr lang="de-DE" dirty="0" err="1"/>
              <a:t>this</a:t>
            </a:r>
            <a:r>
              <a:rPr lang="de-DE" dirty="0"/>
              <a:t>.</a:t>
            </a:r>
            <a:endParaRPr lang="en-US" dirty="0"/>
          </a:p>
        </p:txBody>
      </p:sp>
      <p:sp>
        <p:nvSpPr>
          <p:cNvPr id="4" name="Foliennummernplatzhalter 3">
            <a:extLst>
              <a:ext uri="{FF2B5EF4-FFF2-40B4-BE49-F238E27FC236}">
                <a16:creationId xmlns:a16="http://schemas.microsoft.com/office/drawing/2014/main" id="{EB1E1C92-47BA-794C-3D6F-FD8B25630D21}"/>
              </a:ext>
            </a:extLst>
          </p:cNvPr>
          <p:cNvSpPr>
            <a:spLocks noGrp="1"/>
          </p:cNvSpPr>
          <p:nvPr>
            <p:ph type="sldNum" sz="quarter" idx="5"/>
          </p:nvPr>
        </p:nvSpPr>
        <p:spPr/>
        <p:txBody>
          <a:bodyPr/>
          <a:lstStyle/>
          <a:p>
            <a:fld id="{3EC5628E-966E-46F4-A6AA-388802B631D9}" type="slidenum">
              <a:rPr lang="de-DE" smtClean="0"/>
              <a:t>2</a:t>
            </a:fld>
            <a:endParaRPr lang="de-DE"/>
          </a:p>
        </p:txBody>
      </p:sp>
    </p:spTree>
    <p:extLst>
      <p:ext uri="{BB962C8B-B14F-4D97-AF65-F5344CB8AC3E}">
        <p14:creationId xmlns:p14="http://schemas.microsoft.com/office/powerpoint/2010/main" val="2976131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4C502-6718-9AF7-9ED7-17A50FC9B26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6CC6848-C4B7-F0F1-5894-91B63C27C56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181088C-78F5-2601-B9CE-6ACEA616A3E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10 Stück 3,26 €</a:t>
            </a:r>
            <a:br>
              <a:rPr lang="de-DE" dirty="0"/>
            </a:br>
            <a:r>
              <a:rPr lang="de-DE" dirty="0" err="1"/>
              <a:t>For</a:t>
            </a:r>
            <a:r>
              <a:rPr lang="de-DE" dirty="0"/>
              <a:t> </a:t>
            </a:r>
            <a:r>
              <a:rPr lang="de-DE" dirty="0" err="1"/>
              <a:t>the</a:t>
            </a:r>
            <a:r>
              <a:rPr lang="de-DE" dirty="0"/>
              <a:t> </a:t>
            </a:r>
            <a:r>
              <a:rPr lang="de-DE" dirty="0" err="1"/>
              <a:t>lane</a:t>
            </a:r>
            <a:r>
              <a:rPr lang="de-DE" dirty="0"/>
              <a:t> Keeping </a:t>
            </a:r>
            <a:r>
              <a:rPr lang="de-DE" dirty="0" err="1"/>
              <a:t>assistent</a:t>
            </a:r>
            <a:r>
              <a:rPr lang="de-DE" dirty="0"/>
              <a:t> a </a:t>
            </a:r>
            <a:r>
              <a:rPr lang="de-DE" dirty="0" err="1"/>
              <a:t>toy</a:t>
            </a:r>
            <a:r>
              <a:rPr lang="de-DE" dirty="0"/>
              <a:t> </a:t>
            </a:r>
            <a:r>
              <a:rPr lang="de-DE" dirty="0" err="1"/>
              <a:t>car</a:t>
            </a:r>
            <a:r>
              <a:rPr lang="de-DE" dirty="0"/>
              <a:t> </a:t>
            </a:r>
            <a:r>
              <a:rPr lang="de-DE" dirty="0" err="1"/>
              <a:t>is</a:t>
            </a:r>
            <a:r>
              <a:rPr lang="de-DE" dirty="0"/>
              <a:t> </a:t>
            </a:r>
            <a:r>
              <a:rPr lang="de-DE" dirty="0" err="1"/>
              <a:t>equiped</a:t>
            </a:r>
            <a:r>
              <a:rPr lang="de-DE" dirty="0"/>
              <a:t> </a:t>
            </a:r>
            <a:r>
              <a:rPr lang="de-DE" dirty="0" err="1"/>
              <a:t>with</a:t>
            </a:r>
            <a:r>
              <a:rPr lang="de-DE" dirty="0"/>
              <a:t> </a:t>
            </a:r>
            <a:r>
              <a:rPr lang="de-DE" dirty="0" err="1"/>
              <a:t>four</a:t>
            </a:r>
            <a:r>
              <a:rPr lang="de-DE" dirty="0"/>
              <a:t> TCRT5000L </a:t>
            </a:r>
            <a:r>
              <a:rPr lang="de-DE" dirty="0" err="1"/>
              <a:t>sensors</a:t>
            </a:r>
            <a:r>
              <a:rPr lang="de-DE" dirty="0"/>
              <a:t>, </a:t>
            </a:r>
            <a:r>
              <a:rPr lang="de-DE" dirty="0" err="1"/>
              <a:t>which</a:t>
            </a:r>
            <a:r>
              <a:rPr lang="de-DE" dirty="0"/>
              <a:t> </a:t>
            </a:r>
            <a:r>
              <a:rPr lang="de-DE" dirty="0" err="1"/>
              <a:t>are</a:t>
            </a:r>
            <a:r>
              <a:rPr lang="de-DE" dirty="0"/>
              <a:t> </a:t>
            </a:r>
            <a:r>
              <a:rPr lang="de-DE" dirty="0" err="1"/>
              <a:t>very</a:t>
            </a:r>
            <a:r>
              <a:rPr lang="de-DE" dirty="0"/>
              <a:t> </a:t>
            </a:r>
            <a:r>
              <a:rPr lang="de-DE" dirty="0" err="1"/>
              <a:t>cheap</a:t>
            </a:r>
            <a:r>
              <a:rPr lang="de-DE" dirty="0"/>
              <a:t>: 10 </a:t>
            </a:r>
            <a:r>
              <a:rPr lang="de-DE" dirty="0" err="1"/>
              <a:t>pieces</a:t>
            </a:r>
            <a:r>
              <a:rPr lang="de-DE" dirty="0"/>
              <a:t> </a:t>
            </a:r>
            <a:r>
              <a:rPr lang="de-DE" dirty="0" err="1"/>
              <a:t>cost</a:t>
            </a:r>
            <a:r>
              <a:rPr lang="de-DE" dirty="0"/>
              <a:t> </a:t>
            </a:r>
            <a:r>
              <a:rPr lang="de-DE" dirty="0" err="1"/>
              <a:t>around</a:t>
            </a:r>
            <a:r>
              <a:rPr lang="de-DE" dirty="0"/>
              <a:t> 3 € on </a:t>
            </a:r>
            <a:r>
              <a:rPr lang="de-DE" dirty="0" err="1"/>
              <a:t>amazon</a:t>
            </a:r>
            <a:r>
              <a:rPr lang="de-DE" dirty="0"/>
              <a:t>. </a:t>
            </a:r>
            <a:r>
              <a:rPr lang="de-DE" dirty="0" err="1"/>
              <a:t>Alongside</a:t>
            </a:r>
            <a:r>
              <a:rPr lang="de-DE" dirty="0"/>
              <a:t> </a:t>
            </a:r>
            <a:r>
              <a:rPr lang="de-DE" dirty="0" err="1"/>
              <a:t>those</a:t>
            </a:r>
            <a:r>
              <a:rPr lang="de-DE" dirty="0"/>
              <a:t> </a:t>
            </a:r>
            <a:r>
              <a:rPr lang="de-DE" dirty="0" err="1"/>
              <a:t>sensors</a:t>
            </a:r>
            <a:r>
              <a:rPr lang="de-DE" dirty="0"/>
              <a:t> </a:t>
            </a:r>
            <a:r>
              <a:rPr lang="de-DE" dirty="0" err="1"/>
              <a:t>only</a:t>
            </a:r>
            <a:r>
              <a:rPr lang="de-DE" dirty="0"/>
              <a:t> </a:t>
            </a:r>
            <a:r>
              <a:rPr lang="de-DE" dirty="0" err="1"/>
              <a:t>the</a:t>
            </a:r>
            <a:r>
              <a:rPr lang="de-DE" dirty="0"/>
              <a:t> </a:t>
            </a:r>
            <a:r>
              <a:rPr lang="de-DE" dirty="0" err="1"/>
              <a:t>speed</a:t>
            </a:r>
            <a:r>
              <a:rPr lang="de-DE" dirty="0"/>
              <a:t> </a:t>
            </a:r>
            <a:r>
              <a:rPr lang="de-DE" dirty="0" err="1"/>
              <a:t>needs</a:t>
            </a:r>
            <a:r>
              <a:rPr lang="de-DE" dirty="0"/>
              <a:t> </a:t>
            </a:r>
            <a:r>
              <a:rPr lang="de-DE" dirty="0" err="1"/>
              <a:t>to</a:t>
            </a:r>
            <a:r>
              <a:rPr lang="de-DE" dirty="0"/>
              <a:t> </a:t>
            </a:r>
            <a:r>
              <a:rPr lang="de-DE" dirty="0" err="1"/>
              <a:t>be</a:t>
            </a:r>
            <a:r>
              <a:rPr lang="de-DE" dirty="0"/>
              <a:t> </a:t>
            </a:r>
            <a:r>
              <a:rPr lang="de-DE" dirty="0" err="1"/>
              <a:t>measured</a:t>
            </a:r>
            <a:r>
              <a:rPr lang="de-DE" dirty="0"/>
              <a:t> and an </a:t>
            </a:r>
            <a:r>
              <a:rPr lang="de-DE" dirty="0" err="1"/>
              <a:t>actuator</a:t>
            </a:r>
            <a:r>
              <a:rPr lang="de-DE" dirty="0"/>
              <a:t> </a:t>
            </a:r>
            <a:r>
              <a:rPr lang="de-DE" dirty="0" err="1"/>
              <a:t>that</a:t>
            </a:r>
            <a:r>
              <a:rPr lang="de-DE" dirty="0"/>
              <a:t> </a:t>
            </a:r>
            <a:r>
              <a:rPr lang="de-DE" dirty="0" err="1"/>
              <a:t>controls</a:t>
            </a:r>
            <a:r>
              <a:rPr lang="de-DE" dirty="0"/>
              <a:t> </a:t>
            </a:r>
            <a:r>
              <a:rPr lang="de-DE" dirty="0" err="1"/>
              <a:t>the</a:t>
            </a:r>
            <a:r>
              <a:rPr lang="de-DE" dirty="0"/>
              <a:t> </a:t>
            </a:r>
            <a:r>
              <a:rPr lang="de-DE" dirty="0" err="1"/>
              <a:t>steering</a:t>
            </a:r>
            <a:r>
              <a:rPr lang="de-DE" dirty="0"/>
              <a:t> angle.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lateral deviation is detected using two simple infrared sensors positioned on either side of the car. Those can detect very easy the crossing of the white line.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each side two of the sensors are attached which then represent the fuzzy terms: small left (SL), big left (BL), normal (N), small right (SR), or big right (BR) according to the amount of sensors crossing a white line: one represents “small” both of them “big” and none accordingly “normal”.</a:t>
            </a:r>
            <a:r>
              <a:rPr lang="de-DE" dirty="0"/>
              <a:t> </a:t>
            </a:r>
          </a:p>
        </p:txBody>
      </p:sp>
      <p:sp>
        <p:nvSpPr>
          <p:cNvPr id="4" name="Foliennummernplatzhalter 3">
            <a:extLst>
              <a:ext uri="{FF2B5EF4-FFF2-40B4-BE49-F238E27FC236}">
                <a16:creationId xmlns:a16="http://schemas.microsoft.com/office/drawing/2014/main" id="{161AE840-B06D-DE53-500C-5348BB02900C}"/>
              </a:ext>
            </a:extLst>
          </p:cNvPr>
          <p:cNvSpPr>
            <a:spLocks noGrp="1"/>
          </p:cNvSpPr>
          <p:nvPr>
            <p:ph type="sldNum" sz="quarter" idx="5"/>
          </p:nvPr>
        </p:nvSpPr>
        <p:spPr/>
        <p:txBody>
          <a:bodyPr/>
          <a:lstStyle/>
          <a:p>
            <a:fld id="{3EC5628E-966E-46F4-A6AA-388802B631D9}" type="slidenum">
              <a:rPr lang="de-DE" smtClean="0"/>
              <a:t>11</a:t>
            </a:fld>
            <a:endParaRPr lang="de-DE"/>
          </a:p>
        </p:txBody>
      </p:sp>
    </p:spTree>
    <p:extLst>
      <p:ext uri="{BB962C8B-B14F-4D97-AF65-F5344CB8AC3E}">
        <p14:creationId xmlns:p14="http://schemas.microsoft.com/office/powerpoint/2010/main" val="2948891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B5624-D996-FC97-06AE-706F114A476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7D57C6C-903E-409E-B86F-280458E2621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1E1E8BA-49AC-6736-1A72-D0BA26A54C9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So </a:t>
            </a:r>
            <a:r>
              <a:rPr lang="de-DE" dirty="0" err="1"/>
              <a:t>for</a:t>
            </a:r>
            <a:r>
              <a:rPr lang="de-DE" dirty="0"/>
              <a:t> </a:t>
            </a:r>
            <a:r>
              <a:rPr lang="de-DE" dirty="0" err="1"/>
              <a:t>the</a:t>
            </a:r>
            <a:r>
              <a:rPr lang="de-DE" dirty="0"/>
              <a:t> </a:t>
            </a:r>
            <a:r>
              <a:rPr lang="de-DE" dirty="0" err="1"/>
              <a:t>two</a:t>
            </a:r>
            <a:r>
              <a:rPr lang="de-DE" dirty="0"/>
              <a:t> </a:t>
            </a:r>
            <a:r>
              <a:rPr lang="de-DE" dirty="0" err="1"/>
              <a:t>sensor</a:t>
            </a:r>
            <a:r>
              <a:rPr lang="de-DE" dirty="0"/>
              <a:t> </a:t>
            </a:r>
            <a:r>
              <a:rPr lang="de-DE" dirty="0" err="1"/>
              <a:t>types</a:t>
            </a:r>
            <a:r>
              <a:rPr lang="de-DE" dirty="0"/>
              <a:t> </a:t>
            </a:r>
            <a:r>
              <a:rPr lang="de-DE" dirty="0" err="1"/>
              <a:t>the</a:t>
            </a:r>
            <a:r>
              <a:rPr lang="de-DE" dirty="0"/>
              <a:t> </a:t>
            </a:r>
            <a:r>
              <a:rPr lang="de-DE" dirty="0" err="1"/>
              <a:t>group</a:t>
            </a:r>
            <a:r>
              <a:rPr lang="de-DE" dirty="0"/>
              <a:t> </a:t>
            </a:r>
            <a:r>
              <a:rPr lang="de-DE" dirty="0" err="1"/>
              <a:t>proposed</a:t>
            </a:r>
            <a:r>
              <a:rPr lang="de-DE" dirty="0"/>
              <a:t> </a:t>
            </a:r>
            <a:r>
              <a:rPr lang="de-DE" dirty="0" err="1"/>
              <a:t>these</a:t>
            </a:r>
            <a:r>
              <a:rPr lang="de-DE" dirty="0"/>
              <a:t> </a:t>
            </a:r>
            <a:r>
              <a:rPr lang="de-DE" dirty="0" err="1"/>
              <a:t>two</a:t>
            </a:r>
            <a:r>
              <a:rPr lang="de-DE" dirty="0"/>
              <a:t> </a:t>
            </a:r>
            <a:r>
              <a:rPr lang="de-DE" dirty="0" err="1"/>
              <a:t>membership</a:t>
            </a:r>
            <a:r>
              <a:rPr lang="de-DE" dirty="0"/>
              <a:t> </a:t>
            </a:r>
            <a:r>
              <a:rPr lang="de-DE" dirty="0" err="1"/>
              <a:t>funkctions</a:t>
            </a:r>
            <a:r>
              <a:rPr lang="de-DE" dirty="0"/>
              <a:t>. As </a:t>
            </a:r>
            <a:r>
              <a:rPr lang="de-DE" dirty="0" err="1"/>
              <a:t>you</a:t>
            </a:r>
            <a:r>
              <a:rPr lang="de-DE" dirty="0"/>
              <a:t> </a:t>
            </a:r>
            <a:r>
              <a:rPr lang="de-DE" dirty="0" err="1"/>
              <a:t>can</a:t>
            </a:r>
            <a:r>
              <a:rPr lang="de-DE" dirty="0"/>
              <a:t> </a:t>
            </a:r>
            <a:r>
              <a:rPr lang="de-DE" dirty="0" err="1"/>
              <a:t>see</a:t>
            </a:r>
            <a:r>
              <a:rPr lang="de-DE" dirty="0"/>
              <a:t> </a:t>
            </a:r>
            <a:r>
              <a:rPr lang="de-DE" dirty="0" err="1"/>
              <a:t>we</a:t>
            </a:r>
            <a:r>
              <a:rPr lang="de-DE" dirty="0"/>
              <a:t> </a:t>
            </a:r>
            <a:r>
              <a:rPr lang="de-DE" dirty="0" err="1"/>
              <a:t>got</a:t>
            </a:r>
            <a:r>
              <a:rPr lang="de-DE" dirty="0"/>
              <a:t> </a:t>
            </a:r>
            <a:r>
              <a:rPr lang="de-DE" dirty="0" err="1"/>
              <a:t>three</a:t>
            </a:r>
            <a:r>
              <a:rPr lang="de-DE" dirty="0"/>
              <a:t> </a:t>
            </a:r>
            <a:r>
              <a:rPr lang="de-DE" dirty="0" err="1"/>
              <a:t>membership</a:t>
            </a:r>
            <a:r>
              <a:rPr lang="de-DE" dirty="0"/>
              <a:t> </a:t>
            </a:r>
            <a:r>
              <a:rPr lang="de-DE" dirty="0" err="1"/>
              <a:t>functions</a:t>
            </a:r>
            <a:r>
              <a:rPr lang="de-DE" dirty="0"/>
              <a:t> </a:t>
            </a:r>
            <a:r>
              <a:rPr lang="de-DE" dirty="0" err="1"/>
              <a:t>for</a:t>
            </a:r>
            <a:r>
              <a:rPr lang="de-DE" dirty="0"/>
              <a:t> „</a:t>
            </a:r>
            <a:r>
              <a:rPr lang="de-DE" dirty="0" err="1"/>
              <a:t>speed</a:t>
            </a:r>
            <a:r>
              <a:rPr lang="de-DE" dirty="0"/>
              <a:t>“: Low Speed (LS), Medium Speed (MS) and Highspeed (HS). </a:t>
            </a:r>
            <a:r>
              <a:rPr lang="de-DE" dirty="0" err="1"/>
              <a:t>You</a:t>
            </a:r>
            <a:r>
              <a:rPr lang="de-DE" dirty="0"/>
              <a:t> </a:t>
            </a:r>
            <a:r>
              <a:rPr lang="de-DE" dirty="0" err="1"/>
              <a:t>can</a:t>
            </a:r>
            <a:r>
              <a:rPr lang="de-DE" dirty="0"/>
              <a:t> </a:t>
            </a:r>
            <a:r>
              <a:rPr lang="de-DE" dirty="0" err="1"/>
              <a:t>see</a:t>
            </a:r>
            <a:r>
              <a:rPr lang="de-DE" dirty="0"/>
              <a:t> </a:t>
            </a:r>
            <a:r>
              <a:rPr lang="de-DE" dirty="0" err="1"/>
              <a:t>how</a:t>
            </a:r>
            <a:r>
              <a:rPr lang="de-DE" dirty="0"/>
              <a:t> </a:t>
            </a:r>
            <a:r>
              <a:rPr lang="de-DE" dirty="0" err="1"/>
              <a:t>the</a:t>
            </a:r>
            <a:r>
              <a:rPr lang="de-DE" dirty="0"/>
              <a:t> </a:t>
            </a:r>
            <a:r>
              <a:rPr lang="de-DE" dirty="0" err="1"/>
              <a:t>membership</a:t>
            </a:r>
            <a:r>
              <a:rPr lang="de-DE" dirty="0"/>
              <a:t> </a:t>
            </a:r>
            <a:r>
              <a:rPr lang="de-DE" dirty="0" err="1"/>
              <a:t>functions</a:t>
            </a:r>
            <a:r>
              <a:rPr lang="de-DE" dirty="0"/>
              <a:t> </a:t>
            </a:r>
            <a:r>
              <a:rPr lang="de-DE" dirty="0" err="1"/>
              <a:t>overlap</a:t>
            </a:r>
            <a:r>
              <a:rPr lang="de-DE" dirty="0"/>
              <a:t>, and </a:t>
            </a:r>
            <a:r>
              <a:rPr lang="de-DE" dirty="0" err="1"/>
              <a:t>we</a:t>
            </a:r>
            <a:r>
              <a:rPr lang="de-DE" dirty="0"/>
              <a:t> </a:t>
            </a:r>
            <a:r>
              <a:rPr lang="de-DE" dirty="0" err="1"/>
              <a:t>got</a:t>
            </a:r>
            <a:r>
              <a:rPr lang="de-DE" dirty="0"/>
              <a:t> </a:t>
            </a:r>
            <a:r>
              <a:rPr lang="de-DE" dirty="0" err="1"/>
              <a:t>values</a:t>
            </a:r>
            <a:r>
              <a:rPr lang="de-DE" dirty="0"/>
              <a:t> </a:t>
            </a:r>
            <a:r>
              <a:rPr lang="de-DE" dirty="0" err="1"/>
              <a:t>for</a:t>
            </a:r>
            <a:r>
              <a:rPr lang="de-DE" dirty="0"/>
              <a:t> </a:t>
            </a:r>
            <a:r>
              <a:rPr lang="de-DE" dirty="0" err="1"/>
              <a:t>which</a:t>
            </a:r>
            <a:r>
              <a:rPr lang="de-DE" dirty="0"/>
              <a:t> </a:t>
            </a:r>
            <a:r>
              <a:rPr lang="de-DE" dirty="0" err="1"/>
              <a:t>sometimes</a:t>
            </a:r>
            <a:r>
              <a:rPr lang="de-DE" dirty="0"/>
              <a:t> </a:t>
            </a:r>
            <a:r>
              <a:rPr lang="de-DE" dirty="0" err="1"/>
              <a:t>too</a:t>
            </a:r>
            <a:r>
              <a:rPr lang="de-DE" dirty="0"/>
              <a:t> </a:t>
            </a:r>
            <a:r>
              <a:rPr lang="de-DE" dirty="0" err="1"/>
              <a:t>statements</a:t>
            </a:r>
            <a:r>
              <a:rPr lang="de-DE" dirty="0"/>
              <a:t> </a:t>
            </a:r>
            <a:r>
              <a:rPr lang="de-DE" dirty="0" err="1"/>
              <a:t>might</a:t>
            </a:r>
            <a:r>
              <a:rPr lang="de-DE" dirty="0"/>
              <a:t> </a:t>
            </a:r>
            <a:r>
              <a:rPr lang="de-DE" dirty="0" err="1"/>
              <a:t>aply</a:t>
            </a:r>
            <a:r>
              <a:rPr lang="de-DE" dirty="0"/>
              <a:t>. </a:t>
            </a:r>
            <a:br>
              <a:rPr lang="de-DE" dirty="0"/>
            </a:br>
            <a:r>
              <a:rPr lang="de-DE" dirty="0" err="1"/>
              <a:t>You</a:t>
            </a:r>
            <a:r>
              <a:rPr lang="de-DE" dirty="0"/>
              <a:t> </a:t>
            </a:r>
            <a:r>
              <a:rPr lang="de-DE" dirty="0" err="1"/>
              <a:t>may</a:t>
            </a:r>
            <a:r>
              <a:rPr lang="de-DE" dirty="0"/>
              <a:t> </a:t>
            </a:r>
            <a:r>
              <a:rPr lang="de-DE" dirty="0" err="1"/>
              <a:t>notice</a:t>
            </a:r>
            <a:r>
              <a:rPr lang="de-DE" dirty="0"/>
              <a:t> </a:t>
            </a:r>
            <a:r>
              <a:rPr lang="de-DE" dirty="0" err="1"/>
              <a:t>that</a:t>
            </a:r>
            <a:r>
              <a:rPr lang="de-DE" dirty="0"/>
              <a:t> </a:t>
            </a:r>
            <a:r>
              <a:rPr lang="de-DE" dirty="0" err="1"/>
              <a:t>the</a:t>
            </a:r>
            <a:r>
              <a:rPr lang="de-DE" dirty="0"/>
              <a:t> Degree </a:t>
            </a:r>
            <a:r>
              <a:rPr lang="de-DE" dirty="0" err="1"/>
              <a:t>of</a:t>
            </a:r>
            <a:r>
              <a:rPr lang="de-DE" dirty="0"/>
              <a:t> Deviation </a:t>
            </a:r>
            <a:r>
              <a:rPr lang="de-DE" dirty="0" err="1"/>
              <a:t>isn‘t</a:t>
            </a:r>
            <a:r>
              <a:rPr lang="de-DE" dirty="0"/>
              <a:t> </a:t>
            </a:r>
            <a:r>
              <a:rPr lang="de-DE" dirty="0" err="1"/>
              <a:t>given</a:t>
            </a:r>
            <a:r>
              <a:rPr lang="de-DE" dirty="0"/>
              <a:t> in an </a:t>
            </a:r>
            <a:r>
              <a:rPr lang="de-DE" dirty="0" err="1"/>
              <a:t>actual</a:t>
            </a:r>
            <a:r>
              <a:rPr lang="de-DE" dirty="0"/>
              <a:t> angle: </a:t>
            </a:r>
            <a:r>
              <a:rPr lang="de-DE" dirty="0" err="1"/>
              <a:t>the</a:t>
            </a:r>
            <a:r>
              <a:rPr lang="de-DE" dirty="0"/>
              <a:t> </a:t>
            </a:r>
            <a:r>
              <a:rPr lang="de-DE" dirty="0" err="1"/>
              <a:t>reason</a:t>
            </a:r>
            <a:r>
              <a:rPr lang="de-DE" dirty="0"/>
              <a:t> </a:t>
            </a:r>
            <a:r>
              <a:rPr lang="de-DE" dirty="0" err="1"/>
              <a:t>for</a:t>
            </a:r>
            <a:r>
              <a:rPr lang="de-DE" dirty="0"/>
              <a:t> </a:t>
            </a:r>
            <a:r>
              <a:rPr lang="de-DE" dirty="0" err="1"/>
              <a:t>this</a:t>
            </a:r>
            <a:r>
              <a:rPr lang="de-DE" dirty="0"/>
              <a:t> </a:t>
            </a:r>
            <a:r>
              <a:rPr lang="de-DE" dirty="0" err="1"/>
              <a:t>is</a:t>
            </a:r>
            <a:r>
              <a:rPr lang="de-DE" dirty="0"/>
              <a:t> </a:t>
            </a:r>
            <a:r>
              <a:rPr lang="de-DE" dirty="0" err="1"/>
              <a:t>the</a:t>
            </a:r>
            <a:r>
              <a:rPr lang="de-DE" dirty="0"/>
              <a:t> </a:t>
            </a:r>
            <a:r>
              <a:rPr lang="de-DE" dirty="0" err="1"/>
              <a:t>four</a:t>
            </a:r>
            <a:r>
              <a:rPr lang="de-DE" dirty="0"/>
              <a:t> </a:t>
            </a:r>
            <a:r>
              <a:rPr lang="de-DE" dirty="0" err="1"/>
              <a:t>sensors</a:t>
            </a:r>
            <a:r>
              <a:rPr lang="de-DE" dirty="0"/>
              <a:t> </a:t>
            </a:r>
            <a:r>
              <a:rPr lang="de-DE" dirty="0" err="1"/>
              <a:t>which</a:t>
            </a:r>
            <a:r>
              <a:rPr lang="de-DE" dirty="0"/>
              <a:t> </a:t>
            </a:r>
            <a:r>
              <a:rPr lang="de-DE" dirty="0" err="1"/>
              <a:t>mesaure</a:t>
            </a:r>
            <a:r>
              <a:rPr lang="de-DE" dirty="0"/>
              <a:t> </a:t>
            </a:r>
            <a:r>
              <a:rPr lang="de-DE" dirty="0" err="1"/>
              <a:t>the</a:t>
            </a:r>
            <a:r>
              <a:rPr lang="de-DE" dirty="0"/>
              <a:t> </a:t>
            </a:r>
            <a:r>
              <a:rPr lang="de-DE" dirty="0" err="1"/>
              <a:t>deviation</a:t>
            </a:r>
            <a:r>
              <a:rPr lang="de-DE" dirty="0"/>
              <a:t>. </a:t>
            </a:r>
            <a:r>
              <a:rPr lang="de-DE" dirty="0" err="1"/>
              <a:t>Remember</a:t>
            </a:r>
            <a:r>
              <a:rPr lang="de-DE" dirty="0"/>
              <a:t>: </a:t>
            </a:r>
            <a:r>
              <a:rPr lang="de-DE" dirty="0" err="1"/>
              <a:t>one</a:t>
            </a:r>
            <a:r>
              <a:rPr lang="de-DE" dirty="0"/>
              <a:t> </a:t>
            </a:r>
            <a:r>
              <a:rPr lang="de-DE" dirty="0" err="1"/>
              <a:t>crossing</a:t>
            </a:r>
            <a:r>
              <a:rPr lang="de-DE" dirty="0"/>
              <a:t> </a:t>
            </a:r>
            <a:r>
              <a:rPr lang="de-DE" dirty="0" err="1"/>
              <a:t>the</a:t>
            </a:r>
            <a:r>
              <a:rPr lang="de-DE" dirty="0"/>
              <a:t> </a:t>
            </a:r>
            <a:r>
              <a:rPr lang="de-DE" dirty="0" err="1"/>
              <a:t>line</a:t>
            </a:r>
            <a:r>
              <a:rPr lang="de-DE" dirty="0"/>
              <a:t> </a:t>
            </a:r>
            <a:r>
              <a:rPr lang="de-DE" dirty="0" err="1"/>
              <a:t>is</a:t>
            </a:r>
            <a:r>
              <a:rPr lang="de-DE" dirty="0"/>
              <a:t> </a:t>
            </a:r>
            <a:r>
              <a:rPr lang="de-DE" dirty="0" err="1"/>
              <a:t>defined</a:t>
            </a:r>
            <a:r>
              <a:rPr lang="de-DE" dirty="0"/>
              <a:t> </a:t>
            </a:r>
            <a:r>
              <a:rPr lang="de-DE" dirty="0" err="1"/>
              <a:t>as</a:t>
            </a:r>
            <a:r>
              <a:rPr lang="de-DE" dirty="0"/>
              <a:t> a </a:t>
            </a:r>
            <a:r>
              <a:rPr lang="de-DE" dirty="0" err="1"/>
              <a:t>small</a:t>
            </a:r>
            <a:r>
              <a:rPr lang="de-DE" dirty="0"/>
              <a:t> </a:t>
            </a:r>
            <a:r>
              <a:rPr lang="de-DE" dirty="0" err="1"/>
              <a:t>deviation</a:t>
            </a:r>
            <a:r>
              <a:rPr lang="de-DE" dirty="0"/>
              <a:t>. </a:t>
            </a:r>
            <a:r>
              <a:rPr lang="de-DE" dirty="0" err="1"/>
              <a:t>It‘s</a:t>
            </a:r>
            <a:r>
              <a:rPr lang="de-DE" dirty="0"/>
              <a:t> not </a:t>
            </a:r>
            <a:r>
              <a:rPr lang="de-DE" dirty="0" err="1"/>
              <a:t>uncommon</a:t>
            </a:r>
            <a:r>
              <a:rPr lang="de-DE" dirty="0"/>
              <a:t> </a:t>
            </a:r>
            <a:r>
              <a:rPr lang="de-DE" dirty="0" err="1"/>
              <a:t>that</a:t>
            </a:r>
            <a:r>
              <a:rPr lang="de-DE" dirty="0"/>
              <a:t> in </a:t>
            </a:r>
            <a:r>
              <a:rPr lang="de-DE" dirty="0" err="1"/>
              <a:t>fuzzy</a:t>
            </a:r>
            <a:r>
              <a:rPr lang="de-DE" dirty="0"/>
              <a:t> </a:t>
            </a:r>
            <a:r>
              <a:rPr lang="de-DE" dirty="0" err="1"/>
              <a:t>modelling</a:t>
            </a:r>
            <a:r>
              <a:rPr lang="de-DE" dirty="0"/>
              <a:t> a </a:t>
            </a:r>
            <a:r>
              <a:rPr lang="de-DE" dirty="0" err="1"/>
              <a:t>linguistic</a:t>
            </a:r>
            <a:r>
              <a:rPr lang="de-DE" dirty="0"/>
              <a:t> variable </a:t>
            </a:r>
            <a:r>
              <a:rPr lang="de-DE" dirty="0" err="1"/>
              <a:t>is</a:t>
            </a:r>
            <a:r>
              <a:rPr lang="de-DE" dirty="0"/>
              <a:t> </a:t>
            </a:r>
            <a:r>
              <a:rPr lang="de-DE" dirty="0" err="1"/>
              <a:t>asigned</a:t>
            </a:r>
            <a:r>
              <a:rPr lang="de-DE" dirty="0"/>
              <a:t> </a:t>
            </a:r>
            <a:r>
              <a:rPr lang="de-DE" dirty="0" err="1"/>
              <a:t>to</a:t>
            </a:r>
            <a:r>
              <a:rPr lang="de-DE" dirty="0"/>
              <a:t> an </a:t>
            </a:r>
            <a:r>
              <a:rPr lang="de-DE" dirty="0" err="1"/>
              <a:t>number</a:t>
            </a:r>
            <a:r>
              <a:rPr lang="de-DE" dirty="0"/>
              <a:t> </a:t>
            </a:r>
            <a:r>
              <a:rPr lang="de-DE" dirty="0" err="1"/>
              <a:t>which</a:t>
            </a:r>
            <a:r>
              <a:rPr lang="de-DE" dirty="0"/>
              <a:t> </a:t>
            </a:r>
            <a:r>
              <a:rPr lang="de-DE" dirty="0" err="1"/>
              <a:t>is</a:t>
            </a:r>
            <a:r>
              <a:rPr lang="de-DE" dirty="0"/>
              <a:t> </a:t>
            </a:r>
            <a:r>
              <a:rPr lang="de-DE" dirty="0" err="1"/>
              <a:t>the</a:t>
            </a:r>
            <a:r>
              <a:rPr lang="de-DE" dirty="0"/>
              <a:t> </a:t>
            </a:r>
            <a:r>
              <a:rPr lang="de-DE" dirty="0" err="1"/>
              <a:t>case</a:t>
            </a:r>
            <a:r>
              <a:rPr lang="de-DE" dirty="0"/>
              <a:t> </a:t>
            </a:r>
            <a:r>
              <a:rPr lang="de-DE" dirty="0" err="1"/>
              <a:t>here</a:t>
            </a:r>
            <a:r>
              <a:rPr lang="de-DE" dirty="0"/>
              <a:t>: 1 stands </a:t>
            </a:r>
            <a:r>
              <a:rPr lang="de-DE" dirty="0" err="1"/>
              <a:t>for</a:t>
            </a:r>
            <a:r>
              <a:rPr lang="de-DE" dirty="0"/>
              <a:t> a Big </a:t>
            </a:r>
            <a:r>
              <a:rPr lang="de-DE" dirty="0" err="1"/>
              <a:t>left</a:t>
            </a:r>
            <a:r>
              <a:rPr lang="de-DE" dirty="0"/>
              <a:t> </a:t>
            </a:r>
            <a:r>
              <a:rPr lang="de-DE" dirty="0" err="1"/>
              <a:t>deviation</a:t>
            </a:r>
            <a:r>
              <a:rPr lang="de-DE" dirty="0"/>
              <a:t>… and 5 </a:t>
            </a:r>
            <a:r>
              <a:rPr lang="de-DE" dirty="0" err="1"/>
              <a:t>for</a:t>
            </a:r>
            <a:r>
              <a:rPr lang="de-DE" dirty="0"/>
              <a:t> a </a:t>
            </a:r>
            <a:r>
              <a:rPr lang="de-DE" dirty="0" err="1"/>
              <a:t>big</a:t>
            </a:r>
            <a:r>
              <a:rPr lang="de-DE" dirty="0"/>
              <a:t> </a:t>
            </a:r>
            <a:r>
              <a:rPr lang="de-DE" dirty="0" err="1"/>
              <a:t>right</a:t>
            </a:r>
            <a:r>
              <a:rPr lang="de-DE" dirty="0"/>
              <a:t> </a:t>
            </a:r>
            <a:r>
              <a:rPr lang="de-DE" dirty="0" err="1"/>
              <a:t>deviation</a:t>
            </a:r>
            <a:r>
              <a:rPr lang="de-DE" dirty="0"/>
              <a:t>. </a:t>
            </a:r>
          </a:p>
        </p:txBody>
      </p:sp>
      <p:sp>
        <p:nvSpPr>
          <p:cNvPr id="4" name="Foliennummernplatzhalter 3">
            <a:extLst>
              <a:ext uri="{FF2B5EF4-FFF2-40B4-BE49-F238E27FC236}">
                <a16:creationId xmlns:a16="http://schemas.microsoft.com/office/drawing/2014/main" id="{D5E3C2D8-7131-230C-7BD7-174ADFEECD74}"/>
              </a:ext>
            </a:extLst>
          </p:cNvPr>
          <p:cNvSpPr>
            <a:spLocks noGrp="1"/>
          </p:cNvSpPr>
          <p:nvPr>
            <p:ph type="sldNum" sz="quarter" idx="5"/>
          </p:nvPr>
        </p:nvSpPr>
        <p:spPr/>
        <p:txBody>
          <a:bodyPr/>
          <a:lstStyle/>
          <a:p>
            <a:fld id="{3EC5628E-966E-46F4-A6AA-388802B631D9}" type="slidenum">
              <a:rPr lang="de-DE" smtClean="0"/>
              <a:t>12</a:t>
            </a:fld>
            <a:endParaRPr lang="de-DE"/>
          </a:p>
        </p:txBody>
      </p:sp>
    </p:spTree>
    <p:extLst>
      <p:ext uri="{BB962C8B-B14F-4D97-AF65-F5344CB8AC3E}">
        <p14:creationId xmlns:p14="http://schemas.microsoft.com/office/powerpoint/2010/main" val="4155146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51C96-C797-0A40-24DB-38DDC27A717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F068C55-AA68-8D50-FE1C-DAFA00C7C2B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22D9718-AF35-381E-520F-99EB2480800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With </a:t>
            </a:r>
            <a:r>
              <a:rPr lang="de-DE" dirty="0" err="1"/>
              <a:t>those</a:t>
            </a:r>
            <a:r>
              <a:rPr lang="de-DE" dirty="0"/>
              <a:t> </a:t>
            </a:r>
            <a:r>
              <a:rPr lang="de-DE" dirty="0" err="1"/>
              <a:t>informations</a:t>
            </a:r>
            <a:r>
              <a:rPr lang="de-DE" dirty="0"/>
              <a:t> </a:t>
            </a:r>
            <a:r>
              <a:rPr lang="de-DE" dirty="0" err="1"/>
              <a:t>we</a:t>
            </a:r>
            <a:r>
              <a:rPr lang="de-DE" dirty="0"/>
              <a:t> </a:t>
            </a:r>
            <a:r>
              <a:rPr lang="de-DE" dirty="0" err="1"/>
              <a:t>can</a:t>
            </a:r>
            <a:r>
              <a:rPr lang="de-DE" dirty="0"/>
              <a:t> </a:t>
            </a:r>
            <a:r>
              <a:rPr lang="de-DE" dirty="0" err="1"/>
              <a:t>start</a:t>
            </a:r>
            <a:r>
              <a:rPr lang="de-DE" dirty="0"/>
              <a:t> </a:t>
            </a:r>
            <a:r>
              <a:rPr lang="de-DE" dirty="0" err="1"/>
              <a:t>with</a:t>
            </a:r>
            <a:r>
              <a:rPr lang="de-DE" dirty="0"/>
              <a:t> </a:t>
            </a:r>
            <a:r>
              <a:rPr lang="de-DE" dirty="0" err="1"/>
              <a:t>the</a:t>
            </a:r>
            <a:r>
              <a:rPr lang="de-DE" dirty="0"/>
              <a:t> </a:t>
            </a:r>
            <a:r>
              <a:rPr lang="de-DE" dirty="0" err="1"/>
              <a:t>first</a:t>
            </a:r>
            <a:r>
              <a:rPr lang="de-DE" dirty="0"/>
              <a:t> </a:t>
            </a:r>
            <a:r>
              <a:rPr lang="de-DE" dirty="0" err="1"/>
              <a:t>step</a:t>
            </a:r>
            <a:r>
              <a:rPr lang="de-DE" dirty="0"/>
              <a:t>: </a:t>
            </a:r>
            <a:r>
              <a:rPr lang="de-DE" dirty="0" err="1"/>
              <a:t>the</a:t>
            </a:r>
            <a:r>
              <a:rPr lang="de-DE" dirty="0"/>
              <a:t> </a:t>
            </a:r>
            <a:r>
              <a:rPr lang="de-DE" dirty="0" err="1"/>
              <a:t>fuzzification</a:t>
            </a:r>
            <a:r>
              <a:rPr lang="de-DE" dirty="0"/>
              <a:t> and </a:t>
            </a:r>
            <a:r>
              <a:rPr lang="de-DE" dirty="0" err="1"/>
              <a:t>statedescription</a:t>
            </a:r>
            <a:r>
              <a:rPr lang="de-DE" dirty="0"/>
              <a:t> </a:t>
            </a:r>
          </a:p>
        </p:txBody>
      </p:sp>
      <p:sp>
        <p:nvSpPr>
          <p:cNvPr id="4" name="Foliennummernplatzhalter 3">
            <a:extLst>
              <a:ext uri="{FF2B5EF4-FFF2-40B4-BE49-F238E27FC236}">
                <a16:creationId xmlns:a16="http://schemas.microsoft.com/office/drawing/2014/main" id="{C7438F04-3557-9367-9529-CC09E1DFB28D}"/>
              </a:ext>
            </a:extLst>
          </p:cNvPr>
          <p:cNvSpPr>
            <a:spLocks noGrp="1"/>
          </p:cNvSpPr>
          <p:nvPr>
            <p:ph type="sldNum" sz="quarter" idx="5"/>
          </p:nvPr>
        </p:nvSpPr>
        <p:spPr/>
        <p:txBody>
          <a:bodyPr/>
          <a:lstStyle/>
          <a:p>
            <a:fld id="{3EC5628E-966E-46F4-A6AA-388802B631D9}" type="slidenum">
              <a:rPr lang="de-DE" smtClean="0"/>
              <a:t>13</a:t>
            </a:fld>
            <a:endParaRPr lang="de-DE"/>
          </a:p>
        </p:txBody>
      </p:sp>
    </p:spTree>
    <p:extLst>
      <p:ext uri="{BB962C8B-B14F-4D97-AF65-F5344CB8AC3E}">
        <p14:creationId xmlns:p14="http://schemas.microsoft.com/office/powerpoint/2010/main" val="864555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88CEB-03CA-A879-BE41-235C19A1775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A5A4F96-750F-A8CC-8C4F-BD57ED93057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2B4CD60-4C06-3E92-F77A-68AB57707B3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We</a:t>
            </a:r>
            <a:r>
              <a:rPr lang="de-DE" dirty="0"/>
              <a:t> </a:t>
            </a:r>
            <a:r>
              <a:rPr lang="de-DE" dirty="0" err="1"/>
              <a:t>consider</a:t>
            </a:r>
            <a:r>
              <a:rPr lang="de-DE" dirty="0"/>
              <a:t> </a:t>
            </a:r>
            <a:r>
              <a:rPr lang="de-DE" dirty="0" err="1"/>
              <a:t>the</a:t>
            </a:r>
            <a:r>
              <a:rPr lang="de-DE" dirty="0"/>
              <a:t> </a:t>
            </a:r>
            <a:r>
              <a:rPr lang="de-DE" dirty="0" err="1"/>
              <a:t>following</a:t>
            </a:r>
            <a:r>
              <a:rPr lang="de-DE" dirty="0"/>
              <a:t> </a:t>
            </a:r>
            <a:r>
              <a:rPr lang="de-DE" dirty="0" err="1"/>
              <a:t>scenario</a:t>
            </a:r>
            <a:r>
              <a:rPr lang="de-DE" dirty="0"/>
              <a:t>: The </a:t>
            </a:r>
            <a:r>
              <a:rPr lang="de-DE" dirty="0" err="1"/>
              <a:t>car</a:t>
            </a:r>
            <a:r>
              <a:rPr lang="de-DE" dirty="0"/>
              <a:t> </a:t>
            </a:r>
            <a:r>
              <a:rPr lang="de-DE" dirty="0" err="1"/>
              <a:t>has</a:t>
            </a:r>
            <a:r>
              <a:rPr lang="de-DE" dirty="0"/>
              <a:t> a </a:t>
            </a:r>
            <a:r>
              <a:rPr lang="de-DE" dirty="0" err="1"/>
              <a:t>speed</a:t>
            </a:r>
            <a:r>
              <a:rPr lang="de-DE" dirty="0"/>
              <a:t> </a:t>
            </a:r>
            <a:r>
              <a:rPr lang="de-DE" dirty="0" err="1"/>
              <a:t>of</a:t>
            </a:r>
            <a:r>
              <a:rPr lang="de-DE" dirty="0"/>
              <a:t> 209 cm/s and a </a:t>
            </a:r>
            <a:r>
              <a:rPr lang="de-DE" dirty="0" err="1"/>
              <a:t>deviation</a:t>
            </a:r>
            <a:r>
              <a:rPr lang="de-DE" dirty="0"/>
              <a:t> </a:t>
            </a:r>
            <a:r>
              <a:rPr lang="de-DE" dirty="0" err="1"/>
              <a:t>of</a:t>
            </a:r>
            <a:r>
              <a:rPr lang="de-DE" dirty="0"/>
              <a:t> 4.3 (</a:t>
            </a:r>
            <a:r>
              <a:rPr lang="de-DE" dirty="0" err="1"/>
              <a:t>which</a:t>
            </a:r>
            <a:r>
              <a:rPr lang="de-DE" dirty="0"/>
              <a:t> </a:t>
            </a:r>
            <a:r>
              <a:rPr lang="de-DE" dirty="0" err="1"/>
              <a:t>meens</a:t>
            </a:r>
            <a:r>
              <a:rPr lang="de-DE" dirty="0"/>
              <a:t> </a:t>
            </a:r>
            <a:r>
              <a:rPr lang="de-DE" dirty="0" err="1"/>
              <a:t>that</a:t>
            </a:r>
            <a:r>
              <a:rPr lang="de-DE" dirty="0"/>
              <a:t> </a:t>
            </a:r>
            <a:r>
              <a:rPr lang="de-DE" dirty="0" err="1"/>
              <a:t>one</a:t>
            </a:r>
            <a:r>
              <a:rPr lang="de-DE" dirty="0"/>
              <a:t> </a:t>
            </a:r>
            <a:r>
              <a:rPr lang="de-DE" dirty="0" err="1"/>
              <a:t>sensor</a:t>
            </a:r>
            <a:r>
              <a:rPr lang="de-DE" dirty="0"/>
              <a:t> </a:t>
            </a:r>
            <a:r>
              <a:rPr lang="de-DE" dirty="0" err="1"/>
              <a:t>has</a:t>
            </a:r>
            <a:r>
              <a:rPr lang="de-DE" dirty="0"/>
              <a:t> </a:t>
            </a:r>
            <a:r>
              <a:rPr lang="de-DE" dirty="0" err="1"/>
              <a:t>completely</a:t>
            </a:r>
            <a:r>
              <a:rPr lang="de-DE" dirty="0"/>
              <a:t> </a:t>
            </a:r>
            <a:r>
              <a:rPr lang="de-DE" dirty="0" err="1"/>
              <a:t>crossed</a:t>
            </a:r>
            <a:r>
              <a:rPr lang="de-DE" dirty="0"/>
              <a:t> </a:t>
            </a:r>
            <a:r>
              <a:rPr lang="de-DE" dirty="0" err="1"/>
              <a:t>the</a:t>
            </a:r>
            <a:r>
              <a:rPr lang="de-DE" dirty="0"/>
              <a:t> </a:t>
            </a:r>
            <a:r>
              <a:rPr lang="de-DE" dirty="0" err="1"/>
              <a:t>white</a:t>
            </a:r>
            <a:r>
              <a:rPr lang="de-DE" dirty="0"/>
              <a:t> </a:t>
            </a:r>
            <a:r>
              <a:rPr lang="de-DE" dirty="0" err="1"/>
              <a:t>line</a:t>
            </a:r>
            <a:r>
              <a:rPr lang="de-DE" dirty="0"/>
              <a:t>, and </a:t>
            </a:r>
            <a:r>
              <a:rPr lang="de-DE" dirty="0" err="1"/>
              <a:t>the</a:t>
            </a:r>
            <a:r>
              <a:rPr lang="de-DE" dirty="0"/>
              <a:t> </a:t>
            </a:r>
            <a:r>
              <a:rPr lang="de-DE" dirty="0" err="1"/>
              <a:t>other</a:t>
            </a:r>
            <a:r>
              <a:rPr lang="de-DE" dirty="0"/>
              <a:t> </a:t>
            </a:r>
            <a:r>
              <a:rPr lang="de-DE" dirty="0" err="1"/>
              <a:t>one</a:t>
            </a:r>
            <a:r>
              <a:rPr lang="de-DE" dirty="0"/>
              <a:t> </a:t>
            </a:r>
            <a:r>
              <a:rPr lang="de-DE" dirty="0" err="1"/>
              <a:t>little</a:t>
            </a:r>
            <a:r>
              <a:rPr lang="de-DE" dirty="0"/>
              <a:t> </a:t>
            </a:r>
            <a:r>
              <a:rPr lang="de-DE" dirty="0" err="1"/>
              <a:t>bit</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In </a:t>
            </a:r>
            <a:r>
              <a:rPr lang="de-DE" dirty="0" err="1"/>
              <a:t>lingusistic</a:t>
            </a:r>
            <a:r>
              <a:rPr lang="de-DE" dirty="0"/>
              <a:t> </a:t>
            </a:r>
            <a:r>
              <a:rPr lang="de-DE" dirty="0" err="1"/>
              <a:t>terms</a:t>
            </a:r>
            <a:r>
              <a:rPr lang="de-DE" dirty="0"/>
              <a:t> </a:t>
            </a:r>
            <a:r>
              <a:rPr lang="de-DE" dirty="0" err="1"/>
              <a:t>one</a:t>
            </a:r>
            <a:r>
              <a:rPr lang="de-DE" dirty="0"/>
              <a:t> </a:t>
            </a:r>
            <a:r>
              <a:rPr lang="de-DE" dirty="0" err="1"/>
              <a:t>would</a:t>
            </a:r>
            <a:r>
              <a:rPr lang="de-DE" dirty="0"/>
              <a:t> </a:t>
            </a:r>
            <a:r>
              <a:rPr lang="de-DE" dirty="0" err="1"/>
              <a:t>describe</a:t>
            </a:r>
            <a:r>
              <a:rPr lang="de-DE" dirty="0"/>
              <a:t> </a:t>
            </a:r>
            <a:r>
              <a:rPr lang="de-DE" dirty="0" err="1"/>
              <a:t>it</a:t>
            </a:r>
            <a:r>
              <a:rPr lang="de-DE" dirty="0"/>
              <a:t> like </a:t>
            </a:r>
            <a:r>
              <a:rPr lang="de-DE" dirty="0" err="1"/>
              <a:t>this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Mathematical</a:t>
            </a:r>
            <a:r>
              <a:rPr lang="de-DE" dirty="0"/>
              <a:t> </a:t>
            </a:r>
            <a:r>
              <a:rPr lang="de-DE" dirty="0" err="1"/>
              <a:t>we</a:t>
            </a:r>
            <a:r>
              <a:rPr lang="de-DE" dirty="0"/>
              <a:t> </a:t>
            </a:r>
            <a:r>
              <a:rPr lang="de-DE" dirty="0" err="1"/>
              <a:t>can</a:t>
            </a:r>
            <a:r>
              <a:rPr lang="de-DE" dirty="0"/>
              <a:t> </a:t>
            </a:r>
            <a:r>
              <a:rPr lang="de-DE" dirty="0" err="1"/>
              <a:t>look</a:t>
            </a:r>
            <a:r>
              <a:rPr lang="de-DE" dirty="0"/>
              <a:t> at </a:t>
            </a:r>
            <a:r>
              <a:rPr lang="de-DE" dirty="0" err="1"/>
              <a:t>the</a:t>
            </a:r>
            <a:r>
              <a:rPr lang="de-DE" dirty="0"/>
              <a:t> </a:t>
            </a:r>
            <a:r>
              <a:rPr lang="de-DE" dirty="0" err="1"/>
              <a:t>membership</a:t>
            </a:r>
            <a:r>
              <a:rPr lang="de-DE" dirty="0"/>
              <a:t> </a:t>
            </a:r>
            <a:r>
              <a:rPr lang="de-DE" dirty="0" err="1"/>
              <a:t>function</a:t>
            </a:r>
            <a:r>
              <a:rPr lang="de-DE" dirty="0"/>
              <a:t> and </a:t>
            </a:r>
            <a:r>
              <a:rPr lang="de-DE" dirty="0" err="1"/>
              <a:t>can</a:t>
            </a:r>
            <a:r>
              <a:rPr lang="de-DE" dirty="0"/>
              <a:t> </a:t>
            </a:r>
            <a:r>
              <a:rPr lang="de-DE" dirty="0" err="1"/>
              <a:t>assigne</a:t>
            </a:r>
            <a:r>
              <a:rPr lang="de-DE" dirty="0"/>
              <a:t> </a:t>
            </a:r>
            <a:r>
              <a:rPr lang="de-DE" dirty="0" err="1"/>
              <a:t>the</a:t>
            </a:r>
            <a:r>
              <a:rPr lang="de-DE" dirty="0"/>
              <a:t> </a:t>
            </a:r>
            <a:r>
              <a:rPr lang="de-DE" dirty="0" err="1"/>
              <a:t>specific</a:t>
            </a:r>
            <a:r>
              <a:rPr lang="de-DE" dirty="0"/>
              <a:t> (Zugehörigkeitsgrad) </a:t>
            </a:r>
            <a:r>
              <a:rPr lang="de-DE" dirty="0" err="1"/>
              <a:t>membership</a:t>
            </a:r>
            <a:r>
              <a:rPr lang="de-DE" dirty="0"/>
              <a:t> </a:t>
            </a:r>
            <a:r>
              <a:rPr lang="de-DE" dirty="0" err="1"/>
              <a:t>degree</a:t>
            </a:r>
            <a:r>
              <a:rPr lang="de-DE" dirty="0"/>
              <a:t> </a:t>
            </a:r>
            <a:r>
              <a:rPr lang="de-DE" dirty="0" err="1"/>
              <a:t>mue</a:t>
            </a:r>
            <a:r>
              <a:rPr lang="de-DE" dirty="0"/>
              <a:t> </a:t>
            </a:r>
            <a:r>
              <a:rPr lang="de-DE" dirty="0" err="1"/>
              <a:t>for</a:t>
            </a:r>
            <a:r>
              <a:rPr lang="de-DE" dirty="0"/>
              <a:t> </a:t>
            </a:r>
            <a:r>
              <a:rPr lang="de-DE" dirty="0" err="1"/>
              <a:t>the</a:t>
            </a:r>
            <a:r>
              <a:rPr lang="de-DE" dirty="0"/>
              <a:t> </a:t>
            </a:r>
            <a:r>
              <a:rPr lang="de-DE" dirty="0" err="1"/>
              <a:t>specific</a:t>
            </a:r>
            <a:r>
              <a:rPr lang="de-DE" dirty="0"/>
              <a:t> </a:t>
            </a:r>
            <a:r>
              <a:rPr lang="de-DE" dirty="0" err="1"/>
              <a:t>value</a:t>
            </a:r>
            <a:r>
              <a:rPr lang="de-DE" dirty="0"/>
              <a:t> </a:t>
            </a:r>
            <a:r>
              <a:rPr lang="de-DE" dirty="0" err="1"/>
              <a:t>of</a:t>
            </a:r>
            <a:r>
              <a:rPr lang="de-DE" dirty="0"/>
              <a:t> </a:t>
            </a:r>
            <a:r>
              <a:rPr lang="de-DE" dirty="0" err="1"/>
              <a:t>the</a:t>
            </a:r>
            <a:r>
              <a:rPr lang="de-DE" dirty="0"/>
              <a:t> </a:t>
            </a:r>
            <a:r>
              <a:rPr lang="de-DE" dirty="0" err="1"/>
              <a:t>set</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For</a:t>
            </a:r>
            <a:r>
              <a:rPr lang="de-DE" dirty="0"/>
              <a:t> </a:t>
            </a:r>
            <a:r>
              <a:rPr lang="de-DE" dirty="0" err="1"/>
              <a:t>speed</a:t>
            </a:r>
            <a:r>
              <a:rPr lang="de-DE" dirty="0"/>
              <a:t> </a:t>
            </a:r>
            <a:r>
              <a:rPr lang="de-DE" dirty="0" err="1"/>
              <a:t>this</a:t>
            </a:r>
            <a:r>
              <a:rPr lang="de-DE" dirty="0"/>
              <a:t> </a:t>
            </a:r>
            <a:r>
              <a:rPr lang="de-DE" dirty="0" err="1"/>
              <a:t>means</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For</a:t>
            </a:r>
            <a:r>
              <a:rPr lang="de-DE" dirty="0"/>
              <a:t> Deviation </a:t>
            </a:r>
            <a:r>
              <a:rPr lang="de-DE" dirty="0" err="1"/>
              <a:t>this</a:t>
            </a:r>
            <a:r>
              <a:rPr lang="de-DE" dirty="0"/>
              <a:t> </a:t>
            </a:r>
            <a:r>
              <a:rPr lang="de-DE" dirty="0" err="1"/>
              <a:t>means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 </a:t>
            </a:r>
            <a:r>
              <a:rPr lang="de-DE" dirty="0" err="1"/>
              <a:t>shorter</a:t>
            </a:r>
            <a:r>
              <a:rPr lang="de-DE" dirty="0"/>
              <a:t> Notation </a:t>
            </a:r>
            <a:r>
              <a:rPr lang="de-DE" dirty="0" err="1"/>
              <a:t>could</a:t>
            </a:r>
            <a:r>
              <a:rPr lang="de-DE" dirty="0"/>
              <a:t> </a:t>
            </a:r>
            <a:r>
              <a:rPr lang="de-DE" dirty="0" err="1"/>
              <a:t>be</a:t>
            </a:r>
            <a:r>
              <a:rPr lang="de-DE" dirty="0"/>
              <a:t> </a:t>
            </a:r>
            <a:r>
              <a:rPr lang="de-DE" dirty="0" err="1"/>
              <a:t>using</a:t>
            </a:r>
            <a:r>
              <a:rPr lang="de-DE" dirty="0"/>
              <a:t> a </a:t>
            </a:r>
            <a:r>
              <a:rPr lang="de-DE" dirty="0" err="1"/>
              <a:t>membership-vector</a:t>
            </a:r>
            <a:endParaRPr lang="de-DE" dirty="0"/>
          </a:p>
        </p:txBody>
      </p:sp>
      <p:sp>
        <p:nvSpPr>
          <p:cNvPr id="4" name="Foliennummernplatzhalter 3">
            <a:extLst>
              <a:ext uri="{FF2B5EF4-FFF2-40B4-BE49-F238E27FC236}">
                <a16:creationId xmlns:a16="http://schemas.microsoft.com/office/drawing/2014/main" id="{9929C3FC-CBAB-163D-9057-23B60318E0C9}"/>
              </a:ext>
            </a:extLst>
          </p:cNvPr>
          <p:cNvSpPr>
            <a:spLocks noGrp="1"/>
          </p:cNvSpPr>
          <p:nvPr>
            <p:ph type="sldNum" sz="quarter" idx="5"/>
          </p:nvPr>
        </p:nvSpPr>
        <p:spPr/>
        <p:txBody>
          <a:bodyPr/>
          <a:lstStyle/>
          <a:p>
            <a:fld id="{3EC5628E-966E-46F4-A6AA-388802B631D9}" type="slidenum">
              <a:rPr lang="de-DE" smtClean="0"/>
              <a:t>14</a:t>
            </a:fld>
            <a:endParaRPr lang="de-DE"/>
          </a:p>
        </p:txBody>
      </p:sp>
    </p:spTree>
    <p:extLst>
      <p:ext uri="{BB962C8B-B14F-4D97-AF65-F5344CB8AC3E}">
        <p14:creationId xmlns:p14="http://schemas.microsoft.com/office/powerpoint/2010/main" val="3964764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64C76-31BF-EEDF-B4A0-24CE5D44673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9E4C592-4D09-723E-738B-D51D78B408B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DFA89F7-F689-59D2-72BF-637E0026775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To</a:t>
            </a:r>
            <a:r>
              <a:rPr lang="de-DE" dirty="0"/>
              <a:t> </a:t>
            </a:r>
            <a:r>
              <a:rPr lang="de-DE" dirty="0" err="1"/>
              <a:t>proceed</a:t>
            </a:r>
            <a:r>
              <a:rPr lang="de-DE" dirty="0"/>
              <a:t> </a:t>
            </a:r>
            <a:r>
              <a:rPr lang="de-DE" dirty="0" err="1"/>
              <a:t>we</a:t>
            </a:r>
            <a:r>
              <a:rPr lang="de-DE" dirty="0"/>
              <a:t> </a:t>
            </a:r>
            <a:r>
              <a:rPr lang="de-DE" dirty="0" err="1"/>
              <a:t>need</a:t>
            </a:r>
            <a:r>
              <a:rPr lang="de-DE" dirty="0"/>
              <a:t> a Rule Base: </a:t>
            </a:r>
            <a:r>
              <a:rPr lang="de-DE" dirty="0" err="1"/>
              <a:t>something</a:t>
            </a:r>
            <a:r>
              <a:rPr lang="de-DE" dirty="0"/>
              <a:t> like….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And so on. </a:t>
            </a:r>
            <a:r>
              <a:rPr lang="de-DE" dirty="0" err="1"/>
              <a:t>For</a:t>
            </a:r>
            <a:r>
              <a:rPr lang="de-DE" dirty="0"/>
              <a:t> </a:t>
            </a:r>
            <a:r>
              <a:rPr lang="de-DE" dirty="0" err="1"/>
              <a:t>each</a:t>
            </a:r>
            <a:r>
              <a:rPr lang="de-DE" dirty="0"/>
              <a:t> </a:t>
            </a:r>
            <a:r>
              <a:rPr lang="de-DE" dirty="0" err="1"/>
              <a:t>scenario</a:t>
            </a:r>
            <a:r>
              <a:rPr lang="de-DE" dirty="0"/>
              <a:t> </a:t>
            </a:r>
            <a:r>
              <a:rPr lang="de-DE" dirty="0" err="1"/>
              <a:t>there</a:t>
            </a:r>
            <a:r>
              <a:rPr lang="de-DE" dirty="0"/>
              <a:t> </a:t>
            </a:r>
            <a:r>
              <a:rPr lang="de-DE" dirty="0" err="1"/>
              <a:t>needs</a:t>
            </a:r>
            <a:r>
              <a:rPr lang="de-DE" dirty="0"/>
              <a:t> </a:t>
            </a:r>
            <a:r>
              <a:rPr lang="de-DE" dirty="0" err="1"/>
              <a:t>to</a:t>
            </a:r>
            <a:r>
              <a:rPr lang="de-DE" dirty="0"/>
              <a:t> </a:t>
            </a:r>
            <a:r>
              <a:rPr lang="de-DE" dirty="0" err="1"/>
              <a:t>be</a:t>
            </a:r>
            <a:r>
              <a:rPr lang="de-DE" dirty="0"/>
              <a:t> a </a:t>
            </a:r>
            <a:r>
              <a:rPr lang="de-DE" dirty="0" err="1"/>
              <a:t>rule</a:t>
            </a:r>
            <a:r>
              <a:rPr lang="de-DE" dirty="0"/>
              <a:t>. </a:t>
            </a:r>
            <a:r>
              <a:rPr lang="de-DE" dirty="0" err="1"/>
              <a:t>To</a:t>
            </a:r>
            <a:r>
              <a:rPr lang="de-DE" dirty="0"/>
              <a:t> </a:t>
            </a:r>
            <a:r>
              <a:rPr lang="de-DE" dirty="0" err="1"/>
              <a:t>store</a:t>
            </a:r>
            <a:r>
              <a:rPr lang="de-DE" dirty="0"/>
              <a:t> </a:t>
            </a:r>
            <a:r>
              <a:rPr lang="de-DE" dirty="0" err="1"/>
              <a:t>it</a:t>
            </a:r>
            <a:r>
              <a:rPr lang="de-DE" dirty="0"/>
              <a:t> </a:t>
            </a:r>
            <a:r>
              <a:rPr lang="de-DE" dirty="0" err="1"/>
              <a:t>better</a:t>
            </a:r>
            <a:r>
              <a:rPr lang="de-DE" dirty="0"/>
              <a:t> and </a:t>
            </a:r>
            <a:r>
              <a:rPr lang="de-DE" dirty="0" err="1"/>
              <a:t>more</a:t>
            </a:r>
            <a:r>
              <a:rPr lang="de-DE" dirty="0"/>
              <a:t> </a:t>
            </a:r>
            <a:r>
              <a:rPr lang="de-DE" dirty="0" err="1"/>
              <a:t>efficiently</a:t>
            </a:r>
            <a:r>
              <a:rPr lang="de-DE" dirty="0"/>
              <a:t> </a:t>
            </a:r>
            <a:r>
              <a:rPr lang="de-DE" dirty="0" err="1"/>
              <a:t>the</a:t>
            </a:r>
            <a:r>
              <a:rPr lang="de-DE" dirty="0"/>
              <a:t> Rule Base </a:t>
            </a:r>
            <a:r>
              <a:rPr lang="de-DE" dirty="0" err="1"/>
              <a:t>can</a:t>
            </a:r>
            <a:r>
              <a:rPr lang="de-DE" dirty="0"/>
              <a:t> </a:t>
            </a:r>
            <a:r>
              <a:rPr lang="de-DE" dirty="0" err="1"/>
              <a:t>be</a:t>
            </a:r>
            <a:r>
              <a:rPr lang="de-DE" dirty="0"/>
              <a:t> </a:t>
            </a:r>
            <a:r>
              <a:rPr lang="de-DE" dirty="0" err="1"/>
              <a:t>stored</a:t>
            </a:r>
            <a:r>
              <a:rPr lang="de-DE" dirty="0"/>
              <a:t> in an Array.</a:t>
            </a:r>
          </a:p>
        </p:txBody>
      </p:sp>
      <p:sp>
        <p:nvSpPr>
          <p:cNvPr id="4" name="Foliennummernplatzhalter 3">
            <a:extLst>
              <a:ext uri="{FF2B5EF4-FFF2-40B4-BE49-F238E27FC236}">
                <a16:creationId xmlns:a16="http://schemas.microsoft.com/office/drawing/2014/main" id="{1B6DAA33-69D4-7F15-5FC2-EC4D9559F40B}"/>
              </a:ext>
            </a:extLst>
          </p:cNvPr>
          <p:cNvSpPr>
            <a:spLocks noGrp="1"/>
          </p:cNvSpPr>
          <p:nvPr>
            <p:ph type="sldNum" sz="quarter" idx="5"/>
          </p:nvPr>
        </p:nvSpPr>
        <p:spPr/>
        <p:txBody>
          <a:bodyPr/>
          <a:lstStyle/>
          <a:p>
            <a:fld id="{3EC5628E-966E-46F4-A6AA-388802B631D9}" type="slidenum">
              <a:rPr lang="de-DE" smtClean="0"/>
              <a:t>15</a:t>
            </a:fld>
            <a:endParaRPr lang="de-DE"/>
          </a:p>
        </p:txBody>
      </p:sp>
    </p:spTree>
    <p:extLst>
      <p:ext uri="{BB962C8B-B14F-4D97-AF65-F5344CB8AC3E}">
        <p14:creationId xmlns:p14="http://schemas.microsoft.com/office/powerpoint/2010/main" val="396388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488A7-23A8-2DDD-B04D-6A52AC54E31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C87F94-FCF1-6F6B-097B-FCE59879BFB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AC27B73-00EB-BED7-0BE8-07C0E04C2D1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With </a:t>
            </a:r>
            <a:r>
              <a:rPr lang="de-DE" dirty="0" err="1"/>
              <a:t>this</a:t>
            </a:r>
            <a:r>
              <a:rPr lang="de-DE" dirty="0"/>
              <a:t> Array </a:t>
            </a:r>
            <a:r>
              <a:rPr lang="de-DE" dirty="0" err="1"/>
              <a:t>we</a:t>
            </a:r>
            <a:r>
              <a:rPr lang="de-DE" dirty="0"/>
              <a:t> </a:t>
            </a:r>
            <a:r>
              <a:rPr lang="de-DE" dirty="0" err="1"/>
              <a:t>can</a:t>
            </a:r>
            <a:r>
              <a:rPr lang="de-DE" dirty="0"/>
              <a:t> </a:t>
            </a:r>
            <a:r>
              <a:rPr lang="de-DE" dirty="0" err="1"/>
              <a:t>now</a:t>
            </a:r>
            <a:r>
              <a:rPr lang="de-DE" dirty="0"/>
              <a:t> </a:t>
            </a:r>
            <a:r>
              <a:rPr lang="de-DE" dirty="0" err="1"/>
              <a:t>start</a:t>
            </a:r>
            <a:r>
              <a:rPr lang="de-DE" dirty="0"/>
              <a:t> </a:t>
            </a:r>
            <a:r>
              <a:rPr lang="de-DE" dirty="0" err="1"/>
              <a:t>the</a:t>
            </a:r>
            <a:r>
              <a:rPr lang="de-DE" dirty="0"/>
              <a:t> </a:t>
            </a:r>
            <a:r>
              <a:rPr lang="de-DE" dirty="0" err="1"/>
              <a:t>Fuzzy</a:t>
            </a:r>
            <a:r>
              <a:rPr lang="de-DE" dirty="0"/>
              <a:t> </a:t>
            </a:r>
            <a:r>
              <a:rPr lang="de-DE" dirty="0" err="1"/>
              <a:t>Inference</a:t>
            </a:r>
            <a:r>
              <a:rPr lang="de-DE" dirty="0"/>
              <a:t> </a:t>
            </a:r>
            <a:r>
              <a:rPr lang="de-DE" dirty="0" err="1"/>
              <a:t>to</a:t>
            </a:r>
            <a:r>
              <a:rPr lang="de-DE" dirty="0"/>
              <a:t> </a:t>
            </a:r>
            <a:r>
              <a:rPr lang="de-DE" dirty="0" err="1"/>
              <a:t>decide</a:t>
            </a:r>
            <a:r>
              <a:rPr lang="de-DE" dirty="0"/>
              <a:t> </a:t>
            </a:r>
            <a:r>
              <a:rPr lang="de-DE" dirty="0" err="1"/>
              <a:t>which</a:t>
            </a:r>
            <a:r>
              <a:rPr lang="de-DE" dirty="0"/>
              <a:t> </a:t>
            </a:r>
            <a:r>
              <a:rPr lang="de-DE" dirty="0" err="1"/>
              <a:t>rules</a:t>
            </a:r>
            <a:r>
              <a:rPr lang="de-DE" dirty="0"/>
              <a:t> </a:t>
            </a:r>
            <a:r>
              <a:rPr lang="de-DE" dirty="0" err="1"/>
              <a:t>are</a:t>
            </a:r>
            <a:r>
              <a:rPr lang="de-DE" dirty="0"/>
              <a:t> </a:t>
            </a:r>
            <a:r>
              <a:rPr lang="de-DE" dirty="0" err="1"/>
              <a:t>activated</a:t>
            </a:r>
            <a:r>
              <a:rPr lang="de-DE" dirty="0"/>
              <a:t> in </a:t>
            </a:r>
            <a:r>
              <a:rPr lang="de-DE" dirty="0" err="1"/>
              <a:t>our</a:t>
            </a:r>
            <a:r>
              <a:rPr lang="de-DE" dirty="0"/>
              <a:t> </a:t>
            </a:r>
            <a:r>
              <a:rPr lang="de-DE" dirty="0" err="1"/>
              <a:t>scenario</a:t>
            </a:r>
            <a:r>
              <a:rPr lang="de-DE" dirty="0"/>
              <a:t>.</a:t>
            </a:r>
            <a:br>
              <a:rPr lang="de-DE" dirty="0"/>
            </a:br>
            <a:r>
              <a:rPr lang="de-DE" dirty="0" err="1"/>
              <a:t>For</a:t>
            </a:r>
            <a:r>
              <a:rPr lang="de-DE" dirty="0"/>
              <a:t> </a:t>
            </a:r>
            <a:r>
              <a:rPr lang="de-DE" dirty="0" err="1"/>
              <a:t>each</a:t>
            </a:r>
            <a:r>
              <a:rPr lang="de-DE" dirty="0"/>
              <a:t> </a:t>
            </a:r>
            <a:r>
              <a:rPr lang="de-DE" dirty="0" err="1"/>
              <a:t>rule</a:t>
            </a:r>
            <a:r>
              <a:rPr lang="de-DE" dirty="0"/>
              <a:t> </a:t>
            </a:r>
            <a:r>
              <a:rPr lang="de-DE" dirty="0" err="1"/>
              <a:t>there</a:t>
            </a:r>
            <a:r>
              <a:rPr lang="de-DE" dirty="0"/>
              <a:t> </a:t>
            </a:r>
            <a:r>
              <a:rPr lang="de-DE" dirty="0" err="1"/>
              <a:t>is</a:t>
            </a:r>
            <a:r>
              <a:rPr lang="de-DE" dirty="0"/>
              <a:t> </a:t>
            </a:r>
            <a:r>
              <a:rPr lang="de-DE" dirty="0" err="1"/>
              <a:t>given</a:t>
            </a:r>
            <a:r>
              <a:rPr lang="de-DE" dirty="0"/>
              <a:t> a </a:t>
            </a:r>
            <a:r>
              <a:rPr lang="de-DE" dirty="0" err="1"/>
              <a:t>conclusional</a:t>
            </a:r>
            <a:r>
              <a:rPr lang="de-DE" dirty="0"/>
              <a:t> </a:t>
            </a:r>
            <a:r>
              <a:rPr lang="de-DE" dirty="0" err="1"/>
              <a:t>statement</a:t>
            </a:r>
            <a:r>
              <a:rPr lang="de-DE" dirty="0"/>
              <a:t>: „MSA“ </a:t>
            </a:r>
            <a:r>
              <a:rPr lang="de-DE" dirty="0" err="1"/>
              <a:t>for</a:t>
            </a:r>
            <a:r>
              <a:rPr lang="de-DE" dirty="0"/>
              <a:t> Medium Steering Angle“, …</a:t>
            </a:r>
          </a:p>
        </p:txBody>
      </p:sp>
      <p:sp>
        <p:nvSpPr>
          <p:cNvPr id="4" name="Foliennummernplatzhalter 3">
            <a:extLst>
              <a:ext uri="{FF2B5EF4-FFF2-40B4-BE49-F238E27FC236}">
                <a16:creationId xmlns:a16="http://schemas.microsoft.com/office/drawing/2014/main" id="{7C66611B-5AD3-8A25-C17C-310D7E870FD7}"/>
              </a:ext>
            </a:extLst>
          </p:cNvPr>
          <p:cNvSpPr>
            <a:spLocks noGrp="1"/>
          </p:cNvSpPr>
          <p:nvPr>
            <p:ph type="sldNum" sz="quarter" idx="5"/>
          </p:nvPr>
        </p:nvSpPr>
        <p:spPr/>
        <p:txBody>
          <a:bodyPr/>
          <a:lstStyle/>
          <a:p>
            <a:fld id="{3EC5628E-966E-46F4-A6AA-388802B631D9}" type="slidenum">
              <a:rPr lang="de-DE" smtClean="0"/>
              <a:t>16</a:t>
            </a:fld>
            <a:endParaRPr lang="de-DE"/>
          </a:p>
        </p:txBody>
      </p:sp>
    </p:spTree>
    <p:extLst>
      <p:ext uri="{BB962C8B-B14F-4D97-AF65-F5344CB8AC3E}">
        <p14:creationId xmlns:p14="http://schemas.microsoft.com/office/powerpoint/2010/main" val="654056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13101-1900-868D-620D-0435AC75A41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33B6DF4-D213-2FBA-E282-A31FF7F824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F2AF60-841C-AE4B-B740-FA9BB7EA43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We</a:t>
            </a:r>
            <a:r>
              <a:rPr lang="de-DE" dirty="0"/>
              <a:t> </a:t>
            </a:r>
            <a:r>
              <a:rPr lang="de-DE" dirty="0" err="1"/>
              <a:t>need</a:t>
            </a:r>
            <a:r>
              <a:rPr lang="de-DE" dirty="0"/>
              <a:t> </a:t>
            </a:r>
            <a:r>
              <a:rPr lang="de-DE" dirty="0" err="1"/>
              <a:t>to</a:t>
            </a:r>
            <a:r>
              <a:rPr lang="de-DE" dirty="0"/>
              <a:t> </a:t>
            </a:r>
            <a:r>
              <a:rPr lang="de-DE" dirty="0" err="1"/>
              <a:t>look</a:t>
            </a:r>
            <a:r>
              <a:rPr lang="de-DE" dirty="0"/>
              <a:t> </a:t>
            </a:r>
            <a:r>
              <a:rPr lang="de-DE" dirty="0" err="1"/>
              <a:t>for</a:t>
            </a:r>
            <a:r>
              <a:rPr lang="de-DE" dirty="0"/>
              <a:t> </a:t>
            </a:r>
            <a:r>
              <a:rPr lang="de-DE" dirty="0" err="1"/>
              <a:t>rules</a:t>
            </a:r>
            <a:r>
              <a:rPr lang="de-DE" dirty="0"/>
              <a:t> </a:t>
            </a:r>
            <a:r>
              <a:rPr lang="de-DE" dirty="0" err="1"/>
              <a:t>containing</a:t>
            </a:r>
            <a:r>
              <a:rPr lang="de-DE" dirty="0"/>
              <a:t>: Low Speed, Medium Speed, Small Right Deviation and Big Right Deviation. </a:t>
            </a:r>
            <a:r>
              <a:rPr lang="de-DE" dirty="0" err="1"/>
              <a:t>Since</a:t>
            </a:r>
            <a:r>
              <a:rPr lang="de-DE" dirty="0"/>
              <a:t> </a:t>
            </a:r>
            <a:r>
              <a:rPr lang="de-DE" dirty="0" err="1"/>
              <a:t>every</a:t>
            </a:r>
            <a:r>
              <a:rPr lang="de-DE" dirty="0"/>
              <a:t> </a:t>
            </a:r>
            <a:r>
              <a:rPr lang="de-DE" dirty="0" err="1"/>
              <a:t>combination</a:t>
            </a:r>
            <a:r>
              <a:rPr lang="de-DE" dirty="0"/>
              <a:t> </a:t>
            </a:r>
            <a:r>
              <a:rPr lang="de-DE" dirty="0" err="1"/>
              <a:t>most</a:t>
            </a:r>
            <a:r>
              <a:rPr lang="de-DE" dirty="0"/>
              <a:t> </a:t>
            </a:r>
            <a:r>
              <a:rPr lang="de-DE" dirty="0" err="1"/>
              <a:t>be</a:t>
            </a:r>
            <a:r>
              <a:rPr lang="de-DE" dirty="0"/>
              <a:t> </a:t>
            </a:r>
            <a:r>
              <a:rPr lang="de-DE" dirty="0" err="1"/>
              <a:t>covered</a:t>
            </a:r>
            <a:r>
              <a:rPr lang="de-DE" dirty="0"/>
              <a:t> </a:t>
            </a:r>
            <a:r>
              <a:rPr lang="de-DE" dirty="0" err="1"/>
              <a:t>this</a:t>
            </a:r>
            <a:r>
              <a:rPr lang="de-DE" dirty="0"/>
              <a:t> </a:t>
            </a:r>
            <a:r>
              <a:rPr lang="de-DE" dirty="0" err="1"/>
              <a:t>results</a:t>
            </a:r>
            <a:r>
              <a:rPr lang="de-DE" dirty="0"/>
              <a:t> in a total </a:t>
            </a:r>
            <a:r>
              <a:rPr lang="de-DE" dirty="0" err="1"/>
              <a:t>of</a:t>
            </a:r>
            <a:r>
              <a:rPr lang="de-DE" dirty="0"/>
              <a:t> 2*2 </a:t>
            </a:r>
            <a:r>
              <a:rPr lang="de-DE" dirty="0" err="1"/>
              <a:t>rules</a:t>
            </a:r>
            <a:r>
              <a:rPr lang="de-DE" dirty="0"/>
              <a:t>: 4 Rules </a:t>
            </a:r>
            <a:r>
              <a:rPr lang="de-DE" dirty="0" err="1"/>
              <a:t>that</a:t>
            </a:r>
            <a:r>
              <a:rPr lang="de-DE" dirty="0"/>
              <a:t> </a:t>
            </a:r>
            <a:r>
              <a:rPr lang="de-DE" dirty="0" err="1"/>
              <a:t>need</a:t>
            </a:r>
            <a:r>
              <a:rPr lang="de-DE" dirty="0"/>
              <a:t> </a:t>
            </a:r>
            <a:r>
              <a:rPr lang="de-DE" dirty="0" err="1"/>
              <a:t>to</a:t>
            </a:r>
            <a:r>
              <a:rPr lang="de-DE" dirty="0"/>
              <a:t> </a:t>
            </a:r>
            <a:r>
              <a:rPr lang="de-DE" dirty="0" err="1"/>
              <a:t>be</a:t>
            </a:r>
            <a:r>
              <a:rPr lang="de-DE" dirty="0"/>
              <a:t> </a:t>
            </a:r>
            <a:r>
              <a:rPr lang="de-DE" dirty="0" err="1"/>
              <a:t>activated</a:t>
            </a:r>
            <a:r>
              <a:rPr lang="de-DE" dirty="0"/>
              <a:t>. </a:t>
            </a:r>
          </a:p>
        </p:txBody>
      </p:sp>
      <p:sp>
        <p:nvSpPr>
          <p:cNvPr id="4" name="Foliennummernplatzhalter 3">
            <a:extLst>
              <a:ext uri="{FF2B5EF4-FFF2-40B4-BE49-F238E27FC236}">
                <a16:creationId xmlns:a16="http://schemas.microsoft.com/office/drawing/2014/main" id="{72AF5F20-A852-20F1-2F1E-573194D5744C}"/>
              </a:ext>
            </a:extLst>
          </p:cNvPr>
          <p:cNvSpPr>
            <a:spLocks noGrp="1"/>
          </p:cNvSpPr>
          <p:nvPr>
            <p:ph type="sldNum" sz="quarter" idx="5"/>
          </p:nvPr>
        </p:nvSpPr>
        <p:spPr/>
        <p:txBody>
          <a:bodyPr/>
          <a:lstStyle/>
          <a:p>
            <a:fld id="{3EC5628E-966E-46F4-A6AA-388802B631D9}" type="slidenum">
              <a:rPr lang="de-DE" smtClean="0"/>
              <a:t>17</a:t>
            </a:fld>
            <a:endParaRPr lang="de-DE"/>
          </a:p>
        </p:txBody>
      </p:sp>
    </p:spTree>
    <p:extLst>
      <p:ext uri="{BB962C8B-B14F-4D97-AF65-F5344CB8AC3E}">
        <p14:creationId xmlns:p14="http://schemas.microsoft.com/office/powerpoint/2010/main" val="2662482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B33B2-E42D-56ED-898E-40EF3C1171C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3C0D952-F0FB-21BF-BDD9-BCBD0C06CCA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61BE69-7AD7-8FDE-6860-29AC0EEB775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For</a:t>
            </a:r>
            <a:r>
              <a:rPr lang="de-DE" dirty="0"/>
              <a:t> </a:t>
            </a:r>
            <a:r>
              <a:rPr lang="de-DE" dirty="0" err="1"/>
              <a:t>the</a:t>
            </a:r>
            <a:r>
              <a:rPr lang="de-DE" dirty="0"/>
              <a:t> final </a:t>
            </a:r>
            <a:r>
              <a:rPr lang="de-DE" dirty="0" err="1"/>
              <a:t>Step</a:t>
            </a:r>
            <a:r>
              <a:rPr lang="de-DE" dirty="0"/>
              <a:t> </a:t>
            </a:r>
            <a:r>
              <a:rPr lang="de-DE" dirty="0" err="1"/>
              <a:t>the</a:t>
            </a:r>
            <a:r>
              <a:rPr lang="de-DE" dirty="0"/>
              <a:t> </a:t>
            </a:r>
            <a:r>
              <a:rPr lang="de-DE" dirty="0" err="1"/>
              <a:t>Defuzzification</a:t>
            </a:r>
            <a:r>
              <a:rPr lang="de-DE" dirty="0"/>
              <a:t> </a:t>
            </a:r>
            <a:r>
              <a:rPr lang="de-DE" dirty="0" err="1"/>
              <a:t>we</a:t>
            </a:r>
            <a:r>
              <a:rPr lang="de-DE" dirty="0"/>
              <a:t> </a:t>
            </a:r>
            <a:r>
              <a:rPr lang="de-DE" dirty="0" err="1"/>
              <a:t>need</a:t>
            </a:r>
            <a:r>
              <a:rPr lang="de-DE" dirty="0"/>
              <a:t> an </a:t>
            </a:r>
            <a:r>
              <a:rPr lang="de-DE" dirty="0" err="1"/>
              <a:t>output</a:t>
            </a:r>
            <a:r>
              <a:rPr lang="de-DE" dirty="0"/>
              <a:t> </a:t>
            </a:r>
            <a:r>
              <a:rPr lang="de-DE" dirty="0" err="1"/>
              <a:t>membership</a:t>
            </a:r>
            <a:r>
              <a:rPr lang="de-DE" dirty="0"/>
              <a:t> </a:t>
            </a:r>
            <a:r>
              <a:rPr lang="de-DE" dirty="0" err="1"/>
              <a:t>function</a:t>
            </a:r>
            <a:r>
              <a:rPr lang="de-DE" dirty="0"/>
              <a:t>. </a:t>
            </a:r>
            <a:br>
              <a:rPr lang="de-DE" dirty="0"/>
            </a:br>
            <a:r>
              <a:rPr lang="de-DE" dirty="0" err="1"/>
              <a:t>If</a:t>
            </a:r>
            <a:r>
              <a:rPr lang="de-DE" dirty="0"/>
              <a:t> </a:t>
            </a:r>
            <a:r>
              <a:rPr lang="de-DE" dirty="0" err="1"/>
              <a:t>you</a:t>
            </a:r>
            <a:r>
              <a:rPr lang="de-DE" dirty="0"/>
              <a:t> </a:t>
            </a:r>
            <a:r>
              <a:rPr lang="de-DE" dirty="0" err="1"/>
              <a:t>remember</a:t>
            </a:r>
            <a:r>
              <a:rPr lang="de-DE" dirty="0"/>
              <a:t> </a:t>
            </a:r>
            <a:r>
              <a:rPr lang="de-DE" dirty="0" err="1"/>
              <a:t>the</a:t>
            </a:r>
            <a:r>
              <a:rPr lang="de-DE" dirty="0"/>
              <a:t> </a:t>
            </a:r>
            <a:r>
              <a:rPr lang="de-DE" dirty="0" err="1"/>
              <a:t>output</a:t>
            </a:r>
            <a:r>
              <a:rPr lang="de-DE" dirty="0"/>
              <a:t> will </a:t>
            </a:r>
            <a:r>
              <a:rPr lang="de-DE" dirty="0" err="1"/>
              <a:t>be</a:t>
            </a:r>
            <a:r>
              <a:rPr lang="de-DE" dirty="0"/>
              <a:t> </a:t>
            </a:r>
            <a:r>
              <a:rPr lang="de-DE" dirty="0" err="1"/>
              <a:t>the</a:t>
            </a:r>
            <a:r>
              <a:rPr lang="de-DE" dirty="0"/>
              <a:t> </a:t>
            </a:r>
            <a:r>
              <a:rPr lang="de-DE" dirty="0" err="1"/>
              <a:t>steering</a:t>
            </a:r>
            <a:r>
              <a:rPr lang="de-DE" dirty="0"/>
              <a:t> Angle.</a:t>
            </a:r>
          </a:p>
        </p:txBody>
      </p:sp>
      <p:sp>
        <p:nvSpPr>
          <p:cNvPr id="4" name="Foliennummernplatzhalter 3">
            <a:extLst>
              <a:ext uri="{FF2B5EF4-FFF2-40B4-BE49-F238E27FC236}">
                <a16:creationId xmlns:a16="http://schemas.microsoft.com/office/drawing/2014/main" id="{3256D29D-2C3F-E8CE-9FDD-8E43AA2FCE56}"/>
              </a:ext>
            </a:extLst>
          </p:cNvPr>
          <p:cNvSpPr>
            <a:spLocks noGrp="1"/>
          </p:cNvSpPr>
          <p:nvPr>
            <p:ph type="sldNum" sz="quarter" idx="5"/>
          </p:nvPr>
        </p:nvSpPr>
        <p:spPr/>
        <p:txBody>
          <a:bodyPr/>
          <a:lstStyle/>
          <a:p>
            <a:fld id="{3EC5628E-966E-46F4-A6AA-388802B631D9}" type="slidenum">
              <a:rPr lang="de-DE" smtClean="0"/>
              <a:t>18</a:t>
            </a:fld>
            <a:endParaRPr lang="de-DE"/>
          </a:p>
        </p:txBody>
      </p:sp>
    </p:spTree>
    <p:extLst>
      <p:ext uri="{BB962C8B-B14F-4D97-AF65-F5344CB8AC3E}">
        <p14:creationId xmlns:p14="http://schemas.microsoft.com/office/powerpoint/2010/main" val="521899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FA6DD-9C98-9BC0-19DF-244E43A9AB3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E90324B-4F46-F276-3F35-A11DF6DDA91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B084F69-AFC1-FC38-DF8F-577B3C4F5B3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Those</a:t>
            </a:r>
            <a:r>
              <a:rPr lang="de-DE" dirty="0"/>
              <a:t> </a:t>
            </a:r>
            <a:r>
              <a:rPr lang="de-DE" dirty="0" err="1"/>
              <a:t>are</a:t>
            </a:r>
            <a:r>
              <a:rPr lang="de-DE" dirty="0"/>
              <a:t> </a:t>
            </a:r>
            <a:r>
              <a:rPr lang="de-DE" dirty="0" err="1"/>
              <a:t>the</a:t>
            </a:r>
            <a:r>
              <a:rPr lang="de-DE" dirty="0"/>
              <a:t> </a:t>
            </a:r>
            <a:r>
              <a:rPr lang="de-DE" dirty="0" err="1"/>
              <a:t>Inforamtions</a:t>
            </a:r>
            <a:r>
              <a:rPr lang="de-DE" dirty="0"/>
              <a:t> </a:t>
            </a:r>
            <a:r>
              <a:rPr lang="de-DE" dirty="0" err="1"/>
              <a:t>we</a:t>
            </a:r>
            <a:r>
              <a:rPr lang="de-DE" dirty="0"/>
              <a:t> </a:t>
            </a:r>
            <a:r>
              <a:rPr lang="de-DE" dirty="0" err="1"/>
              <a:t>need</a:t>
            </a:r>
            <a:r>
              <a:rPr lang="de-DE" dirty="0"/>
              <a:t> </a:t>
            </a:r>
            <a:r>
              <a:rPr lang="de-DE" dirty="0" err="1"/>
              <a:t>to</a:t>
            </a:r>
            <a:r>
              <a:rPr lang="de-DE" dirty="0"/>
              <a:t> </a:t>
            </a:r>
            <a:r>
              <a:rPr lang="de-DE" dirty="0" err="1"/>
              <a:t>process</a:t>
            </a:r>
            <a:r>
              <a:rPr lang="de-DE" dirty="0"/>
              <a:t>.</a:t>
            </a:r>
            <a:br>
              <a:rPr lang="de-DE" dirty="0"/>
            </a:br>
            <a:r>
              <a:rPr lang="de-DE" dirty="0" err="1"/>
              <a:t>Since</a:t>
            </a:r>
            <a:r>
              <a:rPr lang="de-DE" dirty="0"/>
              <a:t> </a:t>
            </a:r>
            <a:r>
              <a:rPr lang="de-DE" dirty="0" err="1"/>
              <a:t>the</a:t>
            </a:r>
            <a:r>
              <a:rPr lang="de-DE" dirty="0"/>
              <a:t> Rules </a:t>
            </a:r>
            <a:r>
              <a:rPr lang="de-DE" dirty="0" err="1"/>
              <a:t>are</a:t>
            </a:r>
            <a:r>
              <a:rPr lang="de-DE" dirty="0"/>
              <a:t> in </a:t>
            </a:r>
            <a:r>
              <a:rPr lang="de-DE" dirty="0" err="1"/>
              <a:t>the</a:t>
            </a:r>
            <a:r>
              <a:rPr lang="de-DE" dirty="0"/>
              <a:t> form </a:t>
            </a:r>
            <a:r>
              <a:rPr lang="de-DE" dirty="0" err="1"/>
              <a:t>of</a:t>
            </a:r>
            <a:r>
              <a:rPr lang="de-DE" dirty="0"/>
              <a:t>: „</a:t>
            </a:r>
            <a:r>
              <a:rPr lang="de-DE" dirty="0" err="1"/>
              <a:t>If</a:t>
            </a:r>
            <a:r>
              <a:rPr lang="de-DE" dirty="0"/>
              <a:t> Speed </a:t>
            </a:r>
            <a:r>
              <a:rPr lang="de-DE" dirty="0" err="1"/>
              <a:t>is</a:t>
            </a:r>
            <a:r>
              <a:rPr lang="de-DE" dirty="0"/>
              <a:t> Low </a:t>
            </a:r>
            <a:r>
              <a:rPr lang="de-DE" dirty="0" err="1"/>
              <a:t>speed</a:t>
            </a:r>
            <a:r>
              <a:rPr lang="de-DE" dirty="0"/>
              <a:t> AND Deviation </a:t>
            </a:r>
            <a:r>
              <a:rPr lang="de-DE" dirty="0" err="1"/>
              <a:t>is</a:t>
            </a:r>
            <a:r>
              <a:rPr lang="de-DE" dirty="0"/>
              <a:t> Small Right“…. And </a:t>
            </a:r>
            <a:r>
              <a:rPr lang="de-DE" dirty="0" err="1"/>
              <a:t>we</a:t>
            </a:r>
            <a:r>
              <a:rPr lang="de-DE" dirty="0"/>
              <a:t> </a:t>
            </a:r>
            <a:r>
              <a:rPr lang="de-DE" dirty="0" err="1"/>
              <a:t>have</a:t>
            </a:r>
            <a:r>
              <a:rPr lang="de-DE" dirty="0"/>
              <a:t> an „AND“ Operator, </a:t>
            </a:r>
            <a:r>
              <a:rPr lang="de-DE" dirty="0" err="1"/>
              <a:t>we</a:t>
            </a:r>
            <a:r>
              <a:rPr lang="de-DE" dirty="0"/>
              <a:t> </a:t>
            </a:r>
            <a:r>
              <a:rPr lang="de-DE" dirty="0" err="1"/>
              <a:t>need</a:t>
            </a:r>
            <a:r>
              <a:rPr lang="de-DE" dirty="0"/>
              <a:t> </a:t>
            </a:r>
            <a:r>
              <a:rPr lang="de-DE" dirty="0" err="1"/>
              <a:t>to</a:t>
            </a:r>
            <a:r>
              <a:rPr lang="de-DE" dirty="0"/>
              <a:t> </a:t>
            </a:r>
            <a:r>
              <a:rPr lang="de-DE" dirty="0" err="1"/>
              <a:t>use</a:t>
            </a:r>
            <a:r>
              <a:rPr lang="de-DE" dirty="0"/>
              <a:t> </a:t>
            </a:r>
            <a:r>
              <a:rPr lang="de-DE" dirty="0" err="1"/>
              <a:t>Zadeh‘s</a:t>
            </a:r>
            <a:r>
              <a:rPr lang="de-DE" dirty="0"/>
              <a:t> t-norm </a:t>
            </a:r>
            <a:r>
              <a:rPr lang="de-DE" dirty="0" err="1"/>
              <a:t>to</a:t>
            </a:r>
            <a:r>
              <a:rPr lang="de-DE" dirty="0"/>
              <a:t> and </a:t>
            </a:r>
            <a:r>
              <a:rPr lang="de-DE" dirty="0" err="1"/>
              <a:t>thus</a:t>
            </a:r>
            <a:r>
              <a:rPr lang="de-DE" dirty="0"/>
              <a:t> </a:t>
            </a:r>
            <a:r>
              <a:rPr lang="de-DE" dirty="0" err="1"/>
              <a:t>the</a:t>
            </a:r>
            <a:r>
              <a:rPr lang="de-DE" dirty="0"/>
              <a:t> </a:t>
            </a:r>
            <a:r>
              <a:rPr lang="de-DE" dirty="0" err="1"/>
              <a:t>minimum</a:t>
            </a:r>
            <a:r>
              <a:rPr lang="de-DE" dirty="0"/>
              <a:t> </a:t>
            </a:r>
            <a:r>
              <a:rPr lang="de-DE" dirty="0" err="1"/>
              <a:t>of</a:t>
            </a:r>
            <a:r>
              <a:rPr lang="de-DE" dirty="0"/>
              <a:t> </a:t>
            </a:r>
            <a:r>
              <a:rPr lang="de-DE" dirty="0" err="1"/>
              <a:t>both</a:t>
            </a:r>
            <a:r>
              <a:rPr lang="de-DE" dirty="0"/>
              <a:t> </a:t>
            </a:r>
            <a:r>
              <a:rPr lang="de-DE" dirty="0" err="1"/>
              <a:t>values</a:t>
            </a:r>
            <a:r>
              <a:rPr lang="de-DE" dirty="0"/>
              <a:t>. </a:t>
            </a:r>
            <a:r>
              <a:rPr lang="de-DE" dirty="0" err="1"/>
              <a:t>For</a:t>
            </a:r>
            <a:r>
              <a:rPr lang="de-DE" dirty="0"/>
              <a:t> LS AND SR </a:t>
            </a:r>
            <a:r>
              <a:rPr lang="de-DE" dirty="0" err="1"/>
              <a:t>this</a:t>
            </a:r>
            <a:r>
              <a:rPr lang="de-DE" dirty="0"/>
              <a:t> </a:t>
            </a:r>
            <a:r>
              <a:rPr lang="de-DE" dirty="0" err="1"/>
              <a:t>means</a:t>
            </a:r>
            <a:r>
              <a:rPr lang="de-DE" dirty="0"/>
              <a:t>… </a:t>
            </a:r>
          </a:p>
        </p:txBody>
      </p:sp>
      <p:sp>
        <p:nvSpPr>
          <p:cNvPr id="4" name="Foliennummernplatzhalter 3">
            <a:extLst>
              <a:ext uri="{FF2B5EF4-FFF2-40B4-BE49-F238E27FC236}">
                <a16:creationId xmlns:a16="http://schemas.microsoft.com/office/drawing/2014/main" id="{096CF3C0-A278-72F5-30D7-0F257A78E729}"/>
              </a:ext>
            </a:extLst>
          </p:cNvPr>
          <p:cNvSpPr>
            <a:spLocks noGrp="1"/>
          </p:cNvSpPr>
          <p:nvPr>
            <p:ph type="sldNum" sz="quarter" idx="5"/>
          </p:nvPr>
        </p:nvSpPr>
        <p:spPr/>
        <p:txBody>
          <a:bodyPr/>
          <a:lstStyle/>
          <a:p>
            <a:fld id="{3EC5628E-966E-46F4-A6AA-388802B631D9}" type="slidenum">
              <a:rPr lang="de-DE" smtClean="0"/>
              <a:t>19</a:t>
            </a:fld>
            <a:endParaRPr lang="de-DE"/>
          </a:p>
        </p:txBody>
      </p:sp>
    </p:spTree>
    <p:extLst>
      <p:ext uri="{BB962C8B-B14F-4D97-AF65-F5344CB8AC3E}">
        <p14:creationId xmlns:p14="http://schemas.microsoft.com/office/powerpoint/2010/main" val="2041084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4BEA5-BB69-FA12-7885-D3EDA23AC0C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E2CFAEF-D463-6459-6C5A-F4B2B3547A0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02AF959-E3F0-AE30-9877-FA2A65FDEAC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What</a:t>
            </a:r>
            <a:r>
              <a:rPr lang="de-DE" dirty="0"/>
              <a:t> do </a:t>
            </a:r>
            <a:r>
              <a:rPr lang="de-DE" dirty="0" err="1"/>
              <a:t>we</a:t>
            </a:r>
            <a:r>
              <a:rPr lang="de-DE" dirty="0"/>
              <a:t> do </a:t>
            </a:r>
            <a:r>
              <a:rPr lang="de-DE" dirty="0" err="1"/>
              <a:t>with</a:t>
            </a:r>
            <a:r>
              <a:rPr lang="de-DE" dirty="0"/>
              <a:t> </a:t>
            </a:r>
            <a:r>
              <a:rPr lang="de-DE" dirty="0" err="1"/>
              <a:t>this</a:t>
            </a:r>
            <a:r>
              <a:rPr lang="de-DE" dirty="0"/>
              <a:t> </a:t>
            </a:r>
            <a:r>
              <a:rPr lang="de-DE" dirty="0" err="1"/>
              <a:t>information</a:t>
            </a:r>
            <a:r>
              <a:rPr lang="de-DE" dirty="0"/>
              <a:t> </a:t>
            </a:r>
            <a:r>
              <a:rPr lang="de-DE" dirty="0" err="1"/>
              <a:t>now</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We</a:t>
            </a:r>
            <a:r>
              <a:rPr lang="de-DE" dirty="0"/>
              <a:t> </a:t>
            </a:r>
            <a:r>
              <a:rPr lang="de-DE" dirty="0" err="1"/>
              <a:t>need</a:t>
            </a:r>
            <a:r>
              <a:rPr lang="de-DE" dirty="0"/>
              <a:t> </a:t>
            </a:r>
            <a:r>
              <a:rPr lang="de-DE" dirty="0" err="1"/>
              <a:t>to</a:t>
            </a:r>
            <a:r>
              <a:rPr lang="de-DE" dirty="0"/>
              <a:t> </a:t>
            </a:r>
            <a:r>
              <a:rPr lang="de-DE" dirty="0" err="1"/>
              <a:t>clip</a:t>
            </a:r>
            <a:r>
              <a:rPr lang="de-DE" dirty="0"/>
              <a:t> </a:t>
            </a:r>
            <a:r>
              <a:rPr lang="de-DE" dirty="0" err="1"/>
              <a:t>the</a:t>
            </a:r>
            <a:r>
              <a:rPr lang="de-DE" dirty="0"/>
              <a:t> </a:t>
            </a:r>
            <a:r>
              <a:rPr lang="de-DE" dirty="0" err="1"/>
              <a:t>corresponding</a:t>
            </a:r>
            <a:r>
              <a:rPr lang="de-DE" dirty="0"/>
              <a:t> </a:t>
            </a:r>
            <a:r>
              <a:rPr lang="de-DE" dirty="0" err="1"/>
              <a:t>membership</a:t>
            </a:r>
            <a:r>
              <a:rPr lang="de-DE" dirty="0"/>
              <a:t> </a:t>
            </a:r>
            <a:r>
              <a:rPr lang="de-DE" dirty="0" err="1"/>
              <a:t>functions</a:t>
            </a:r>
            <a:r>
              <a:rPr lang="de-DE" dirty="0"/>
              <a:t> </a:t>
            </a:r>
            <a:r>
              <a:rPr lang="de-DE" dirty="0" err="1"/>
              <a:t>according</a:t>
            </a:r>
            <a:r>
              <a:rPr lang="de-DE" dirty="0"/>
              <a:t> </a:t>
            </a:r>
            <a:r>
              <a:rPr lang="de-DE" dirty="0" err="1"/>
              <a:t>to</a:t>
            </a:r>
            <a:r>
              <a:rPr lang="de-DE" dirty="0"/>
              <a:t> </a:t>
            </a:r>
            <a:r>
              <a:rPr lang="de-DE" dirty="0" err="1"/>
              <a:t>their</a:t>
            </a:r>
            <a:r>
              <a:rPr lang="de-DE" dirty="0"/>
              <a:t> </a:t>
            </a:r>
            <a:r>
              <a:rPr lang="de-DE" dirty="0" err="1"/>
              <a:t>membership</a:t>
            </a:r>
            <a:r>
              <a:rPr lang="de-DE" dirty="0"/>
              <a:t> </a:t>
            </a:r>
            <a:r>
              <a:rPr lang="de-DE" dirty="0" err="1"/>
              <a:t>degree</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For</a:t>
            </a:r>
            <a:r>
              <a:rPr lang="de-DE" dirty="0"/>
              <a:t> Rule </a:t>
            </a:r>
            <a:r>
              <a:rPr lang="de-DE" dirty="0" err="1"/>
              <a:t>Number</a:t>
            </a:r>
            <a:r>
              <a:rPr lang="de-DE" dirty="0"/>
              <a:t> 1 </a:t>
            </a:r>
            <a:r>
              <a:rPr lang="de-DE" dirty="0" err="1"/>
              <a:t>this</a:t>
            </a:r>
            <a:r>
              <a:rPr lang="de-DE" dirty="0"/>
              <a:t> </a:t>
            </a:r>
            <a:r>
              <a:rPr lang="de-DE" dirty="0" err="1"/>
              <a:t>means</a:t>
            </a:r>
            <a:r>
              <a:rPr lang="de-DE" dirty="0"/>
              <a:t> SSA </a:t>
            </a:r>
            <a:r>
              <a:rPr lang="de-DE" dirty="0" err="1"/>
              <a:t>needs</a:t>
            </a:r>
            <a:r>
              <a:rPr lang="de-DE" dirty="0"/>
              <a:t> </a:t>
            </a:r>
            <a:r>
              <a:rPr lang="de-DE" dirty="0" err="1"/>
              <a:t>to</a:t>
            </a:r>
            <a:r>
              <a:rPr lang="de-DE" dirty="0"/>
              <a:t> </a:t>
            </a:r>
            <a:r>
              <a:rPr lang="de-DE" dirty="0" err="1"/>
              <a:t>be</a:t>
            </a:r>
            <a:r>
              <a:rPr lang="de-DE" dirty="0"/>
              <a:t> </a:t>
            </a:r>
            <a:r>
              <a:rPr lang="de-DE" dirty="0" err="1"/>
              <a:t>clipped</a:t>
            </a:r>
            <a:r>
              <a:rPr lang="de-DE" dirty="0"/>
              <a:t> at 0.43.</a:t>
            </a:r>
            <a:br>
              <a:rPr lang="de-DE" dirty="0"/>
            </a:br>
            <a:r>
              <a:rPr lang="de-DE" dirty="0" err="1"/>
              <a:t>For</a:t>
            </a:r>
            <a:r>
              <a:rPr lang="de-DE" dirty="0"/>
              <a:t> Rule </a:t>
            </a:r>
            <a:r>
              <a:rPr lang="de-DE" dirty="0" err="1"/>
              <a:t>Number</a:t>
            </a:r>
            <a:r>
              <a:rPr lang="de-DE" dirty="0"/>
              <a:t> 4 </a:t>
            </a:r>
            <a:r>
              <a:rPr lang="de-DE" dirty="0" err="1"/>
              <a:t>this</a:t>
            </a:r>
            <a:r>
              <a:rPr lang="de-DE" dirty="0"/>
              <a:t> </a:t>
            </a:r>
            <a:r>
              <a:rPr lang="de-DE" dirty="0" err="1"/>
              <a:t>means</a:t>
            </a:r>
            <a:r>
              <a:rPr lang="de-DE" dirty="0"/>
              <a:t> BSA </a:t>
            </a:r>
            <a:r>
              <a:rPr lang="de-DE" dirty="0" err="1"/>
              <a:t>needs</a:t>
            </a:r>
            <a:r>
              <a:rPr lang="de-DE" dirty="0"/>
              <a:t> </a:t>
            </a:r>
            <a:r>
              <a:rPr lang="de-DE" dirty="0" err="1"/>
              <a:t>to</a:t>
            </a:r>
            <a:r>
              <a:rPr lang="de-DE" dirty="0"/>
              <a:t> </a:t>
            </a:r>
            <a:r>
              <a:rPr lang="de-DE" dirty="0" err="1"/>
              <a:t>be</a:t>
            </a:r>
            <a:r>
              <a:rPr lang="de-DE" dirty="0"/>
              <a:t> </a:t>
            </a:r>
            <a:r>
              <a:rPr lang="de-DE" dirty="0" err="1"/>
              <a:t>clipped</a:t>
            </a:r>
            <a:r>
              <a:rPr lang="de-DE" dirty="0"/>
              <a:t> at 0.067</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But </a:t>
            </a:r>
            <a:r>
              <a:rPr lang="de-DE" dirty="0" err="1"/>
              <a:t>what</a:t>
            </a:r>
            <a:r>
              <a:rPr lang="de-DE" dirty="0"/>
              <a:t> </a:t>
            </a:r>
            <a:r>
              <a:rPr lang="de-DE" dirty="0" err="1"/>
              <a:t>about</a:t>
            </a:r>
            <a:r>
              <a:rPr lang="de-DE" dirty="0"/>
              <a:t> Rules 2 und 3? Both </a:t>
            </a:r>
            <a:r>
              <a:rPr lang="de-DE" dirty="0" err="1"/>
              <a:t>apply</a:t>
            </a:r>
            <a:r>
              <a:rPr lang="de-DE" dirty="0"/>
              <a:t> </a:t>
            </a:r>
            <a:r>
              <a:rPr lang="de-DE" dirty="0" err="1"/>
              <a:t>to</a:t>
            </a:r>
            <a:r>
              <a:rPr lang="de-DE" dirty="0"/>
              <a:t> </a:t>
            </a:r>
            <a:r>
              <a:rPr lang="de-DE" dirty="0" err="1"/>
              <a:t>the</a:t>
            </a:r>
            <a:r>
              <a:rPr lang="de-DE" dirty="0"/>
              <a:t> same </a:t>
            </a:r>
            <a:r>
              <a:rPr lang="de-DE" dirty="0" err="1"/>
              <a:t>output</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Since</a:t>
            </a:r>
            <a:r>
              <a:rPr lang="de-DE" dirty="0"/>
              <a:t> </a:t>
            </a:r>
            <a:r>
              <a:rPr lang="de-DE" dirty="0" err="1"/>
              <a:t>it</a:t>
            </a:r>
            <a:r>
              <a:rPr lang="de-DE" dirty="0"/>
              <a:t> </a:t>
            </a:r>
            <a:r>
              <a:rPr lang="de-DE" dirty="0" err="1"/>
              <a:t>is</a:t>
            </a:r>
            <a:r>
              <a:rPr lang="de-DE" dirty="0"/>
              <a:t> </a:t>
            </a:r>
            <a:r>
              <a:rPr lang="de-DE" dirty="0" err="1"/>
              <a:t>either</a:t>
            </a:r>
            <a:r>
              <a:rPr lang="de-DE" dirty="0"/>
              <a:t> Rule </a:t>
            </a:r>
            <a:r>
              <a:rPr lang="de-DE" dirty="0" err="1"/>
              <a:t>Numer</a:t>
            </a:r>
            <a:r>
              <a:rPr lang="de-DE" dirty="0"/>
              <a:t> 2 OR Rule </a:t>
            </a:r>
            <a:r>
              <a:rPr lang="de-DE" dirty="0" err="1"/>
              <a:t>Number</a:t>
            </a:r>
            <a:r>
              <a:rPr lang="de-DE" dirty="0"/>
              <a:t> 3 </a:t>
            </a:r>
            <a:r>
              <a:rPr lang="de-DE" dirty="0" err="1"/>
              <a:t>maybe</a:t>
            </a:r>
            <a:r>
              <a:rPr lang="de-DE" dirty="0"/>
              <a:t> </a:t>
            </a:r>
            <a:r>
              <a:rPr lang="de-DE" dirty="0" err="1"/>
              <a:t>you</a:t>
            </a:r>
            <a:r>
              <a:rPr lang="de-DE" dirty="0"/>
              <a:t> </a:t>
            </a:r>
            <a:r>
              <a:rPr lang="de-DE" dirty="0" err="1"/>
              <a:t>can</a:t>
            </a:r>
            <a:r>
              <a:rPr lang="de-DE" dirty="0"/>
              <a:t> </a:t>
            </a:r>
            <a:r>
              <a:rPr lang="de-DE" dirty="0" err="1"/>
              <a:t>already</a:t>
            </a:r>
            <a:r>
              <a:rPr lang="de-DE" dirty="0"/>
              <a:t> </a:t>
            </a:r>
            <a:r>
              <a:rPr lang="de-DE" dirty="0" err="1"/>
              <a:t>guess</a:t>
            </a:r>
            <a:r>
              <a:rPr lang="de-DE" dirty="0"/>
              <a:t> </a:t>
            </a:r>
            <a:r>
              <a:rPr lang="de-DE" dirty="0" err="1"/>
              <a:t>what</a:t>
            </a:r>
            <a:r>
              <a:rPr lang="de-DE" dirty="0"/>
              <a:t> </a:t>
            </a:r>
            <a:r>
              <a:rPr lang="de-DE" dirty="0" err="1"/>
              <a:t>we</a:t>
            </a:r>
            <a:r>
              <a:rPr lang="de-DE" dirty="0"/>
              <a:t> </a:t>
            </a:r>
            <a:r>
              <a:rPr lang="de-DE" dirty="0" err="1"/>
              <a:t>need</a:t>
            </a:r>
            <a:r>
              <a:rPr lang="de-DE" dirty="0"/>
              <a:t> </a:t>
            </a:r>
            <a:r>
              <a:rPr lang="de-DE" dirty="0" err="1"/>
              <a:t>to</a:t>
            </a:r>
            <a:r>
              <a:rPr lang="de-DE" dirty="0"/>
              <a:t> do?</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To</a:t>
            </a:r>
            <a:r>
              <a:rPr lang="de-DE" dirty="0"/>
              <a:t> connect </a:t>
            </a:r>
            <a:r>
              <a:rPr lang="de-DE" dirty="0" err="1"/>
              <a:t>the</a:t>
            </a:r>
            <a:r>
              <a:rPr lang="de-DE" dirty="0"/>
              <a:t> </a:t>
            </a:r>
            <a:r>
              <a:rPr lang="de-DE" dirty="0" err="1"/>
              <a:t>both</a:t>
            </a:r>
            <a:r>
              <a:rPr lang="de-DE" dirty="0"/>
              <a:t> </a:t>
            </a:r>
            <a:r>
              <a:rPr lang="de-DE" dirty="0" err="1"/>
              <a:t>rules</a:t>
            </a:r>
            <a:r>
              <a:rPr lang="de-DE" dirty="0"/>
              <a:t> </a:t>
            </a:r>
            <a:r>
              <a:rPr lang="de-DE" dirty="0" err="1"/>
              <a:t>the</a:t>
            </a:r>
            <a:r>
              <a:rPr lang="de-DE" dirty="0"/>
              <a:t> s-Norm </a:t>
            </a:r>
            <a:r>
              <a:rPr lang="de-DE" dirty="0" err="1"/>
              <a:t>is</a:t>
            </a:r>
            <a:r>
              <a:rPr lang="de-DE" dirty="0"/>
              <a:t> </a:t>
            </a:r>
            <a:r>
              <a:rPr lang="de-DE" dirty="0" err="1"/>
              <a:t>required</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a:extLst>
              <a:ext uri="{FF2B5EF4-FFF2-40B4-BE49-F238E27FC236}">
                <a16:creationId xmlns:a16="http://schemas.microsoft.com/office/drawing/2014/main" id="{96DEE810-CA23-FAA5-9D99-BCF2281D4D61}"/>
              </a:ext>
            </a:extLst>
          </p:cNvPr>
          <p:cNvSpPr>
            <a:spLocks noGrp="1"/>
          </p:cNvSpPr>
          <p:nvPr>
            <p:ph type="sldNum" sz="quarter" idx="5"/>
          </p:nvPr>
        </p:nvSpPr>
        <p:spPr/>
        <p:txBody>
          <a:bodyPr/>
          <a:lstStyle/>
          <a:p>
            <a:fld id="{3EC5628E-966E-46F4-A6AA-388802B631D9}" type="slidenum">
              <a:rPr lang="de-DE" smtClean="0"/>
              <a:t>20</a:t>
            </a:fld>
            <a:endParaRPr lang="de-DE"/>
          </a:p>
        </p:txBody>
      </p:sp>
    </p:spTree>
    <p:extLst>
      <p:ext uri="{BB962C8B-B14F-4D97-AF65-F5344CB8AC3E}">
        <p14:creationId xmlns:p14="http://schemas.microsoft.com/office/powerpoint/2010/main" val="434910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As </a:t>
            </a:r>
            <a:r>
              <a:rPr lang="de-DE" dirty="0" err="1"/>
              <a:t>you</a:t>
            </a:r>
            <a:r>
              <a:rPr lang="de-DE" dirty="0"/>
              <a:t> </a:t>
            </a:r>
            <a:r>
              <a:rPr lang="de-DE" dirty="0" err="1"/>
              <a:t>saw</a:t>
            </a:r>
            <a:r>
              <a:rPr lang="de-DE" dirty="0"/>
              <a:t> in </a:t>
            </a:r>
            <a:r>
              <a:rPr lang="de-DE" dirty="0" err="1"/>
              <a:t>the</a:t>
            </a:r>
            <a:r>
              <a:rPr lang="de-DE" dirty="0"/>
              <a:t> </a:t>
            </a:r>
            <a:r>
              <a:rPr lang="de-DE" dirty="0" err="1"/>
              <a:t>first</a:t>
            </a:r>
            <a:r>
              <a:rPr lang="de-DE" dirty="0"/>
              <a:t> </a:t>
            </a:r>
            <a:r>
              <a:rPr lang="de-DE" dirty="0" err="1"/>
              <a:t>example</a:t>
            </a:r>
            <a:r>
              <a:rPr lang="de-DE" dirty="0"/>
              <a:t> </a:t>
            </a:r>
            <a:r>
              <a:rPr lang="de-DE" dirty="0" err="1"/>
              <a:t>fuzzy</a:t>
            </a:r>
            <a:r>
              <a:rPr lang="de-DE" dirty="0"/>
              <a:t> </a:t>
            </a:r>
            <a:r>
              <a:rPr lang="de-DE" dirty="0" err="1"/>
              <a:t>sets</a:t>
            </a:r>
            <a:r>
              <a:rPr lang="de-DE" dirty="0"/>
              <a:t> </a:t>
            </a:r>
            <a:r>
              <a:rPr lang="de-DE" dirty="0" err="1"/>
              <a:t>solve</a:t>
            </a:r>
            <a:r>
              <a:rPr lang="de-DE" dirty="0"/>
              <a:t> </a:t>
            </a:r>
            <a:r>
              <a:rPr lang="de-DE" dirty="0" err="1"/>
              <a:t>the</a:t>
            </a:r>
            <a:r>
              <a:rPr lang="de-DE" dirty="0"/>
              <a:t> </a:t>
            </a:r>
            <a:r>
              <a:rPr lang="de-DE" dirty="0" err="1"/>
              <a:t>problen</a:t>
            </a:r>
            <a:r>
              <a:rPr lang="de-DE" dirty="0"/>
              <a:t>, </a:t>
            </a:r>
            <a:r>
              <a:rPr lang="de-DE" dirty="0" err="1"/>
              <a:t>when</a:t>
            </a:r>
            <a:r>
              <a:rPr lang="de-DE" dirty="0"/>
              <a:t> </a:t>
            </a:r>
            <a:r>
              <a:rPr lang="de-DE" dirty="0" err="1"/>
              <a:t>there</a:t>
            </a:r>
            <a:r>
              <a:rPr lang="de-DE" dirty="0"/>
              <a:t> </a:t>
            </a:r>
            <a:r>
              <a:rPr lang="de-DE" dirty="0" err="1"/>
              <a:t>is</a:t>
            </a:r>
            <a:r>
              <a:rPr lang="de-DE" dirty="0"/>
              <a:t> </a:t>
            </a:r>
            <a:r>
              <a:rPr lang="de-DE" dirty="0" err="1"/>
              <a:t>no</a:t>
            </a:r>
            <a:r>
              <a:rPr lang="de-DE" dirty="0"/>
              <a:t> </a:t>
            </a:r>
            <a:r>
              <a:rPr lang="de-DE" dirty="0" err="1"/>
              <a:t>destinct</a:t>
            </a:r>
            <a:r>
              <a:rPr lang="de-DE" dirty="0"/>
              <a:t> </a:t>
            </a:r>
            <a:r>
              <a:rPr lang="de-DE" dirty="0" err="1"/>
              <a:t>cut</a:t>
            </a:r>
            <a:r>
              <a:rPr lang="de-DE" dirty="0"/>
              <a:t> </a:t>
            </a:r>
            <a:r>
              <a:rPr lang="de-DE" dirty="0" err="1"/>
              <a:t>between</a:t>
            </a:r>
            <a:r>
              <a:rPr lang="de-DE" dirty="0"/>
              <a:t> „</a:t>
            </a:r>
            <a:r>
              <a:rPr lang="de-DE" dirty="0" err="1"/>
              <a:t>yes</a:t>
            </a:r>
            <a:r>
              <a:rPr lang="de-DE" dirty="0"/>
              <a:t>“ and „</a:t>
            </a:r>
            <a:r>
              <a:rPr lang="de-DE" dirty="0" err="1"/>
              <a:t>no</a:t>
            </a:r>
            <a:r>
              <a:rPr lang="de-DE" dirty="0"/>
              <a:t>“ </a:t>
            </a:r>
            <a:r>
              <a:rPr lang="de-DE" dirty="0" err="1"/>
              <a:t>as</a:t>
            </a:r>
            <a:r>
              <a:rPr lang="de-DE" dirty="0"/>
              <a:t> in </a:t>
            </a:r>
            <a:r>
              <a:rPr lang="de-DE" dirty="0" err="1"/>
              <a:t>classical</a:t>
            </a:r>
            <a:r>
              <a:rPr lang="de-DE" dirty="0"/>
              <a:t> </a:t>
            </a:r>
            <a:r>
              <a:rPr lang="de-DE" dirty="0" err="1"/>
              <a:t>set</a:t>
            </a:r>
            <a:r>
              <a:rPr lang="de-DE" dirty="0"/>
              <a:t> </a:t>
            </a:r>
            <a:r>
              <a:rPr lang="de-DE" dirty="0" err="1"/>
              <a:t>theory</a:t>
            </a:r>
            <a:r>
              <a:rPr lang="de-DE" dirty="0"/>
              <a:t> </a:t>
            </a:r>
            <a:r>
              <a:rPr lang="de-DE" dirty="0" err="1"/>
              <a:t>where</a:t>
            </a:r>
            <a:r>
              <a:rPr lang="de-DE" dirty="0"/>
              <a:t> an </a:t>
            </a:r>
            <a:r>
              <a:rPr lang="de-DE" dirty="0" err="1"/>
              <a:t>set</a:t>
            </a:r>
            <a:r>
              <a:rPr lang="de-DE" dirty="0"/>
              <a:t> </a:t>
            </a:r>
            <a:r>
              <a:rPr lang="de-DE" dirty="0" err="1"/>
              <a:t>either</a:t>
            </a:r>
            <a:r>
              <a:rPr lang="de-DE" dirty="0"/>
              <a:t> </a:t>
            </a:r>
            <a:r>
              <a:rPr lang="de-DE" dirty="0" err="1"/>
              <a:t>contains</a:t>
            </a:r>
            <a:r>
              <a:rPr lang="de-DE" dirty="0"/>
              <a:t> an </a:t>
            </a:r>
            <a:r>
              <a:rPr lang="de-DE" dirty="0" err="1"/>
              <a:t>element</a:t>
            </a:r>
            <a:r>
              <a:rPr lang="de-DE" dirty="0"/>
              <a:t> </a:t>
            </a:r>
            <a:r>
              <a:rPr lang="de-DE" dirty="0" err="1"/>
              <a:t>or</a:t>
            </a:r>
            <a:r>
              <a:rPr lang="de-DE" dirty="0"/>
              <a:t> not. </a:t>
            </a:r>
            <a:br>
              <a:rPr lang="de-DE" dirty="0"/>
            </a:br>
            <a:r>
              <a:rPr lang="de-DE" dirty="0" err="1"/>
              <a:t>It</a:t>
            </a:r>
            <a:r>
              <a:rPr lang="de-DE" dirty="0"/>
              <a:t> was 1965 </a:t>
            </a:r>
            <a:r>
              <a:rPr lang="de-DE" dirty="0" err="1"/>
              <a:t>when</a:t>
            </a:r>
            <a:r>
              <a:rPr lang="de-DE" dirty="0"/>
              <a:t> Zadeh </a:t>
            </a:r>
            <a:r>
              <a:rPr lang="de-DE" dirty="0" err="1"/>
              <a:t>introduced</a:t>
            </a:r>
            <a:r>
              <a:rPr lang="de-DE" dirty="0"/>
              <a:t> </a:t>
            </a:r>
            <a:r>
              <a:rPr lang="de-DE" dirty="0" err="1"/>
              <a:t>his</a:t>
            </a:r>
            <a:r>
              <a:rPr lang="de-DE" dirty="0"/>
              <a:t> </a:t>
            </a:r>
            <a:r>
              <a:rPr lang="de-DE" dirty="0" err="1"/>
              <a:t>idea</a:t>
            </a:r>
            <a:r>
              <a:rPr lang="de-DE" dirty="0"/>
              <a:t> </a:t>
            </a:r>
            <a:r>
              <a:rPr lang="de-DE" dirty="0" err="1"/>
              <a:t>how</a:t>
            </a:r>
            <a:r>
              <a:rPr lang="de-DE" dirty="0"/>
              <a:t> </a:t>
            </a:r>
            <a:r>
              <a:rPr lang="de-DE" dirty="0" err="1"/>
              <a:t>to</a:t>
            </a:r>
            <a:r>
              <a:rPr lang="de-DE" dirty="0"/>
              <a:t> </a:t>
            </a:r>
            <a:r>
              <a:rPr lang="de-DE" dirty="0" err="1"/>
              <a:t>describe</a:t>
            </a:r>
            <a:r>
              <a:rPr lang="de-DE" dirty="0"/>
              <a:t> </a:t>
            </a:r>
            <a:r>
              <a:rPr lang="de-DE" dirty="0" err="1"/>
              <a:t>fuzzy</a:t>
            </a:r>
            <a:r>
              <a:rPr lang="de-DE" dirty="0"/>
              <a:t> </a:t>
            </a:r>
            <a:r>
              <a:rPr lang="de-DE" dirty="0" err="1"/>
              <a:t>sets</a:t>
            </a:r>
            <a:r>
              <a:rPr lang="de-DE" dirty="0"/>
              <a:t> </a:t>
            </a:r>
            <a:r>
              <a:rPr lang="de-DE" dirty="0" err="1"/>
              <a:t>mathematical</a:t>
            </a:r>
            <a:r>
              <a:rPr lang="de-DE" dirty="0"/>
              <a:t>. </a:t>
            </a:r>
            <a:br>
              <a:rPr lang="de-DE" dirty="0"/>
            </a:br>
            <a:r>
              <a:rPr lang="de-DE" dirty="0" err="1"/>
              <a:t>For</a:t>
            </a:r>
            <a:r>
              <a:rPr lang="de-DE" dirty="0"/>
              <a:t> </a:t>
            </a:r>
            <a:r>
              <a:rPr lang="de-DE" dirty="0" err="1"/>
              <a:t>this</a:t>
            </a:r>
            <a:r>
              <a:rPr lang="de-DE" dirty="0"/>
              <a:t> </a:t>
            </a:r>
            <a:r>
              <a:rPr lang="de-DE" dirty="0" err="1"/>
              <a:t>purpose</a:t>
            </a:r>
            <a:r>
              <a:rPr lang="de-DE" dirty="0"/>
              <a:t> he </a:t>
            </a:r>
            <a:r>
              <a:rPr lang="de-DE" dirty="0" err="1"/>
              <a:t>used</a:t>
            </a:r>
            <a:r>
              <a:rPr lang="de-DE" dirty="0"/>
              <a:t> </a:t>
            </a:r>
            <a:r>
              <a:rPr lang="de-DE" dirty="0" err="1"/>
              <a:t>the</a:t>
            </a:r>
            <a:r>
              <a:rPr lang="de-DE" dirty="0"/>
              <a:t> so </a:t>
            </a:r>
            <a:r>
              <a:rPr lang="de-DE" dirty="0" err="1"/>
              <a:t>called</a:t>
            </a:r>
            <a:r>
              <a:rPr lang="de-DE" dirty="0"/>
              <a:t> „</a:t>
            </a:r>
            <a:r>
              <a:rPr lang="de-DE" dirty="0" err="1"/>
              <a:t>membership</a:t>
            </a:r>
            <a:r>
              <a:rPr lang="de-DE" dirty="0"/>
              <a:t> </a:t>
            </a:r>
            <a:r>
              <a:rPr lang="de-DE" dirty="0" err="1"/>
              <a:t>function</a:t>
            </a:r>
            <a:r>
              <a:rPr lang="de-DE" dirty="0"/>
              <a:t>“ </a:t>
            </a:r>
            <a:r>
              <a:rPr lang="de-DE" dirty="0" err="1"/>
              <a:t>where</a:t>
            </a:r>
            <a:r>
              <a:rPr lang="de-DE" dirty="0"/>
              <a:t> </a:t>
            </a:r>
            <a:r>
              <a:rPr lang="de-DE" dirty="0" err="1"/>
              <a:t>each</a:t>
            </a:r>
            <a:r>
              <a:rPr lang="de-DE" dirty="0"/>
              <a:t> </a:t>
            </a:r>
            <a:r>
              <a:rPr lang="de-DE" dirty="0" err="1"/>
              <a:t>element</a:t>
            </a:r>
            <a:r>
              <a:rPr lang="de-DE" dirty="0"/>
              <a:t> </a:t>
            </a:r>
            <a:r>
              <a:rPr lang="de-DE" dirty="0" err="1"/>
              <a:t>is</a:t>
            </a:r>
            <a:r>
              <a:rPr lang="de-DE" dirty="0"/>
              <a:t> </a:t>
            </a:r>
            <a:r>
              <a:rPr lang="de-DE" dirty="0" err="1"/>
              <a:t>assigned</a:t>
            </a:r>
            <a:r>
              <a:rPr lang="de-DE" dirty="0"/>
              <a:t> a </a:t>
            </a:r>
            <a:r>
              <a:rPr lang="de-DE" dirty="0" err="1"/>
              <a:t>value</a:t>
            </a:r>
            <a:r>
              <a:rPr lang="de-DE" dirty="0"/>
              <a:t> </a:t>
            </a:r>
            <a:r>
              <a:rPr lang="de-DE" dirty="0" err="1"/>
              <a:t>between</a:t>
            </a:r>
            <a:r>
              <a:rPr lang="de-DE" dirty="0"/>
              <a:t> 0 and 1, </a:t>
            </a:r>
            <a:r>
              <a:rPr lang="de-DE" dirty="0" err="1"/>
              <a:t>where</a:t>
            </a:r>
            <a:r>
              <a:rPr lang="de-DE" dirty="0"/>
              <a:t> 0 stands </a:t>
            </a:r>
            <a:r>
              <a:rPr lang="de-DE" dirty="0" err="1"/>
              <a:t>for</a:t>
            </a:r>
            <a:r>
              <a:rPr lang="de-DE" dirty="0"/>
              <a:t>: </a:t>
            </a:r>
            <a:r>
              <a:rPr lang="de-DE" dirty="0" err="1"/>
              <a:t>the</a:t>
            </a:r>
            <a:r>
              <a:rPr lang="de-DE" dirty="0"/>
              <a:t> </a:t>
            </a:r>
            <a:r>
              <a:rPr lang="de-DE" dirty="0" err="1"/>
              <a:t>element</a:t>
            </a:r>
            <a:r>
              <a:rPr lang="de-DE" dirty="0"/>
              <a:t> </a:t>
            </a:r>
            <a:r>
              <a:rPr lang="de-DE" dirty="0" err="1"/>
              <a:t>is</a:t>
            </a:r>
            <a:r>
              <a:rPr lang="de-DE" dirty="0"/>
              <a:t> </a:t>
            </a:r>
            <a:r>
              <a:rPr lang="de-DE" dirty="0" err="1"/>
              <a:t>deinitly</a:t>
            </a:r>
            <a:r>
              <a:rPr lang="de-DE" dirty="0"/>
              <a:t> not in </a:t>
            </a:r>
            <a:r>
              <a:rPr lang="de-DE" dirty="0" err="1"/>
              <a:t>the</a:t>
            </a:r>
            <a:r>
              <a:rPr lang="de-DE" dirty="0"/>
              <a:t> </a:t>
            </a:r>
            <a:r>
              <a:rPr lang="de-DE" dirty="0" err="1"/>
              <a:t>set</a:t>
            </a:r>
            <a:r>
              <a:rPr lang="de-DE" dirty="0"/>
              <a:t>, and 1: </a:t>
            </a:r>
            <a:r>
              <a:rPr lang="de-DE" dirty="0" err="1"/>
              <a:t>the</a:t>
            </a:r>
            <a:r>
              <a:rPr lang="de-DE" dirty="0"/>
              <a:t> </a:t>
            </a:r>
            <a:r>
              <a:rPr lang="de-DE" dirty="0" err="1"/>
              <a:t>set</a:t>
            </a:r>
            <a:r>
              <a:rPr lang="de-DE" dirty="0"/>
              <a:t> </a:t>
            </a:r>
            <a:r>
              <a:rPr lang="de-DE" dirty="0" err="1"/>
              <a:t>deinitly</a:t>
            </a:r>
            <a:r>
              <a:rPr lang="de-DE" dirty="0"/>
              <a:t> </a:t>
            </a:r>
            <a:r>
              <a:rPr lang="de-DE" dirty="0" err="1"/>
              <a:t>contains</a:t>
            </a:r>
            <a:r>
              <a:rPr lang="de-DE" dirty="0"/>
              <a:t> </a:t>
            </a:r>
            <a:r>
              <a:rPr lang="de-DE" dirty="0" err="1"/>
              <a:t>the</a:t>
            </a:r>
            <a:r>
              <a:rPr lang="de-DE" dirty="0"/>
              <a:t> </a:t>
            </a:r>
            <a:r>
              <a:rPr lang="de-DE" dirty="0" err="1"/>
              <a:t>value</a:t>
            </a:r>
            <a:r>
              <a:rPr lang="de-DE" dirty="0"/>
              <a:t>.</a:t>
            </a:r>
            <a:br>
              <a:rPr lang="de-DE" dirty="0"/>
            </a:br>
            <a:r>
              <a:rPr lang="de-DE" dirty="0"/>
              <a:t>The </a:t>
            </a:r>
            <a:r>
              <a:rPr lang="de-DE" dirty="0" err="1"/>
              <a:t>resulting</a:t>
            </a:r>
            <a:r>
              <a:rPr lang="de-DE" dirty="0"/>
              <a:t> </a:t>
            </a:r>
            <a:r>
              <a:rPr lang="de-DE" dirty="0" err="1"/>
              <a:t>value</a:t>
            </a:r>
            <a:r>
              <a:rPr lang="de-DE" dirty="0"/>
              <a:t> </a:t>
            </a:r>
            <a:r>
              <a:rPr lang="de-DE" dirty="0" err="1"/>
              <a:t>is</a:t>
            </a:r>
            <a:r>
              <a:rPr lang="de-DE" dirty="0"/>
              <a:t> </a:t>
            </a:r>
            <a:r>
              <a:rPr lang="de-DE" dirty="0" err="1"/>
              <a:t>calles</a:t>
            </a:r>
            <a:r>
              <a:rPr lang="de-DE" dirty="0"/>
              <a:t> </a:t>
            </a:r>
            <a:r>
              <a:rPr lang="de-DE" dirty="0" err="1"/>
              <a:t>mue</a:t>
            </a:r>
            <a:r>
              <a:rPr lang="de-DE" dirty="0"/>
              <a:t> </a:t>
            </a:r>
            <a:r>
              <a:rPr lang="de-DE" dirty="0" err="1"/>
              <a:t>of</a:t>
            </a:r>
            <a:r>
              <a:rPr lang="de-DE" dirty="0"/>
              <a:t> </a:t>
            </a:r>
            <a:r>
              <a:rPr lang="de-DE" dirty="0" err="1"/>
              <a:t>the</a:t>
            </a:r>
            <a:r>
              <a:rPr lang="de-DE" dirty="0"/>
              <a:t> </a:t>
            </a:r>
            <a:r>
              <a:rPr lang="de-DE" dirty="0" err="1"/>
              <a:t>set</a:t>
            </a:r>
            <a:r>
              <a:rPr lang="de-DE" dirty="0"/>
              <a:t> A </a:t>
            </a:r>
            <a:r>
              <a:rPr lang="de-DE" dirty="0" err="1"/>
              <a:t>of</a:t>
            </a:r>
            <a:r>
              <a:rPr lang="de-DE" dirty="0"/>
              <a:t> </a:t>
            </a:r>
            <a:r>
              <a:rPr lang="de-DE" dirty="0" err="1"/>
              <a:t>the</a:t>
            </a:r>
            <a:r>
              <a:rPr lang="de-DE" dirty="0"/>
              <a:t> </a:t>
            </a:r>
            <a:r>
              <a:rPr lang="de-DE" dirty="0" err="1"/>
              <a:t>element</a:t>
            </a:r>
            <a:r>
              <a:rPr lang="de-DE" dirty="0"/>
              <a:t> x</a:t>
            </a:r>
            <a:br>
              <a:rPr lang="de-DE" dirty="0"/>
            </a:br>
            <a:r>
              <a:rPr lang="de-DE" dirty="0" err="1"/>
              <a:t>Example</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In </a:t>
            </a:r>
            <a:r>
              <a:rPr lang="de-DE" dirty="0" err="1"/>
              <a:t>this</a:t>
            </a:r>
            <a:r>
              <a:rPr lang="de-DE" dirty="0"/>
              <a:t> </a:t>
            </a:r>
            <a:r>
              <a:rPr lang="de-DE" dirty="0" err="1"/>
              <a:t>example</a:t>
            </a:r>
            <a:r>
              <a:rPr lang="de-DE" dirty="0"/>
              <a:t> „</a:t>
            </a:r>
            <a:r>
              <a:rPr lang="de-DE" dirty="0" err="1"/>
              <a:t>mu</a:t>
            </a:r>
            <a:r>
              <a:rPr lang="de-DE" dirty="0"/>
              <a:t> </a:t>
            </a:r>
            <a:r>
              <a:rPr lang="de-DE" dirty="0" err="1"/>
              <a:t>of</a:t>
            </a:r>
            <a:r>
              <a:rPr lang="de-DE" dirty="0"/>
              <a:t> </a:t>
            </a:r>
            <a:r>
              <a:rPr lang="de-DE" dirty="0" err="1"/>
              <a:t>approximately</a:t>
            </a:r>
            <a:r>
              <a:rPr lang="de-DE" dirty="0"/>
              <a:t> 50 </a:t>
            </a:r>
            <a:r>
              <a:rPr lang="de-DE" dirty="0" err="1"/>
              <a:t>years</a:t>
            </a:r>
            <a:r>
              <a:rPr lang="de-DE" dirty="0"/>
              <a:t> at 40 </a:t>
            </a:r>
            <a:r>
              <a:rPr lang="de-DE" dirty="0" err="1"/>
              <a:t>years</a:t>
            </a:r>
            <a:r>
              <a:rPr lang="de-DE" dirty="0"/>
              <a:t> </a:t>
            </a:r>
            <a:r>
              <a:rPr lang="de-DE" dirty="0" err="1"/>
              <a:t>equals</a:t>
            </a:r>
            <a:r>
              <a:rPr lang="de-DE" dirty="0"/>
              <a:t> 50%.“</a:t>
            </a:r>
            <a:br>
              <a:rPr lang="de-DE" dirty="0"/>
            </a:br>
            <a:r>
              <a:rPr lang="de-DE" dirty="0"/>
              <a:t>This </a:t>
            </a:r>
            <a:r>
              <a:rPr lang="de-DE" dirty="0" err="1"/>
              <a:t>process</a:t>
            </a:r>
            <a:r>
              <a:rPr lang="de-DE" dirty="0"/>
              <a:t> </a:t>
            </a:r>
            <a:r>
              <a:rPr lang="de-DE" dirty="0" err="1"/>
              <a:t>is</a:t>
            </a:r>
            <a:r>
              <a:rPr lang="de-DE" dirty="0"/>
              <a:t> </a:t>
            </a:r>
            <a:r>
              <a:rPr lang="de-DE" dirty="0" err="1"/>
              <a:t>called</a:t>
            </a:r>
            <a:r>
              <a:rPr lang="de-DE" dirty="0"/>
              <a:t> </a:t>
            </a:r>
            <a:r>
              <a:rPr lang="de-DE" dirty="0" err="1"/>
              <a:t>the</a:t>
            </a:r>
            <a:r>
              <a:rPr lang="de-DE" dirty="0"/>
              <a:t> “</a:t>
            </a:r>
            <a:r>
              <a:rPr lang="de-DE" dirty="0" err="1"/>
              <a:t>fuzzyification</a:t>
            </a:r>
            <a:r>
              <a:rPr lang="de-DE" dirty="0"/>
              <a:t>“: a </a:t>
            </a:r>
            <a:r>
              <a:rPr lang="de-DE" dirty="0" err="1"/>
              <a:t>crisp</a:t>
            </a:r>
            <a:r>
              <a:rPr lang="de-DE" dirty="0"/>
              <a:t> </a:t>
            </a:r>
            <a:r>
              <a:rPr lang="de-DE" dirty="0" err="1"/>
              <a:t>input</a:t>
            </a:r>
            <a:r>
              <a:rPr lang="de-DE" dirty="0"/>
              <a:t> </a:t>
            </a:r>
            <a:r>
              <a:rPr lang="de-DE" dirty="0" err="1"/>
              <a:t>value</a:t>
            </a:r>
            <a:r>
              <a:rPr lang="de-DE" dirty="0"/>
              <a:t> </a:t>
            </a:r>
            <a:r>
              <a:rPr lang="de-DE" dirty="0" err="1"/>
              <a:t>can</a:t>
            </a:r>
            <a:r>
              <a:rPr lang="de-DE" dirty="0"/>
              <a:t> </a:t>
            </a:r>
            <a:r>
              <a:rPr lang="de-DE" dirty="0" err="1"/>
              <a:t>now</a:t>
            </a:r>
            <a:r>
              <a:rPr lang="de-DE" dirty="0"/>
              <a:t> </a:t>
            </a:r>
            <a:r>
              <a:rPr lang="de-DE" dirty="0" err="1"/>
              <a:t>be</a:t>
            </a:r>
            <a:r>
              <a:rPr lang="de-DE" dirty="0"/>
              <a:t> </a:t>
            </a:r>
            <a:r>
              <a:rPr lang="de-DE" dirty="0" err="1"/>
              <a:t>decribed</a:t>
            </a:r>
            <a:r>
              <a:rPr lang="de-DE" dirty="0"/>
              <a:t> </a:t>
            </a:r>
            <a:r>
              <a:rPr lang="de-DE" dirty="0" err="1"/>
              <a:t>using</a:t>
            </a:r>
            <a:r>
              <a:rPr lang="de-DE" dirty="0"/>
              <a:t> a </a:t>
            </a:r>
            <a:r>
              <a:rPr lang="de-DE" dirty="0" err="1"/>
              <a:t>fuzzy</a:t>
            </a:r>
            <a:r>
              <a:rPr lang="de-DE" dirty="0"/>
              <a:t> </a:t>
            </a:r>
            <a:r>
              <a:rPr lang="de-DE" dirty="0" err="1"/>
              <a:t>value</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But </a:t>
            </a:r>
            <a:r>
              <a:rPr lang="de-DE" dirty="0" err="1"/>
              <a:t>where</a:t>
            </a:r>
            <a:r>
              <a:rPr lang="de-DE" dirty="0"/>
              <a:t> </a:t>
            </a:r>
            <a:r>
              <a:rPr lang="de-DE" dirty="0" err="1"/>
              <a:t>does</a:t>
            </a:r>
            <a:r>
              <a:rPr lang="de-DE" dirty="0"/>
              <a:t> </a:t>
            </a:r>
            <a:r>
              <a:rPr lang="de-DE" dirty="0" err="1"/>
              <a:t>the</a:t>
            </a:r>
            <a:r>
              <a:rPr lang="de-DE" dirty="0"/>
              <a:t> </a:t>
            </a:r>
            <a:r>
              <a:rPr lang="de-DE" dirty="0" err="1"/>
              <a:t>membership</a:t>
            </a:r>
            <a:r>
              <a:rPr lang="de-DE" dirty="0"/>
              <a:t> </a:t>
            </a:r>
            <a:r>
              <a:rPr lang="de-DE" dirty="0" err="1"/>
              <a:t>function</a:t>
            </a:r>
            <a:r>
              <a:rPr lang="de-DE" dirty="0"/>
              <a:t> </a:t>
            </a:r>
            <a:r>
              <a:rPr lang="de-DE" dirty="0" err="1"/>
              <a:t>come</a:t>
            </a:r>
            <a:r>
              <a:rPr lang="de-DE" dirty="0"/>
              <a:t> </a:t>
            </a:r>
            <a:r>
              <a:rPr lang="de-DE" dirty="0" err="1"/>
              <a:t>from</a:t>
            </a:r>
            <a:r>
              <a:rPr lang="de-DE" dirty="0"/>
              <a:t>? </a:t>
            </a:r>
            <a:r>
              <a:rPr lang="de-DE" dirty="0" err="1"/>
              <a:t>If</a:t>
            </a:r>
            <a:r>
              <a:rPr lang="de-DE" dirty="0"/>
              <a:t> </a:t>
            </a:r>
            <a:r>
              <a:rPr lang="de-DE" dirty="0" err="1"/>
              <a:t>you</a:t>
            </a:r>
            <a:r>
              <a:rPr lang="de-DE" dirty="0"/>
              <a:t> </a:t>
            </a:r>
            <a:r>
              <a:rPr lang="de-DE" dirty="0" err="1"/>
              <a:t>remember</a:t>
            </a:r>
            <a:r>
              <a:rPr lang="de-DE" dirty="0"/>
              <a:t> </a:t>
            </a:r>
            <a:r>
              <a:rPr lang="de-DE" dirty="0" err="1"/>
              <a:t>my</a:t>
            </a:r>
            <a:r>
              <a:rPr lang="de-DE" dirty="0"/>
              <a:t> </a:t>
            </a:r>
            <a:r>
              <a:rPr lang="de-DE" dirty="0" err="1"/>
              <a:t>first</a:t>
            </a:r>
            <a:r>
              <a:rPr lang="de-DE" dirty="0"/>
              <a:t> Question </a:t>
            </a:r>
            <a:r>
              <a:rPr lang="de-DE" dirty="0" err="1"/>
              <a:t>for</a:t>
            </a:r>
            <a:r>
              <a:rPr lang="de-DE" dirty="0"/>
              <a:t> </a:t>
            </a:r>
            <a:r>
              <a:rPr lang="de-DE" dirty="0" err="1"/>
              <a:t>the</a:t>
            </a:r>
            <a:r>
              <a:rPr lang="de-DE" dirty="0"/>
              <a:t> </a:t>
            </a:r>
            <a:r>
              <a:rPr lang="de-DE" dirty="0" err="1"/>
              <a:t>second</a:t>
            </a:r>
            <a:r>
              <a:rPr lang="de-DE" dirty="0"/>
              <a:t> </a:t>
            </a:r>
            <a:r>
              <a:rPr lang="de-DE" dirty="0" err="1"/>
              <a:t>text</a:t>
            </a:r>
            <a:r>
              <a:rPr lang="de-DE" dirty="0"/>
              <a:t>: The </a:t>
            </a:r>
            <a:r>
              <a:rPr lang="de-DE" dirty="0" err="1"/>
              <a:t>text</a:t>
            </a:r>
            <a:r>
              <a:rPr lang="de-DE" dirty="0"/>
              <a:t> was </a:t>
            </a:r>
            <a:r>
              <a:rPr lang="de-DE" dirty="0" err="1"/>
              <a:t>better</a:t>
            </a:r>
            <a:r>
              <a:rPr lang="de-DE" dirty="0"/>
              <a:t>, but still not </a:t>
            </a:r>
            <a:r>
              <a:rPr lang="de-DE" dirty="0" err="1"/>
              <a:t>very</a:t>
            </a:r>
            <a:r>
              <a:rPr lang="de-DE" dirty="0"/>
              <a:t> </a:t>
            </a:r>
            <a:r>
              <a:rPr lang="de-DE" dirty="0" err="1"/>
              <a:t>good</a:t>
            </a:r>
            <a:r>
              <a:rPr lang="de-DE" dirty="0"/>
              <a:t>: </a:t>
            </a:r>
            <a:r>
              <a:rPr lang="de-DE" dirty="0" err="1"/>
              <a:t>If</a:t>
            </a:r>
            <a:r>
              <a:rPr lang="de-DE" dirty="0"/>
              <a:t> I </a:t>
            </a:r>
            <a:r>
              <a:rPr lang="de-DE" dirty="0" err="1"/>
              <a:t>wanted</a:t>
            </a:r>
            <a:r>
              <a:rPr lang="de-DE" dirty="0"/>
              <a:t> </a:t>
            </a:r>
            <a:r>
              <a:rPr lang="de-DE" dirty="0" err="1"/>
              <a:t>to</a:t>
            </a:r>
            <a:r>
              <a:rPr lang="de-DE" dirty="0"/>
              <a:t> </a:t>
            </a:r>
            <a:r>
              <a:rPr lang="de-DE" dirty="0" err="1"/>
              <a:t>create</a:t>
            </a:r>
            <a:r>
              <a:rPr lang="de-DE" dirty="0"/>
              <a:t> a </a:t>
            </a:r>
            <a:r>
              <a:rPr lang="de-DE" dirty="0" err="1"/>
              <a:t>membership</a:t>
            </a:r>
            <a:r>
              <a:rPr lang="de-DE" dirty="0"/>
              <a:t> </a:t>
            </a:r>
            <a:r>
              <a:rPr lang="de-DE" dirty="0" err="1"/>
              <a:t>function</a:t>
            </a:r>
            <a:r>
              <a:rPr lang="de-DE" dirty="0"/>
              <a:t> </a:t>
            </a:r>
            <a:r>
              <a:rPr lang="de-DE" dirty="0" err="1"/>
              <a:t>from</a:t>
            </a:r>
            <a:r>
              <a:rPr lang="de-DE" dirty="0"/>
              <a:t> </a:t>
            </a:r>
            <a:r>
              <a:rPr lang="de-DE" dirty="0" err="1"/>
              <a:t>this</a:t>
            </a:r>
            <a:r>
              <a:rPr lang="de-DE" dirty="0"/>
              <a:t>: I </a:t>
            </a:r>
            <a:r>
              <a:rPr lang="de-DE" dirty="0" err="1"/>
              <a:t>would</a:t>
            </a:r>
            <a:r>
              <a:rPr lang="de-DE" dirty="0"/>
              <a:t> </a:t>
            </a:r>
            <a:r>
              <a:rPr lang="de-DE" dirty="0" err="1"/>
              <a:t>start</a:t>
            </a:r>
            <a:r>
              <a:rPr lang="de-DE" dirty="0"/>
              <a:t> a </a:t>
            </a:r>
            <a:r>
              <a:rPr lang="de-DE" dirty="0" err="1"/>
              <a:t>poll</a:t>
            </a:r>
            <a:r>
              <a:rPr lang="de-DE" dirty="0"/>
              <a:t>.   This </a:t>
            </a:r>
            <a:r>
              <a:rPr lang="de-DE" dirty="0" err="1"/>
              <a:t>could</a:t>
            </a:r>
            <a:r>
              <a:rPr lang="de-DE" dirty="0"/>
              <a:t> </a:t>
            </a:r>
            <a:r>
              <a:rPr lang="de-DE" dirty="0" err="1"/>
              <a:t>meen</a:t>
            </a:r>
            <a:r>
              <a:rPr lang="de-DE" dirty="0"/>
              <a:t> </a:t>
            </a:r>
            <a:r>
              <a:rPr lang="de-DE" dirty="0" err="1"/>
              <a:t>you</a:t>
            </a:r>
            <a:r>
              <a:rPr lang="de-DE" dirty="0"/>
              <a:t> </a:t>
            </a:r>
            <a:r>
              <a:rPr lang="de-DE" dirty="0" err="1"/>
              <a:t>would</a:t>
            </a:r>
            <a:r>
              <a:rPr lang="de-DE" dirty="0"/>
              <a:t> </a:t>
            </a:r>
            <a:r>
              <a:rPr lang="de-DE" dirty="0" err="1"/>
              <a:t>have</a:t>
            </a:r>
            <a:r>
              <a:rPr lang="de-DE" dirty="0"/>
              <a:t> </a:t>
            </a:r>
            <a:r>
              <a:rPr lang="de-DE" dirty="0" err="1"/>
              <a:t>to</a:t>
            </a:r>
            <a:r>
              <a:rPr lang="de-DE" dirty="0"/>
              <a:t> </a:t>
            </a:r>
            <a:r>
              <a:rPr lang="de-DE" dirty="0" err="1"/>
              <a:t>chose</a:t>
            </a:r>
            <a:r>
              <a:rPr lang="de-DE" dirty="0"/>
              <a:t> </a:t>
            </a:r>
            <a:r>
              <a:rPr lang="de-DE" dirty="0" err="1"/>
              <a:t>between</a:t>
            </a:r>
            <a:r>
              <a:rPr lang="de-DE" dirty="0"/>
              <a:t> „</a:t>
            </a:r>
            <a:r>
              <a:rPr lang="de-DE" dirty="0" err="1"/>
              <a:t>yes</a:t>
            </a:r>
            <a:r>
              <a:rPr lang="de-DE" dirty="0"/>
              <a:t>“ and „</a:t>
            </a:r>
            <a:r>
              <a:rPr lang="de-DE" dirty="0" err="1"/>
              <a:t>no</a:t>
            </a:r>
            <a:r>
              <a:rPr lang="de-DE" dirty="0"/>
              <a:t>“ and </a:t>
            </a:r>
            <a:r>
              <a:rPr lang="de-DE" dirty="0" err="1"/>
              <a:t>later</a:t>
            </a:r>
            <a:r>
              <a:rPr lang="de-DE" dirty="0"/>
              <a:t> I </a:t>
            </a:r>
            <a:r>
              <a:rPr lang="de-DE" dirty="0" err="1"/>
              <a:t>would</a:t>
            </a:r>
            <a:r>
              <a:rPr lang="de-DE" dirty="0"/>
              <a:t> </a:t>
            </a:r>
            <a:r>
              <a:rPr lang="de-DE" dirty="0" err="1"/>
              <a:t>evaluate</a:t>
            </a:r>
            <a:r>
              <a:rPr lang="de-DE" dirty="0"/>
              <a:t> </a:t>
            </a:r>
            <a:r>
              <a:rPr lang="de-DE" dirty="0" err="1"/>
              <a:t>how</a:t>
            </a:r>
            <a:r>
              <a:rPr lang="de-DE" dirty="0"/>
              <a:t> </a:t>
            </a:r>
            <a:r>
              <a:rPr lang="de-DE" dirty="0" err="1"/>
              <a:t>many</a:t>
            </a:r>
            <a:r>
              <a:rPr lang="de-DE" dirty="0"/>
              <a:t> </a:t>
            </a:r>
            <a:r>
              <a:rPr lang="de-DE" dirty="0" err="1"/>
              <a:t>of</a:t>
            </a:r>
            <a:r>
              <a:rPr lang="de-DE" dirty="0"/>
              <a:t> </a:t>
            </a:r>
            <a:r>
              <a:rPr lang="de-DE" dirty="0" err="1"/>
              <a:t>you</a:t>
            </a:r>
            <a:r>
              <a:rPr lang="de-DE" dirty="0"/>
              <a:t> </a:t>
            </a:r>
            <a:r>
              <a:rPr lang="de-DE" dirty="0" err="1"/>
              <a:t>said</a:t>
            </a:r>
            <a:r>
              <a:rPr lang="de-DE" dirty="0"/>
              <a:t> </a:t>
            </a:r>
            <a:r>
              <a:rPr lang="de-DE" dirty="0" err="1"/>
              <a:t>yes</a:t>
            </a:r>
            <a:r>
              <a:rPr lang="de-DE" dirty="0"/>
              <a:t> and </a:t>
            </a:r>
            <a:r>
              <a:rPr lang="de-DE" dirty="0" err="1"/>
              <a:t>how</a:t>
            </a:r>
            <a:r>
              <a:rPr lang="de-DE" dirty="0"/>
              <a:t> </a:t>
            </a:r>
            <a:r>
              <a:rPr lang="de-DE" dirty="0" err="1"/>
              <a:t>many</a:t>
            </a:r>
            <a:r>
              <a:rPr lang="de-DE" dirty="0"/>
              <a:t> </a:t>
            </a:r>
            <a:r>
              <a:rPr lang="de-DE" dirty="0" err="1"/>
              <a:t>said</a:t>
            </a:r>
            <a:r>
              <a:rPr lang="de-DE" dirty="0"/>
              <a:t> </a:t>
            </a:r>
            <a:r>
              <a:rPr lang="de-DE" dirty="0" err="1"/>
              <a:t>no</a:t>
            </a:r>
            <a:r>
              <a:rPr lang="de-DE" dirty="0"/>
              <a:t>, </a:t>
            </a:r>
            <a:r>
              <a:rPr lang="de-DE" dirty="0" err="1"/>
              <a:t>or</a:t>
            </a:r>
            <a:r>
              <a:rPr lang="de-DE" dirty="0"/>
              <a:t> </a:t>
            </a:r>
            <a:r>
              <a:rPr lang="de-DE" dirty="0" err="1"/>
              <a:t>you</a:t>
            </a:r>
            <a:r>
              <a:rPr lang="de-DE" dirty="0"/>
              <a:t> </a:t>
            </a:r>
            <a:r>
              <a:rPr lang="de-DE" dirty="0" err="1"/>
              <a:t>could</a:t>
            </a:r>
            <a:r>
              <a:rPr lang="de-DE" dirty="0"/>
              <a:t> </a:t>
            </a:r>
            <a:r>
              <a:rPr lang="de-DE" dirty="0" err="1"/>
              <a:t>assigne</a:t>
            </a:r>
            <a:r>
              <a:rPr lang="de-DE" dirty="0"/>
              <a:t> </a:t>
            </a:r>
            <a:r>
              <a:rPr lang="de-DE" dirty="0" err="1"/>
              <a:t>it</a:t>
            </a:r>
            <a:r>
              <a:rPr lang="de-DE" dirty="0"/>
              <a:t> a </a:t>
            </a:r>
            <a:r>
              <a:rPr lang="de-DE" dirty="0" err="1"/>
              <a:t>value</a:t>
            </a:r>
            <a:r>
              <a:rPr lang="de-DE" dirty="0"/>
              <a:t> </a:t>
            </a:r>
            <a:r>
              <a:rPr lang="de-DE" dirty="0" err="1"/>
              <a:t>between</a:t>
            </a:r>
            <a:r>
              <a:rPr lang="de-DE" dirty="0"/>
              <a:t> 0 and 1 and I </a:t>
            </a:r>
            <a:r>
              <a:rPr lang="de-DE" dirty="0" err="1"/>
              <a:t>would</a:t>
            </a:r>
            <a:r>
              <a:rPr lang="de-DE" dirty="0"/>
              <a:t> </a:t>
            </a:r>
            <a:r>
              <a:rPr lang="de-DE" dirty="0" err="1"/>
              <a:t>then</a:t>
            </a:r>
            <a:r>
              <a:rPr lang="de-DE" dirty="0"/>
              <a:t> </a:t>
            </a:r>
            <a:r>
              <a:rPr lang="de-DE" dirty="0" err="1"/>
              <a:t>calculate</a:t>
            </a:r>
            <a:r>
              <a:rPr lang="de-DE" dirty="0"/>
              <a:t> </a:t>
            </a:r>
            <a:r>
              <a:rPr lang="de-DE" dirty="0" err="1"/>
              <a:t>the</a:t>
            </a:r>
            <a:r>
              <a:rPr lang="de-DE" dirty="0"/>
              <a:t> </a:t>
            </a:r>
            <a:r>
              <a:rPr lang="de-DE" dirty="0" err="1"/>
              <a:t>average</a:t>
            </a:r>
            <a:r>
              <a:rPr lang="de-DE" dirty="0"/>
              <a:t>.</a:t>
            </a:r>
            <a:br>
              <a:rPr lang="de-DE" dirty="0"/>
            </a:br>
            <a:r>
              <a:rPr lang="de-DE" dirty="0"/>
              <a:t>The </a:t>
            </a:r>
            <a:r>
              <a:rPr lang="de-DE" dirty="0" err="1"/>
              <a:t>result</a:t>
            </a:r>
            <a:r>
              <a:rPr lang="de-DE" dirty="0"/>
              <a:t> </a:t>
            </a:r>
            <a:r>
              <a:rPr lang="de-DE" dirty="0" err="1"/>
              <a:t>of</a:t>
            </a:r>
            <a:r>
              <a:rPr lang="de-DE" dirty="0"/>
              <a:t> </a:t>
            </a:r>
            <a:r>
              <a:rPr lang="de-DE" dirty="0" err="1"/>
              <a:t>the</a:t>
            </a:r>
            <a:r>
              <a:rPr lang="de-DE" dirty="0"/>
              <a:t> </a:t>
            </a:r>
            <a:r>
              <a:rPr lang="de-DE" dirty="0" err="1"/>
              <a:t>poll</a:t>
            </a:r>
            <a:r>
              <a:rPr lang="de-DE" dirty="0"/>
              <a:t> will </a:t>
            </a:r>
            <a:r>
              <a:rPr lang="de-DE" dirty="0" err="1"/>
              <a:t>be</a:t>
            </a:r>
            <a:r>
              <a:rPr lang="de-DE" dirty="0"/>
              <a:t> </a:t>
            </a:r>
            <a:r>
              <a:rPr lang="de-DE" dirty="0" err="1"/>
              <a:t>the</a:t>
            </a:r>
            <a:r>
              <a:rPr lang="de-DE" dirty="0"/>
              <a:t> </a:t>
            </a:r>
            <a:r>
              <a:rPr lang="de-DE" dirty="0" err="1"/>
              <a:t>membership</a:t>
            </a:r>
            <a:r>
              <a:rPr lang="de-DE" dirty="0"/>
              <a:t> </a:t>
            </a:r>
            <a:r>
              <a:rPr lang="de-DE" dirty="0" err="1"/>
              <a:t>function</a:t>
            </a:r>
            <a:r>
              <a:rPr lang="de-DE" dirty="0"/>
              <a:t>.</a:t>
            </a:r>
            <a:br>
              <a:rPr lang="de-DE" dirty="0"/>
            </a:br>
            <a:r>
              <a:rPr lang="de-DE" dirty="0"/>
              <a:t>This </a:t>
            </a:r>
            <a:r>
              <a:rPr lang="de-DE" dirty="0" err="1"/>
              <a:t>membership</a:t>
            </a:r>
            <a:r>
              <a:rPr lang="de-DE" dirty="0"/>
              <a:t> </a:t>
            </a:r>
            <a:r>
              <a:rPr lang="de-DE" dirty="0" err="1"/>
              <a:t>function</a:t>
            </a:r>
            <a:r>
              <a:rPr lang="de-DE" dirty="0"/>
              <a:t> </a:t>
            </a:r>
            <a:r>
              <a:rPr lang="de-DE" dirty="0" err="1"/>
              <a:t>doesn‘t</a:t>
            </a:r>
            <a:r>
              <a:rPr lang="de-DE" dirty="0"/>
              <a:t> </a:t>
            </a:r>
            <a:r>
              <a:rPr lang="de-DE" dirty="0" err="1"/>
              <a:t>need</a:t>
            </a:r>
            <a:r>
              <a:rPr lang="de-DE" dirty="0"/>
              <a:t> </a:t>
            </a:r>
            <a:r>
              <a:rPr lang="de-DE" dirty="0" err="1"/>
              <a:t>to</a:t>
            </a:r>
            <a:r>
              <a:rPr lang="de-DE" dirty="0"/>
              <a:t> </a:t>
            </a:r>
            <a:r>
              <a:rPr lang="de-DE" dirty="0" err="1"/>
              <a:t>look</a:t>
            </a:r>
            <a:r>
              <a:rPr lang="de-DE" dirty="0"/>
              <a:t> like </a:t>
            </a:r>
            <a:r>
              <a:rPr lang="de-DE" dirty="0" err="1"/>
              <a:t>this</a:t>
            </a:r>
            <a:r>
              <a:rPr lang="de-DE" dirty="0"/>
              <a:t>:</a:t>
            </a:r>
            <a:br>
              <a:rPr lang="de-DE" dirty="0"/>
            </a:br>
            <a:endParaRPr lang="de-DE" dirty="0"/>
          </a:p>
        </p:txBody>
      </p:sp>
      <p:sp>
        <p:nvSpPr>
          <p:cNvPr id="4" name="Foliennummernplatzhalter 3"/>
          <p:cNvSpPr>
            <a:spLocks noGrp="1"/>
          </p:cNvSpPr>
          <p:nvPr>
            <p:ph type="sldNum" sz="quarter" idx="5"/>
          </p:nvPr>
        </p:nvSpPr>
        <p:spPr/>
        <p:txBody>
          <a:bodyPr/>
          <a:lstStyle/>
          <a:p>
            <a:fld id="{3EC5628E-966E-46F4-A6AA-388802B631D9}" type="slidenum">
              <a:rPr lang="de-DE" smtClean="0"/>
              <a:t>3</a:t>
            </a:fld>
            <a:endParaRPr lang="de-DE"/>
          </a:p>
        </p:txBody>
      </p:sp>
    </p:spTree>
    <p:extLst>
      <p:ext uri="{BB962C8B-B14F-4D97-AF65-F5344CB8AC3E}">
        <p14:creationId xmlns:p14="http://schemas.microsoft.com/office/powerpoint/2010/main" val="1811294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FFAA7-F2FD-C2BD-0CFE-B975002524F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306E33A-54A5-7B30-0CEB-26E14AC51B4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733BE0E-E174-E8F8-46B6-10EF479DB9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For</a:t>
            </a:r>
            <a:r>
              <a:rPr lang="de-DE" dirty="0"/>
              <a:t> </a:t>
            </a:r>
            <a:r>
              <a:rPr lang="de-DE" dirty="0" err="1"/>
              <a:t>the</a:t>
            </a:r>
            <a:r>
              <a:rPr lang="de-DE" dirty="0"/>
              <a:t> Center </a:t>
            </a:r>
            <a:r>
              <a:rPr lang="de-DE" dirty="0" err="1"/>
              <a:t>of</a:t>
            </a:r>
            <a:r>
              <a:rPr lang="de-DE" dirty="0"/>
              <a:t> Gravity Method </a:t>
            </a:r>
            <a:r>
              <a:rPr lang="de-DE" dirty="0" err="1"/>
              <a:t>we</a:t>
            </a:r>
            <a:r>
              <a:rPr lang="de-DE" dirty="0"/>
              <a:t> will </a:t>
            </a:r>
            <a:r>
              <a:rPr lang="de-DE" dirty="0" err="1"/>
              <a:t>cheat</a:t>
            </a:r>
            <a:r>
              <a:rPr lang="de-DE" dirty="0"/>
              <a:t> a </a:t>
            </a:r>
            <a:r>
              <a:rPr lang="de-DE" dirty="0" err="1"/>
              <a:t>little</a:t>
            </a:r>
            <a:r>
              <a:rPr lang="de-DE" dirty="0"/>
              <a:t> </a:t>
            </a:r>
            <a:r>
              <a:rPr lang="de-DE" dirty="0" err="1"/>
              <a:t>bit</a:t>
            </a:r>
            <a:r>
              <a:rPr lang="de-DE" dirty="0"/>
              <a:t> </a:t>
            </a:r>
            <a:r>
              <a:rPr lang="de-DE" dirty="0" err="1"/>
              <a:t>to</a:t>
            </a:r>
            <a:r>
              <a:rPr lang="de-DE" dirty="0"/>
              <a:t> </a:t>
            </a:r>
            <a:r>
              <a:rPr lang="de-DE" dirty="0" err="1"/>
              <a:t>make</a:t>
            </a:r>
            <a:r>
              <a:rPr lang="de-DE" dirty="0"/>
              <a:t> </a:t>
            </a:r>
            <a:r>
              <a:rPr lang="de-DE" dirty="0" err="1"/>
              <a:t>the</a:t>
            </a:r>
            <a:r>
              <a:rPr lang="de-DE" dirty="0"/>
              <a:t> </a:t>
            </a:r>
            <a:r>
              <a:rPr lang="de-DE" dirty="0" err="1"/>
              <a:t>calculations</a:t>
            </a:r>
            <a:r>
              <a:rPr lang="de-DE" dirty="0"/>
              <a:t> </a:t>
            </a:r>
            <a:r>
              <a:rPr lang="de-DE" dirty="0" err="1"/>
              <a:t>easier</a:t>
            </a:r>
            <a:r>
              <a:rPr lang="de-DE" dirty="0"/>
              <a:t>. As </a:t>
            </a:r>
            <a:r>
              <a:rPr lang="de-DE" dirty="0" err="1"/>
              <a:t>you</a:t>
            </a:r>
            <a:r>
              <a:rPr lang="de-DE" dirty="0"/>
              <a:t> </a:t>
            </a:r>
            <a:r>
              <a:rPr lang="de-DE" dirty="0" err="1"/>
              <a:t>remember</a:t>
            </a:r>
            <a:r>
              <a:rPr lang="de-DE" dirty="0"/>
              <a:t> </a:t>
            </a:r>
            <a:r>
              <a:rPr lang="de-DE" dirty="0" err="1"/>
              <a:t>the</a:t>
            </a:r>
            <a:r>
              <a:rPr lang="de-DE" dirty="0"/>
              <a:t> </a:t>
            </a:r>
            <a:r>
              <a:rPr lang="de-DE" dirty="0" err="1"/>
              <a:t>computational</a:t>
            </a:r>
            <a:r>
              <a:rPr lang="de-DE" dirty="0"/>
              <a:t> </a:t>
            </a:r>
            <a:r>
              <a:rPr lang="de-DE" dirty="0" err="1"/>
              <a:t>effort</a:t>
            </a:r>
            <a:r>
              <a:rPr lang="de-DE" dirty="0"/>
              <a:t> </a:t>
            </a:r>
            <a:r>
              <a:rPr lang="de-DE" dirty="0" err="1"/>
              <a:t>can</a:t>
            </a:r>
            <a:r>
              <a:rPr lang="de-DE" dirty="0"/>
              <a:t> </a:t>
            </a:r>
            <a:r>
              <a:rPr lang="de-DE" dirty="0" err="1"/>
              <a:t>be</a:t>
            </a:r>
            <a:r>
              <a:rPr lang="de-DE" dirty="0"/>
              <a:t> </a:t>
            </a:r>
            <a:r>
              <a:rPr lang="de-DE" dirty="0" err="1"/>
              <a:t>reduced</a:t>
            </a:r>
            <a:r>
              <a:rPr lang="de-DE" dirty="0"/>
              <a:t> </a:t>
            </a:r>
            <a:r>
              <a:rPr lang="de-DE" dirty="0" err="1"/>
              <a:t>if</a:t>
            </a:r>
            <a:r>
              <a:rPr lang="de-DE" dirty="0"/>
              <a:t> </a:t>
            </a:r>
            <a:r>
              <a:rPr lang="de-DE" dirty="0" err="1"/>
              <a:t>the</a:t>
            </a:r>
            <a:r>
              <a:rPr lang="de-DE" dirty="0"/>
              <a:t> </a:t>
            </a:r>
            <a:r>
              <a:rPr lang="de-DE" dirty="0" err="1"/>
              <a:t>membership</a:t>
            </a:r>
            <a:r>
              <a:rPr lang="de-DE" dirty="0"/>
              <a:t> </a:t>
            </a:r>
            <a:r>
              <a:rPr lang="de-DE" dirty="0" err="1"/>
              <a:t>function</a:t>
            </a:r>
            <a:r>
              <a:rPr lang="de-DE" dirty="0"/>
              <a:t> </a:t>
            </a:r>
            <a:r>
              <a:rPr lang="de-DE" dirty="0" err="1"/>
              <a:t>is</a:t>
            </a:r>
            <a:r>
              <a:rPr lang="de-DE" dirty="0"/>
              <a:t> </a:t>
            </a:r>
            <a:r>
              <a:rPr lang="de-DE" dirty="0" err="1"/>
              <a:t>triangular</a:t>
            </a:r>
            <a:r>
              <a:rPr lang="de-DE" dirty="0"/>
              <a:t>. So </a:t>
            </a:r>
            <a:r>
              <a:rPr lang="de-DE" dirty="0" err="1"/>
              <a:t>we</a:t>
            </a:r>
            <a:r>
              <a:rPr lang="de-DE" dirty="0"/>
              <a:t> </a:t>
            </a:r>
            <a:r>
              <a:rPr lang="de-DE" dirty="0" err="1"/>
              <a:t>pretend</a:t>
            </a:r>
            <a:r>
              <a:rPr lang="de-DE" dirty="0"/>
              <a:t> </a:t>
            </a:r>
            <a:r>
              <a:rPr lang="de-DE" dirty="0" err="1"/>
              <a:t>it</a:t>
            </a:r>
            <a:r>
              <a:rPr lang="de-DE" dirty="0"/>
              <a:t> </a:t>
            </a:r>
            <a:r>
              <a:rPr lang="de-DE" dirty="0" err="1"/>
              <a:t>to</a:t>
            </a:r>
            <a:r>
              <a:rPr lang="de-DE" dirty="0"/>
              <a:t> </a:t>
            </a:r>
            <a:r>
              <a:rPr lang="de-DE" dirty="0" err="1"/>
              <a:t>be</a:t>
            </a:r>
            <a:r>
              <a:rPr lang="de-DE" dirty="0"/>
              <a:t> </a:t>
            </a:r>
            <a:r>
              <a:rPr lang="de-DE" dirty="0" err="1"/>
              <a:t>triangular</a:t>
            </a:r>
            <a:r>
              <a:rPr lang="de-DE" dirty="0"/>
              <a:t>. As </a:t>
            </a:r>
            <a:r>
              <a:rPr lang="de-DE" dirty="0" err="1"/>
              <a:t>you</a:t>
            </a:r>
            <a:r>
              <a:rPr lang="de-DE" dirty="0"/>
              <a:t> </a:t>
            </a:r>
            <a:r>
              <a:rPr lang="de-DE" dirty="0" err="1"/>
              <a:t>see</a:t>
            </a:r>
            <a:r>
              <a:rPr lang="de-DE" dirty="0"/>
              <a:t> </a:t>
            </a:r>
            <a:r>
              <a:rPr lang="de-DE" dirty="0" err="1"/>
              <a:t>the</a:t>
            </a:r>
            <a:r>
              <a:rPr lang="de-DE" dirty="0"/>
              <a:t> </a:t>
            </a:r>
            <a:r>
              <a:rPr lang="de-DE" dirty="0" err="1"/>
              <a:t>error</a:t>
            </a:r>
            <a:r>
              <a:rPr lang="de-DE" dirty="0"/>
              <a:t> will </a:t>
            </a:r>
            <a:r>
              <a:rPr lang="de-DE" dirty="0" err="1"/>
              <a:t>be</a:t>
            </a:r>
            <a:r>
              <a:rPr lang="de-DE" dirty="0"/>
              <a:t> </a:t>
            </a:r>
            <a:r>
              <a:rPr lang="de-DE" dirty="0" err="1"/>
              <a:t>very</a:t>
            </a:r>
            <a:r>
              <a:rPr lang="de-DE" dirty="0"/>
              <a:t> </a:t>
            </a:r>
            <a:r>
              <a:rPr lang="de-DE" dirty="0" err="1"/>
              <a:t>small</a:t>
            </a:r>
            <a:r>
              <a:rPr lang="de-DE" dirty="0"/>
              <a:t>. (</a:t>
            </a:r>
            <a:r>
              <a:rPr lang="de-DE" dirty="0" err="1"/>
              <a:t>indeed</a:t>
            </a:r>
            <a:r>
              <a:rPr lang="de-DE" dirty="0"/>
              <a:t> I </a:t>
            </a:r>
            <a:r>
              <a:rPr lang="de-DE" dirty="0" err="1"/>
              <a:t>compared</a:t>
            </a:r>
            <a:r>
              <a:rPr lang="de-DE" dirty="0"/>
              <a:t> </a:t>
            </a:r>
            <a:r>
              <a:rPr lang="de-DE" dirty="0" err="1"/>
              <a:t>it</a:t>
            </a:r>
            <a:r>
              <a:rPr lang="de-DE" dirty="0"/>
              <a:t> and </a:t>
            </a:r>
            <a:r>
              <a:rPr lang="de-DE" dirty="0" err="1"/>
              <a:t>the</a:t>
            </a:r>
            <a:r>
              <a:rPr lang="de-DE" dirty="0"/>
              <a:t> </a:t>
            </a:r>
            <a:r>
              <a:rPr lang="de-DE" dirty="0" err="1"/>
              <a:t>resulting</a:t>
            </a:r>
            <a:r>
              <a:rPr lang="de-DE" dirty="0"/>
              <a:t> </a:t>
            </a:r>
            <a:r>
              <a:rPr lang="de-DE" dirty="0" err="1"/>
              <a:t>degree</a:t>
            </a:r>
            <a:r>
              <a:rPr lang="de-DE" dirty="0"/>
              <a:t> </a:t>
            </a:r>
            <a:r>
              <a:rPr lang="de-DE" dirty="0" err="1"/>
              <a:t>is</a:t>
            </a:r>
            <a:r>
              <a:rPr lang="de-DE" dirty="0"/>
              <a:t> </a:t>
            </a:r>
            <a:r>
              <a:rPr lang="de-DE" dirty="0" err="1"/>
              <a:t>about</a:t>
            </a:r>
            <a:r>
              <a:rPr lang="de-DE" dirty="0"/>
              <a:t> 0.01 Degree </a:t>
            </a:r>
            <a:r>
              <a:rPr lang="de-DE" dirty="0" err="1"/>
              <a:t>bigger</a:t>
            </a:r>
            <a:r>
              <a:rPr lang="de-DE" dirty="0"/>
              <a:t>, </a:t>
            </a:r>
            <a:r>
              <a:rPr lang="de-DE" dirty="0" err="1"/>
              <a:t>than</a:t>
            </a:r>
            <a:r>
              <a:rPr lang="de-DE" dirty="0"/>
              <a:t> </a:t>
            </a:r>
            <a:r>
              <a:rPr lang="de-DE" dirty="0" err="1"/>
              <a:t>it</a:t>
            </a:r>
            <a:r>
              <a:rPr lang="de-DE" dirty="0"/>
              <a:t> </a:t>
            </a:r>
            <a:r>
              <a:rPr lang="de-DE" dirty="0" err="1"/>
              <a:t>should</a:t>
            </a:r>
            <a:r>
              <a:rPr lang="de-DE" dirty="0"/>
              <a:t> </a:t>
            </a:r>
            <a:r>
              <a:rPr lang="de-DE" dirty="0" err="1"/>
              <a:t>be</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As a </a:t>
            </a:r>
            <a:r>
              <a:rPr lang="de-DE" dirty="0" err="1"/>
              <a:t>reminder</a:t>
            </a:r>
            <a:r>
              <a:rPr lang="de-DE" dirty="0"/>
              <a:t> </a:t>
            </a:r>
            <a:r>
              <a:rPr lang="de-DE" dirty="0" err="1"/>
              <a:t>the</a:t>
            </a:r>
            <a:r>
              <a:rPr lang="de-DE" dirty="0"/>
              <a:t> </a:t>
            </a:r>
            <a:r>
              <a:rPr lang="de-DE" dirty="0" err="1"/>
              <a:t>formular</a:t>
            </a:r>
            <a:r>
              <a:rPr lang="de-DE" dirty="0"/>
              <a:t> </a:t>
            </a:r>
            <a:r>
              <a:rPr lang="de-DE" dirty="0" err="1"/>
              <a:t>for</a:t>
            </a:r>
            <a:r>
              <a:rPr lang="de-DE" dirty="0"/>
              <a:t> </a:t>
            </a:r>
            <a:r>
              <a:rPr lang="de-DE" dirty="0" err="1"/>
              <a:t>the</a:t>
            </a:r>
            <a:r>
              <a:rPr lang="de-DE" dirty="0"/>
              <a:t> </a:t>
            </a:r>
            <a:r>
              <a:rPr lang="de-DE" dirty="0" err="1"/>
              <a:t>pbumb</a:t>
            </a:r>
            <a:r>
              <a:rPr lang="de-DE" dirty="0"/>
              <a:t> </a:t>
            </a:r>
            <a:r>
              <a:rPr lang="de-DE" dirty="0" err="1"/>
              <a:t>center</a:t>
            </a:r>
            <a:r>
              <a:rPr lang="de-DE" dirty="0"/>
              <a:t> </a:t>
            </a:r>
            <a:r>
              <a:rPr lang="de-DE" dirty="0" err="1"/>
              <a:t>of</a:t>
            </a:r>
            <a:r>
              <a:rPr lang="de-DE" dirty="0"/>
              <a:t> </a:t>
            </a:r>
            <a:r>
              <a:rPr lang="de-DE" dirty="0" err="1"/>
              <a:t>gravity</a:t>
            </a:r>
            <a:r>
              <a:rPr lang="de-DE" dirty="0"/>
              <a:t> </a:t>
            </a:r>
            <a:r>
              <a:rPr lang="de-DE" dirty="0" err="1"/>
              <a:t>is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If</a:t>
            </a:r>
            <a:r>
              <a:rPr lang="de-DE" dirty="0"/>
              <a:t> </a:t>
            </a:r>
            <a:r>
              <a:rPr lang="de-DE" dirty="0" err="1"/>
              <a:t>we</a:t>
            </a:r>
            <a:r>
              <a:rPr lang="de-DE" dirty="0"/>
              <a:t> </a:t>
            </a:r>
            <a:r>
              <a:rPr lang="de-DE" dirty="0" err="1"/>
              <a:t>insert</a:t>
            </a:r>
            <a:r>
              <a:rPr lang="de-DE" dirty="0"/>
              <a:t> </a:t>
            </a:r>
            <a:r>
              <a:rPr lang="de-DE" dirty="0" err="1"/>
              <a:t>the</a:t>
            </a:r>
            <a:r>
              <a:rPr lang="de-DE" dirty="0"/>
              <a:t> </a:t>
            </a:r>
            <a:r>
              <a:rPr lang="de-DE" dirty="0" err="1"/>
              <a:t>values</a:t>
            </a:r>
            <a:r>
              <a:rPr lang="de-DE" dirty="0"/>
              <a:t> </a:t>
            </a:r>
            <a:r>
              <a:rPr lang="de-DE" dirty="0" err="1"/>
              <a:t>we</a:t>
            </a:r>
            <a:r>
              <a:rPr lang="de-DE" dirty="0"/>
              <a:t> </a:t>
            </a:r>
            <a:r>
              <a:rPr lang="de-DE" dirty="0" err="1"/>
              <a:t>get</a:t>
            </a:r>
            <a:r>
              <a:rPr lang="de-DE"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a:extLst>
              <a:ext uri="{FF2B5EF4-FFF2-40B4-BE49-F238E27FC236}">
                <a16:creationId xmlns:a16="http://schemas.microsoft.com/office/drawing/2014/main" id="{6DDE1F2A-3644-9B73-518B-414C36BB119F}"/>
              </a:ext>
            </a:extLst>
          </p:cNvPr>
          <p:cNvSpPr>
            <a:spLocks noGrp="1"/>
          </p:cNvSpPr>
          <p:nvPr>
            <p:ph type="sldNum" sz="quarter" idx="5"/>
          </p:nvPr>
        </p:nvSpPr>
        <p:spPr/>
        <p:txBody>
          <a:bodyPr/>
          <a:lstStyle/>
          <a:p>
            <a:fld id="{3EC5628E-966E-46F4-A6AA-388802B631D9}" type="slidenum">
              <a:rPr lang="de-DE" smtClean="0"/>
              <a:t>21</a:t>
            </a:fld>
            <a:endParaRPr lang="de-DE"/>
          </a:p>
        </p:txBody>
      </p:sp>
    </p:spTree>
    <p:extLst>
      <p:ext uri="{BB962C8B-B14F-4D97-AF65-F5344CB8AC3E}">
        <p14:creationId xmlns:p14="http://schemas.microsoft.com/office/powerpoint/2010/main" val="3108645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B384D-8023-78AB-0691-494059180E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B9D96C3-FDED-4DB8-509C-9AE2F7446E9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406EFEA-548F-FC4B-0A0D-3A790FF6C3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a:extLst>
              <a:ext uri="{FF2B5EF4-FFF2-40B4-BE49-F238E27FC236}">
                <a16:creationId xmlns:a16="http://schemas.microsoft.com/office/drawing/2014/main" id="{3991A0A1-6E61-E5D9-C63C-B006BA06E6EB}"/>
              </a:ext>
            </a:extLst>
          </p:cNvPr>
          <p:cNvSpPr>
            <a:spLocks noGrp="1"/>
          </p:cNvSpPr>
          <p:nvPr>
            <p:ph type="sldNum" sz="quarter" idx="5"/>
          </p:nvPr>
        </p:nvSpPr>
        <p:spPr/>
        <p:txBody>
          <a:bodyPr/>
          <a:lstStyle/>
          <a:p>
            <a:fld id="{3EC5628E-966E-46F4-A6AA-388802B631D9}" type="slidenum">
              <a:rPr lang="de-DE" smtClean="0"/>
              <a:t>22</a:t>
            </a:fld>
            <a:endParaRPr lang="de-DE"/>
          </a:p>
        </p:txBody>
      </p:sp>
    </p:spTree>
    <p:extLst>
      <p:ext uri="{BB962C8B-B14F-4D97-AF65-F5344CB8AC3E}">
        <p14:creationId xmlns:p14="http://schemas.microsoft.com/office/powerpoint/2010/main" val="293160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FC22F-D0C1-8FF5-CC42-1706C42FAA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6244445-9C7B-FBFA-5307-9D2BE98E9A3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596B71D-AE1B-60C2-6531-286274656ED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Membership </a:t>
            </a:r>
            <a:r>
              <a:rPr lang="de-DE" dirty="0" err="1"/>
              <a:t>functions</a:t>
            </a:r>
            <a:r>
              <a:rPr lang="de-DE" dirty="0"/>
              <a:t> </a:t>
            </a:r>
            <a:r>
              <a:rPr lang="de-DE" dirty="0" err="1"/>
              <a:t>can</a:t>
            </a:r>
            <a:r>
              <a:rPr lang="de-DE" dirty="0"/>
              <a:t> </a:t>
            </a:r>
            <a:r>
              <a:rPr lang="de-DE" dirty="0" err="1"/>
              <a:t>be</a:t>
            </a:r>
            <a:r>
              <a:rPr lang="de-DE" dirty="0"/>
              <a:t> </a:t>
            </a:r>
            <a:r>
              <a:rPr lang="de-DE" dirty="0" err="1"/>
              <a:t>described</a:t>
            </a:r>
            <a:r>
              <a:rPr lang="de-DE" dirty="0"/>
              <a:t> </a:t>
            </a:r>
            <a:r>
              <a:rPr lang="de-DE" dirty="0" err="1"/>
              <a:t>using</a:t>
            </a:r>
            <a:r>
              <a:rPr lang="de-DE" dirty="0"/>
              <a:t> different </a:t>
            </a:r>
            <a:r>
              <a:rPr lang="de-DE" dirty="0" err="1"/>
              <a:t>shapes</a:t>
            </a:r>
            <a:r>
              <a:rPr lang="de-DE" dirty="0"/>
              <a:t>. The </a:t>
            </a:r>
            <a:r>
              <a:rPr lang="de-DE" dirty="0" err="1"/>
              <a:t>most</a:t>
            </a:r>
            <a:r>
              <a:rPr lang="de-DE" dirty="0"/>
              <a:t> </a:t>
            </a:r>
            <a:r>
              <a:rPr lang="de-DE" dirty="0" err="1"/>
              <a:t>common</a:t>
            </a:r>
            <a:r>
              <a:rPr lang="de-DE" dirty="0"/>
              <a:t> </a:t>
            </a:r>
            <a:r>
              <a:rPr lang="de-DE" dirty="0" err="1"/>
              <a:t>ones</a:t>
            </a:r>
            <a:r>
              <a:rPr lang="de-DE" dirty="0"/>
              <a:t> </a:t>
            </a:r>
            <a:r>
              <a:rPr lang="de-DE" dirty="0" err="1"/>
              <a:t>are</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Fuzzy</a:t>
            </a:r>
            <a:r>
              <a:rPr lang="de-DE" dirty="0"/>
              <a:t> </a:t>
            </a:r>
            <a:r>
              <a:rPr lang="de-DE" dirty="0" err="1"/>
              <a:t>sets</a:t>
            </a:r>
            <a:r>
              <a:rPr lang="de-DE" dirty="0"/>
              <a:t>, like </a:t>
            </a:r>
            <a:r>
              <a:rPr lang="de-DE" dirty="0" err="1"/>
              <a:t>Classical</a:t>
            </a:r>
            <a:r>
              <a:rPr lang="de-DE" dirty="0"/>
              <a:t> </a:t>
            </a:r>
            <a:r>
              <a:rPr lang="de-DE" dirty="0" err="1"/>
              <a:t>sets</a:t>
            </a:r>
            <a:r>
              <a:rPr lang="de-DE" dirty="0"/>
              <a:t> do </a:t>
            </a:r>
            <a:r>
              <a:rPr lang="de-DE" dirty="0" err="1"/>
              <a:t>have</a:t>
            </a:r>
            <a:r>
              <a:rPr lang="de-DE" dirty="0"/>
              <a:t> </a:t>
            </a:r>
            <a:r>
              <a:rPr lang="de-DE" dirty="0" err="1"/>
              <a:t>certain</a:t>
            </a:r>
            <a:r>
              <a:rPr lang="de-DE" dirty="0"/>
              <a:t> </a:t>
            </a:r>
            <a:r>
              <a:rPr lang="de-DE" dirty="0" err="1"/>
              <a:t>characteristics</a:t>
            </a:r>
            <a:r>
              <a:rPr lang="de-DE" dirty="0"/>
              <a:t> </a:t>
            </a:r>
          </a:p>
        </p:txBody>
      </p:sp>
      <p:sp>
        <p:nvSpPr>
          <p:cNvPr id="4" name="Foliennummernplatzhalter 3">
            <a:extLst>
              <a:ext uri="{FF2B5EF4-FFF2-40B4-BE49-F238E27FC236}">
                <a16:creationId xmlns:a16="http://schemas.microsoft.com/office/drawing/2014/main" id="{7AC7795F-D1A1-F281-5D36-75778499562D}"/>
              </a:ext>
            </a:extLst>
          </p:cNvPr>
          <p:cNvSpPr>
            <a:spLocks noGrp="1"/>
          </p:cNvSpPr>
          <p:nvPr>
            <p:ph type="sldNum" sz="quarter" idx="5"/>
          </p:nvPr>
        </p:nvSpPr>
        <p:spPr/>
        <p:txBody>
          <a:bodyPr/>
          <a:lstStyle/>
          <a:p>
            <a:fld id="{3EC5628E-966E-46F4-A6AA-388802B631D9}" type="slidenum">
              <a:rPr lang="de-DE" smtClean="0"/>
              <a:t>4</a:t>
            </a:fld>
            <a:endParaRPr lang="de-DE"/>
          </a:p>
        </p:txBody>
      </p:sp>
    </p:spTree>
    <p:extLst>
      <p:ext uri="{BB962C8B-B14F-4D97-AF65-F5344CB8AC3E}">
        <p14:creationId xmlns:p14="http://schemas.microsoft.com/office/powerpoint/2010/main" val="261783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668E6-9764-7ADE-F5C3-BB21AFD3813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D130AF3-D314-E3AF-B5A6-0D803D67130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0EDBFF9-8327-CFFA-7267-78BAA8F2BE4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As </a:t>
            </a:r>
            <a:r>
              <a:rPr lang="de-DE" dirty="0" err="1"/>
              <a:t>calssical</a:t>
            </a:r>
            <a:r>
              <a:rPr lang="de-DE" dirty="0"/>
              <a:t> </a:t>
            </a:r>
            <a:r>
              <a:rPr lang="de-DE" dirty="0" err="1"/>
              <a:t>set</a:t>
            </a:r>
            <a:r>
              <a:rPr lang="de-DE" dirty="0"/>
              <a:t> </a:t>
            </a:r>
            <a:r>
              <a:rPr lang="de-DE" dirty="0" err="1"/>
              <a:t>theory</a:t>
            </a:r>
            <a:r>
              <a:rPr lang="de-DE" dirty="0"/>
              <a:t> </a:t>
            </a:r>
            <a:r>
              <a:rPr lang="de-DE" dirty="0" err="1"/>
              <a:t>fuzzy</a:t>
            </a:r>
            <a:r>
              <a:rPr lang="de-DE" dirty="0"/>
              <a:t> </a:t>
            </a:r>
            <a:r>
              <a:rPr lang="de-DE" dirty="0" err="1"/>
              <a:t>set</a:t>
            </a:r>
            <a:r>
              <a:rPr lang="de-DE" dirty="0"/>
              <a:t> </a:t>
            </a:r>
            <a:r>
              <a:rPr lang="de-DE" dirty="0" err="1"/>
              <a:t>theory</a:t>
            </a:r>
            <a:r>
              <a:rPr lang="de-DE" dirty="0"/>
              <a:t> </a:t>
            </a:r>
            <a:r>
              <a:rPr lang="de-DE" dirty="0" err="1"/>
              <a:t>provides</a:t>
            </a:r>
            <a:r>
              <a:rPr lang="de-DE" dirty="0"/>
              <a:t> </a:t>
            </a:r>
            <a:r>
              <a:rPr lang="de-DE" dirty="0" err="1"/>
              <a:t>methods</a:t>
            </a:r>
            <a:r>
              <a:rPr lang="de-DE" dirty="0"/>
              <a:t> </a:t>
            </a:r>
            <a:r>
              <a:rPr lang="de-DE" dirty="0" err="1"/>
              <a:t>for</a:t>
            </a:r>
            <a:r>
              <a:rPr lang="de-DE" dirty="0"/>
              <a:t> </a:t>
            </a:r>
            <a:r>
              <a:rPr lang="de-DE" dirty="0" err="1"/>
              <a:t>operations</a:t>
            </a:r>
            <a:r>
              <a:rPr lang="de-DE" dirty="0"/>
              <a:t> like </a:t>
            </a:r>
            <a:r>
              <a:rPr lang="de-DE" dirty="0" err="1"/>
              <a:t>Complement</a:t>
            </a:r>
            <a:r>
              <a:rPr lang="de-DE" dirty="0"/>
              <a:t> </a:t>
            </a:r>
            <a:r>
              <a:rPr lang="de-DE" dirty="0" err="1"/>
              <a:t>union</a:t>
            </a:r>
            <a:r>
              <a:rPr lang="de-DE" dirty="0"/>
              <a:t> and </a:t>
            </a:r>
            <a:r>
              <a:rPr lang="de-DE" dirty="0" err="1"/>
              <a:t>intersection</a:t>
            </a:r>
            <a:r>
              <a:rPr lang="de-DE" dirty="0"/>
              <a:t>. The </a:t>
            </a:r>
            <a:r>
              <a:rPr lang="de-DE" dirty="0" err="1"/>
              <a:t>most</a:t>
            </a:r>
            <a:r>
              <a:rPr lang="de-DE" dirty="0"/>
              <a:t> </a:t>
            </a:r>
            <a:r>
              <a:rPr lang="de-DE" dirty="0" err="1"/>
              <a:t>important</a:t>
            </a:r>
            <a:r>
              <a:rPr lang="de-DE" dirty="0"/>
              <a:t> </a:t>
            </a:r>
            <a:r>
              <a:rPr lang="de-DE" dirty="0" err="1"/>
              <a:t>ones</a:t>
            </a:r>
            <a:r>
              <a:rPr lang="de-DE" dirty="0"/>
              <a:t> </a:t>
            </a:r>
            <a:r>
              <a:rPr lang="de-DE" dirty="0" err="1"/>
              <a:t>of</a:t>
            </a:r>
            <a:r>
              <a:rPr lang="de-DE" dirty="0"/>
              <a:t> </a:t>
            </a:r>
            <a:r>
              <a:rPr lang="de-DE" dirty="0" err="1"/>
              <a:t>these</a:t>
            </a:r>
            <a:r>
              <a:rPr lang="de-DE" dirty="0"/>
              <a:t> </a:t>
            </a:r>
            <a:r>
              <a:rPr lang="de-DE" dirty="0" err="1"/>
              <a:t>operationsa</a:t>
            </a:r>
            <a:r>
              <a:rPr lang="de-DE" dirty="0"/>
              <a:t> </a:t>
            </a:r>
            <a:r>
              <a:rPr lang="de-DE" dirty="0" err="1"/>
              <a:t>for</a:t>
            </a:r>
            <a:r>
              <a:rPr lang="de-DE" dirty="0"/>
              <a:t> </a:t>
            </a:r>
            <a:r>
              <a:rPr lang="de-DE" dirty="0" err="1"/>
              <a:t>fuzzy</a:t>
            </a:r>
            <a:r>
              <a:rPr lang="de-DE" dirty="0"/>
              <a:t> </a:t>
            </a:r>
            <a:r>
              <a:rPr lang="de-DE" dirty="0" err="1"/>
              <a:t>control</a:t>
            </a:r>
            <a:r>
              <a:rPr lang="de-DE" dirty="0"/>
              <a:t> </a:t>
            </a:r>
            <a:r>
              <a:rPr lang="de-DE" dirty="0" err="1"/>
              <a:t>are</a:t>
            </a:r>
            <a:r>
              <a:rPr lang="de-DE" dirty="0"/>
              <a:t> </a:t>
            </a:r>
            <a:r>
              <a:rPr lang="de-DE" dirty="0" err="1"/>
              <a:t>the</a:t>
            </a:r>
            <a:r>
              <a:rPr lang="de-DE" dirty="0"/>
              <a:t> </a:t>
            </a:r>
            <a:r>
              <a:rPr lang="de-DE" dirty="0" err="1"/>
              <a:t>union</a:t>
            </a:r>
            <a:r>
              <a:rPr lang="de-DE" dirty="0"/>
              <a:t> and </a:t>
            </a:r>
            <a:r>
              <a:rPr lang="de-DE" dirty="0" err="1"/>
              <a:t>intersection</a:t>
            </a:r>
            <a:r>
              <a:rPr lang="de-DE" dirty="0"/>
              <a:t> – </a:t>
            </a:r>
            <a:r>
              <a:rPr lang="de-DE" dirty="0" err="1"/>
              <a:t>called</a:t>
            </a:r>
            <a:r>
              <a:rPr lang="de-DE" dirty="0"/>
              <a:t> s-norm </a:t>
            </a:r>
            <a:r>
              <a:rPr lang="de-DE" dirty="0" err="1"/>
              <a:t>for</a:t>
            </a:r>
            <a:r>
              <a:rPr lang="de-DE" dirty="0"/>
              <a:t> </a:t>
            </a:r>
            <a:r>
              <a:rPr lang="de-DE" dirty="0" err="1"/>
              <a:t>union</a:t>
            </a:r>
            <a:r>
              <a:rPr lang="de-DE" dirty="0"/>
              <a:t> an t-norm </a:t>
            </a:r>
            <a:r>
              <a:rPr lang="de-DE" dirty="0" err="1"/>
              <a:t>for</a:t>
            </a:r>
            <a:r>
              <a:rPr lang="de-DE" dirty="0"/>
              <a:t> </a:t>
            </a:r>
            <a:r>
              <a:rPr lang="de-DE" dirty="0" err="1"/>
              <a:t>the</a:t>
            </a:r>
            <a:r>
              <a:rPr lang="de-DE" dirty="0"/>
              <a:t> </a:t>
            </a:r>
            <a:r>
              <a:rPr lang="de-DE" dirty="0" err="1"/>
              <a:t>intersection</a:t>
            </a:r>
            <a:endParaRPr lang="de-DE" dirty="0"/>
          </a:p>
        </p:txBody>
      </p:sp>
      <p:sp>
        <p:nvSpPr>
          <p:cNvPr id="4" name="Foliennummernplatzhalter 3">
            <a:extLst>
              <a:ext uri="{FF2B5EF4-FFF2-40B4-BE49-F238E27FC236}">
                <a16:creationId xmlns:a16="http://schemas.microsoft.com/office/drawing/2014/main" id="{9B19592E-B585-F575-D692-BC3904B55754}"/>
              </a:ext>
            </a:extLst>
          </p:cNvPr>
          <p:cNvSpPr>
            <a:spLocks noGrp="1"/>
          </p:cNvSpPr>
          <p:nvPr>
            <p:ph type="sldNum" sz="quarter" idx="5"/>
          </p:nvPr>
        </p:nvSpPr>
        <p:spPr/>
        <p:txBody>
          <a:bodyPr/>
          <a:lstStyle/>
          <a:p>
            <a:fld id="{3EC5628E-966E-46F4-A6AA-388802B631D9}" type="slidenum">
              <a:rPr lang="de-DE" smtClean="0"/>
              <a:t>5</a:t>
            </a:fld>
            <a:endParaRPr lang="de-DE"/>
          </a:p>
        </p:txBody>
      </p:sp>
    </p:spTree>
    <p:extLst>
      <p:ext uri="{BB962C8B-B14F-4D97-AF65-F5344CB8AC3E}">
        <p14:creationId xmlns:p14="http://schemas.microsoft.com/office/powerpoint/2010/main" val="2445000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84B30-8DC3-706B-25FE-CC7CE41561E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87FF092-CA09-636B-E022-DF4C1FC6F1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EDD2D5D-EBB3-E5E1-A920-BBB3ED2FEF3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The </a:t>
            </a:r>
            <a:r>
              <a:rPr lang="de-DE" dirty="0" err="1"/>
              <a:t>first</a:t>
            </a:r>
            <a:r>
              <a:rPr lang="de-DE" dirty="0"/>
              <a:t> </a:t>
            </a:r>
            <a:r>
              <a:rPr lang="de-DE" dirty="0" err="1"/>
              <a:t>one</a:t>
            </a:r>
            <a:r>
              <a:rPr lang="de-DE" dirty="0"/>
              <a:t> </a:t>
            </a:r>
            <a:r>
              <a:rPr lang="de-DE" dirty="0" err="1"/>
              <a:t>to</a:t>
            </a:r>
            <a:r>
              <a:rPr lang="de-DE" dirty="0"/>
              <a:t> </a:t>
            </a:r>
            <a:r>
              <a:rPr lang="de-DE" dirty="0" err="1"/>
              <a:t>actualy</a:t>
            </a:r>
            <a:r>
              <a:rPr lang="de-DE" dirty="0"/>
              <a:t> </a:t>
            </a:r>
            <a:r>
              <a:rPr lang="de-DE" dirty="0" err="1"/>
              <a:t>use</a:t>
            </a:r>
            <a:r>
              <a:rPr lang="de-DE" dirty="0"/>
              <a:t> </a:t>
            </a:r>
            <a:r>
              <a:rPr lang="de-DE" dirty="0" err="1"/>
              <a:t>the</a:t>
            </a:r>
            <a:r>
              <a:rPr lang="de-DE" dirty="0"/>
              <a:t> </a:t>
            </a:r>
            <a:r>
              <a:rPr lang="de-DE" dirty="0" err="1"/>
              <a:t>conceot</a:t>
            </a:r>
            <a:r>
              <a:rPr lang="de-DE" dirty="0"/>
              <a:t> </a:t>
            </a:r>
            <a:r>
              <a:rPr lang="de-DE" dirty="0" err="1"/>
              <a:t>of</a:t>
            </a:r>
            <a:r>
              <a:rPr lang="de-DE" dirty="0"/>
              <a:t> </a:t>
            </a:r>
            <a:r>
              <a:rPr lang="de-DE" dirty="0" err="1"/>
              <a:t>fuzzy</a:t>
            </a:r>
            <a:r>
              <a:rPr lang="de-DE" dirty="0"/>
              <a:t> </a:t>
            </a:r>
            <a:r>
              <a:rPr lang="de-DE" dirty="0" err="1"/>
              <a:t>as</a:t>
            </a:r>
            <a:r>
              <a:rPr lang="de-DE" dirty="0"/>
              <a:t> </a:t>
            </a:r>
            <a:r>
              <a:rPr lang="de-DE" dirty="0" err="1"/>
              <a:t>inrtroduced</a:t>
            </a:r>
            <a:r>
              <a:rPr lang="de-DE" dirty="0"/>
              <a:t> </a:t>
            </a:r>
            <a:r>
              <a:rPr lang="de-DE" dirty="0" err="1"/>
              <a:t>by</a:t>
            </a:r>
            <a:r>
              <a:rPr lang="de-DE" dirty="0"/>
              <a:t> </a:t>
            </a:r>
            <a:r>
              <a:rPr lang="de-DE" dirty="0" err="1"/>
              <a:t>zadeh</a:t>
            </a:r>
            <a:r>
              <a:rPr lang="de-DE" dirty="0"/>
              <a:t> was 1975 </a:t>
            </a:r>
            <a:r>
              <a:rPr lang="de-DE" dirty="0" err="1"/>
              <a:t>Mamdani</a:t>
            </a:r>
            <a:r>
              <a:rPr lang="de-DE" dirty="0"/>
              <a:t>. He </a:t>
            </a:r>
            <a:r>
              <a:rPr lang="de-DE" dirty="0" err="1"/>
              <a:t>proposed</a:t>
            </a:r>
            <a:r>
              <a:rPr lang="de-DE" dirty="0"/>
              <a:t> </a:t>
            </a:r>
            <a:r>
              <a:rPr lang="de-DE" dirty="0" err="1"/>
              <a:t>the</a:t>
            </a:r>
            <a:r>
              <a:rPr lang="de-DE" dirty="0"/>
              <a:t> </a:t>
            </a:r>
            <a:r>
              <a:rPr lang="de-DE" dirty="0" err="1"/>
              <a:t>use</a:t>
            </a:r>
            <a:r>
              <a:rPr lang="de-DE" dirty="0"/>
              <a:t> </a:t>
            </a:r>
            <a:r>
              <a:rPr lang="de-DE" dirty="0" err="1"/>
              <a:t>of</a:t>
            </a:r>
            <a:r>
              <a:rPr lang="de-DE" dirty="0"/>
              <a:t> </a:t>
            </a:r>
            <a:r>
              <a:rPr lang="de-DE" dirty="0" err="1"/>
              <a:t>fuzzy</a:t>
            </a:r>
            <a:r>
              <a:rPr lang="de-DE" dirty="0"/>
              <a:t> </a:t>
            </a:r>
            <a:r>
              <a:rPr lang="de-DE" dirty="0" err="1"/>
              <a:t>logic</a:t>
            </a:r>
            <a:r>
              <a:rPr lang="de-DE" dirty="0"/>
              <a:t> in a </a:t>
            </a:r>
            <a:r>
              <a:rPr lang="de-DE" dirty="0" err="1"/>
              <a:t>control</a:t>
            </a:r>
            <a:r>
              <a:rPr lang="de-DE" dirty="0"/>
              <a:t> </a:t>
            </a:r>
            <a:r>
              <a:rPr lang="de-DE" dirty="0" err="1"/>
              <a:t>system</a:t>
            </a:r>
            <a:r>
              <a:rPr lang="de-DE" dirty="0"/>
              <a:t>. He </a:t>
            </a:r>
            <a:r>
              <a:rPr lang="de-DE" dirty="0" err="1"/>
              <a:t>introduced</a:t>
            </a:r>
            <a:r>
              <a:rPr lang="de-DE" dirty="0"/>
              <a:t> a </a:t>
            </a:r>
            <a:r>
              <a:rPr lang="de-DE" dirty="0" err="1"/>
              <a:t>rule</a:t>
            </a:r>
            <a:r>
              <a:rPr lang="de-DE" dirty="0"/>
              <a:t> </a:t>
            </a:r>
            <a:r>
              <a:rPr lang="de-DE" dirty="0" err="1"/>
              <a:t>based</a:t>
            </a:r>
            <a:r>
              <a:rPr lang="de-DE" dirty="0"/>
              <a:t> </a:t>
            </a:r>
            <a:r>
              <a:rPr lang="de-DE" dirty="0" err="1"/>
              <a:t>reasoning</a:t>
            </a:r>
            <a:r>
              <a:rPr lang="de-DE" dirty="0"/>
              <a:t> and a </a:t>
            </a:r>
            <a:r>
              <a:rPr lang="de-DE" dirty="0" err="1"/>
              <a:t>solution</a:t>
            </a:r>
            <a:r>
              <a:rPr lang="de-DE" dirty="0"/>
              <a:t> </a:t>
            </a:r>
            <a:r>
              <a:rPr lang="de-DE" dirty="0" err="1"/>
              <a:t>to</a:t>
            </a:r>
            <a:r>
              <a:rPr lang="de-DE" dirty="0"/>
              <a:t> </a:t>
            </a:r>
            <a:r>
              <a:rPr lang="de-DE" dirty="0" err="1"/>
              <a:t>again</a:t>
            </a:r>
            <a:r>
              <a:rPr lang="de-DE" dirty="0"/>
              <a:t> </a:t>
            </a:r>
            <a:r>
              <a:rPr lang="de-DE" dirty="0" err="1"/>
              <a:t>gain</a:t>
            </a:r>
            <a:r>
              <a:rPr lang="de-DE" dirty="0"/>
              <a:t> a </a:t>
            </a:r>
            <a:r>
              <a:rPr lang="de-DE" dirty="0" err="1"/>
              <a:t>crisp</a:t>
            </a:r>
            <a:r>
              <a:rPr lang="de-DE" dirty="0"/>
              <a:t> </a:t>
            </a:r>
            <a:r>
              <a:rPr lang="de-DE" dirty="0" err="1"/>
              <a:t>output</a:t>
            </a:r>
            <a:r>
              <a:rPr lang="de-DE" dirty="0"/>
              <a:t> </a:t>
            </a:r>
            <a:r>
              <a:rPr lang="de-DE" dirty="0" err="1"/>
              <a:t>value</a:t>
            </a:r>
            <a:r>
              <a:rPr lang="de-DE" dirty="0"/>
              <a:t>, </a:t>
            </a:r>
            <a:r>
              <a:rPr lang="de-DE" dirty="0" err="1"/>
              <a:t>which</a:t>
            </a:r>
            <a:r>
              <a:rPr lang="de-DE" dirty="0"/>
              <a:t> </a:t>
            </a:r>
            <a:r>
              <a:rPr lang="de-DE" dirty="0" err="1"/>
              <a:t>can</a:t>
            </a:r>
            <a:r>
              <a:rPr lang="de-DE" dirty="0"/>
              <a:t> </a:t>
            </a:r>
            <a:r>
              <a:rPr lang="de-DE" dirty="0" err="1"/>
              <a:t>be</a:t>
            </a:r>
            <a:r>
              <a:rPr lang="de-DE" dirty="0"/>
              <a:t> </a:t>
            </a:r>
            <a:r>
              <a:rPr lang="de-DE" dirty="0" err="1"/>
              <a:t>used</a:t>
            </a:r>
            <a:r>
              <a:rPr lang="de-DE" dirty="0"/>
              <a:t> </a:t>
            </a:r>
            <a:r>
              <a:rPr lang="de-DE" dirty="0" err="1"/>
              <a:t>by</a:t>
            </a:r>
            <a:r>
              <a:rPr lang="de-DE" dirty="0"/>
              <a:t> an </a:t>
            </a:r>
            <a:r>
              <a:rPr lang="de-DE" dirty="0" err="1"/>
              <a:t>activator</a:t>
            </a:r>
            <a:r>
              <a:rPr lang="de-DE" dirty="0"/>
              <a:t>. This </a:t>
            </a:r>
            <a:r>
              <a:rPr lang="de-DE" dirty="0" err="1"/>
              <a:t>process</a:t>
            </a:r>
            <a:r>
              <a:rPr lang="de-DE" dirty="0"/>
              <a:t> </a:t>
            </a:r>
            <a:r>
              <a:rPr lang="de-DE" dirty="0" err="1"/>
              <a:t>is</a:t>
            </a:r>
            <a:r>
              <a:rPr lang="de-DE" dirty="0"/>
              <a:t> </a:t>
            </a:r>
            <a:r>
              <a:rPr lang="de-DE" dirty="0" err="1"/>
              <a:t>then</a:t>
            </a:r>
            <a:r>
              <a:rPr lang="de-DE" dirty="0"/>
              <a:t> </a:t>
            </a:r>
            <a:r>
              <a:rPr lang="de-DE" dirty="0" err="1"/>
              <a:t>called</a:t>
            </a:r>
            <a:r>
              <a:rPr lang="de-DE" dirty="0"/>
              <a:t> </a:t>
            </a:r>
            <a:r>
              <a:rPr lang="de-DE" dirty="0" err="1"/>
              <a:t>the</a:t>
            </a:r>
            <a:r>
              <a:rPr lang="de-DE" dirty="0"/>
              <a:t> </a:t>
            </a:r>
            <a:r>
              <a:rPr lang="de-DE" dirty="0" err="1"/>
              <a:t>defuzzification</a:t>
            </a:r>
            <a:r>
              <a:rPr lang="de-DE" dirty="0"/>
              <a:t>, </a:t>
            </a:r>
            <a:r>
              <a:rPr lang="de-DE" dirty="0" err="1"/>
              <a:t>the</a:t>
            </a:r>
            <a:r>
              <a:rPr lang="de-DE" dirty="0"/>
              <a:t> </a:t>
            </a:r>
            <a:r>
              <a:rPr lang="de-DE" dirty="0" err="1"/>
              <a:t>defuzzification</a:t>
            </a:r>
            <a:r>
              <a:rPr lang="de-DE" dirty="0"/>
              <a:t> </a:t>
            </a:r>
            <a:r>
              <a:rPr lang="de-DE" dirty="0" err="1"/>
              <a:t>is</a:t>
            </a:r>
            <a:r>
              <a:rPr lang="de-DE" dirty="0"/>
              <a:t> a </a:t>
            </a:r>
            <a:r>
              <a:rPr lang="de-DE" dirty="0" err="1"/>
              <a:t>process</a:t>
            </a:r>
            <a:r>
              <a:rPr lang="de-DE" dirty="0"/>
              <a:t> </a:t>
            </a:r>
            <a:r>
              <a:rPr lang="de-DE" dirty="0" err="1"/>
              <a:t>where</a:t>
            </a:r>
            <a:r>
              <a:rPr lang="de-DE" dirty="0"/>
              <a:t> </a:t>
            </a:r>
            <a:r>
              <a:rPr lang="de-DE" dirty="0" err="1"/>
              <a:t>from</a:t>
            </a:r>
            <a:r>
              <a:rPr lang="de-DE" dirty="0"/>
              <a:t> a </a:t>
            </a:r>
            <a:r>
              <a:rPr lang="de-DE" dirty="0" err="1"/>
              <a:t>fuzzy</a:t>
            </a:r>
            <a:r>
              <a:rPr lang="de-DE" dirty="0"/>
              <a:t> </a:t>
            </a:r>
            <a:r>
              <a:rPr lang="de-DE" dirty="0" err="1"/>
              <a:t>output</a:t>
            </a:r>
            <a:r>
              <a:rPr lang="de-DE" dirty="0"/>
              <a:t> </a:t>
            </a:r>
            <a:r>
              <a:rPr lang="de-DE" dirty="0" err="1"/>
              <a:t>membership</a:t>
            </a:r>
            <a:r>
              <a:rPr lang="de-DE" dirty="0"/>
              <a:t> </a:t>
            </a:r>
            <a:r>
              <a:rPr lang="de-DE" dirty="0" err="1"/>
              <a:t>function</a:t>
            </a:r>
            <a:r>
              <a:rPr lang="de-DE" dirty="0"/>
              <a:t> a </a:t>
            </a:r>
            <a:r>
              <a:rPr lang="de-DE" dirty="0" err="1"/>
              <a:t>crisp</a:t>
            </a:r>
            <a:r>
              <a:rPr lang="de-DE" dirty="0"/>
              <a:t> </a:t>
            </a:r>
            <a:r>
              <a:rPr lang="de-DE" dirty="0" err="1"/>
              <a:t>output</a:t>
            </a:r>
            <a:r>
              <a:rPr lang="de-DE" dirty="0"/>
              <a:t> </a:t>
            </a:r>
            <a:r>
              <a:rPr lang="de-DE" dirty="0" err="1"/>
              <a:t>value</a:t>
            </a:r>
            <a:r>
              <a:rPr lang="de-DE" dirty="0"/>
              <a:t> </a:t>
            </a:r>
            <a:r>
              <a:rPr lang="de-DE" dirty="0" err="1"/>
              <a:t>is</a:t>
            </a:r>
            <a:r>
              <a:rPr lang="de-DE" dirty="0"/>
              <a:t> </a:t>
            </a:r>
            <a:r>
              <a:rPr lang="de-DE" dirty="0" err="1"/>
              <a:t>calclulated</a:t>
            </a:r>
            <a:r>
              <a:rPr lang="de-DE" dirty="0"/>
              <a:t>.  </a:t>
            </a:r>
            <a:br>
              <a:rPr lang="de-DE" dirty="0"/>
            </a:br>
            <a:r>
              <a:rPr lang="de-DE" dirty="0"/>
              <a:t>The </a:t>
            </a:r>
            <a:r>
              <a:rPr lang="de-DE" dirty="0" err="1"/>
              <a:t>model</a:t>
            </a:r>
            <a:r>
              <a:rPr lang="de-DE" dirty="0"/>
              <a:t> </a:t>
            </a:r>
            <a:r>
              <a:rPr lang="de-DE" dirty="0" err="1"/>
              <a:t>became</a:t>
            </a:r>
            <a:r>
              <a:rPr lang="de-DE" dirty="0"/>
              <a:t> </a:t>
            </a:r>
            <a:r>
              <a:rPr lang="de-DE" dirty="0" err="1"/>
              <a:t>established</a:t>
            </a:r>
            <a:r>
              <a:rPr lang="de-DE" dirty="0"/>
              <a:t> and </a:t>
            </a:r>
            <a:r>
              <a:rPr lang="de-DE" dirty="0" err="1"/>
              <a:t>is</a:t>
            </a:r>
            <a:r>
              <a:rPr lang="de-DE" dirty="0"/>
              <a:t> </a:t>
            </a:r>
            <a:r>
              <a:rPr lang="de-DE" dirty="0" err="1"/>
              <a:t>now</a:t>
            </a:r>
            <a:r>
              <a:rPr lang="de-DE" dirty="0"/>
              <a:t> </a:t>
            </a:r>
            <a:r>
              <a:rPr lang="de-DE" dirty="0" err="1"/>
              <a:t>commonly</a:t>
            </a:r>
            <a:r>
              <a:rPr lang="de-DE" dirty="0"/>
              <a:t> </a:t>
            </a:r>
            <a:r>
              <a:rPr lang="de-DE" dirty="0" err="1"/>
              <a:t>known</a:t>
            </a:r>
            <a:r>
              <a:rPr lang="de-DE" dirty="0"/>
              <a:t> </a:t>
            </a:r>
            <a:r>
              <a:rPr lang="de-DE" dirty="0" err="1"/>
              <a:t>as</a:t>
            </a:r>
            <a:r>
              <a:rPr lang="de-DE" dirty="0"/>
              <a:t> </a:t>
            </a:r>
            <a:r>
              <a:rPr lang="de-DE" dirty="0" err="1"/>
              <a:t>the</a:t>
            </a:r>
            <a:r>
              <a:rPr lang="de-DE" dirty="0"/>
              <a:t> </a:t>
            </a:r>
            <a:r>
              <a:rPr lang="de-DE" dirty="0" err="1"/>
              <a:t>Mamdani</a:t>
            </a:r>
            <a:r>
              <a:rPr lang="de-DE" dirty="0"/>
              <a:t> Model. </a:t>
            </a:r>
            <a:br>
              <a:rPr lang="de-DE" dirty="0"/>
            </a:br>
            <a:br>
              <a:rPr lang="de-DE" dirty="0"/>
            </a:br>
            <a:r>
              <a:rPr lang="de-DE" dirty="0" err="1"/>
              <a:t>One</a:t>
            </a:r>
            <a:r>
              <a:rPr lang="de-DE" dirty="0"/>
              <a:t> </a:t>
            </a:r>
            <a:r>
              <a:rPr lang="de-DE" dirty="0" err="1"/>
              <a:t>often</a:t>
            </a:r>
            <a:r>
              <a:rPr lang="de-DE" dirty="0"/>
              <a:t> </a:t>
            </a:r>
            <a:r>
              <a:rPr lang="de-DE" dirty="0" err="1"/>
              <a:t>used</a:t>
            </a:r>
            <a:r>
              <a:rPr lang="de-DE" dirty="0"/>
              <a:t> </a:t>
            </a:r>
            <a:r>
              <a:rPr lang="de-DE" dirty="0" err="1"/>
              <a:t>example</a:t>
            </a:r>
            <a:r>
              <a:rPr lang="de-DE" dirty="0"/>
              <a:t> </a:t>
            </a:r>
            <a:r>
              <a:rPr lang="de-DE" dirty="0" err="1"/>
              <a:t>for</a:t>
            </a:r>
            <a:r>
              <a:rPr lang="de-DE" dirty="0"/>
              <a:t> </a:t>
            </a:r>
            <a:r>
              <a:rPr lang="de-DE" dirty="0" err="1"/>
              <a:t>rule</a:t>
            </a:r>
            <a:r>
              <a:rPr lang="de-DE" dirty="0"/>
              <a:t> </a:t>
            </a:r>
            <a:r>
              <a:rPr lang="de-DE" dirty="0" err="1"/>
              <a:t>based</a:t>
            </a:r>
            <a:r>
              <a:rPr lang="de-DE" dirty="0"/>
              <a:t> </a:t>
            </a:r>
            <a:r>
              <a:rPr lang="de-DE" dirty="0" err="1"/>
              <a:t>reasoning</a:t>
            </a:r>
            <a:r>
              <a:rPr lang="de-DE" dirty="0"/>
              <a:t> </a:t>
            </a:r>
            <a:r>
              <a:rPr lang="de-DE" dirty="0" err="1"/>
              <a:t>is</a:t>
            </a:r>
            <a:r>
              <a:rPr lang="de-DE" dirty="0"/>
              <a:t> </a:t>
            </a:r>
            <a:r>
              <a:rPr lang="de-DE" dirty="0" err="1"/>
              <a:t>temperature</a:t>
            </a:r>
            <a:r>
              <a:rPr lang="de-DE" dirty="0"/>
              <a:t> </a:t>
            </a:r>
            <a:r>
              <a:rPr lang="de-DE" dirty="0" err="1"/>
              <a:t>ajustment</a:t>
            </a:r>
            <a:r>
              <a:rPr lang="de-DE" dirty="0"/>
              <a:t> </a:t>
            </a:r>
            <a:r>
              <a:rPr lang="de-DE" dirty="0" err="1"/>
              <a:t>of</a:t>
            </a:r>
            <a:r>
              <a:rPr lang="de-DE" dirty="0"/>
              <a:t> </a:t>
            </a:r>
            <a:r>
              <a:rPr lang="de-DE" dirty="0" err="1"/>
              <a:t>air</a:t>
            </a:r>
            <a:r>
              <a:rPr lang="de-DE" dirty="0"/>
              <a:t> </a:t>
            </a:r>
            <a:r>
              <a:rPr lang="de-DE" dirty="0" err="1"/>
              <a:t>conditioning</a:t>
            </a:r>
            <a:r>
              <a:rPr lang="de-DE" dirty="0"/>
              <a:t>. This was </a:t>
            </a:r>
            <a:r>
              <a:rPr lang="de-DE" dirty="0" err="1"/>
              <a:t>for</a:t>
            </a:r>
            <a:r>
              <a:rPr lang="de-DE" dirty="0"/>
              <a:t> </a:t>
            </a:r>
            <a:r>
              <a:rPr lang="de-DE" dirty="0" err="1"/>
              <a:t>example</a:t>
            </a:r>
            <a:r>
              <a:rPr lang="de-DE" dirty="0"/>
              <a:t> </a:t>
            </a:r>
            <a:r>
              <a:rPr lang="de-DE" dirty="0" err="1"/>
              <a:t>used</a:t>
            </a:r>
            <a:r>
              <a:rPr lang="de-DE" dirty="0"/>
              <a:t> in </a:t>
            </a:r>
            <a:r>
              <a:rPr lang="de-DE" dirty="0" err="1"/>
              <a:t>the</a:t>
            </a:r>
            <a:r>
              <a:rPr lang="de-DE" dirty="0"/>
              <a:t> </a:t>
            </a:r>
            <a:r>
              <a:rPr lang="de-DE" dirty="0" err="1"/>
              <a:t>mobility</a:t>
            </a:r>
            <a:r>
              <a:rPr lang="de-DE" dirty="0"/>
              <a:t> </a:t>
            </a:r>
            <a:r>
              <a:rPr lang="de-DE" dirty="0" err="1"/>
              <a:t>industry</a:t>
            </a:r>
            <a:r>
              <a:rPr lang="de-DE" dirty="0"/>
              <a:t> </a:t>
            </a:r>
            <a:r>
              <a:rPr lang="de-DE" dirty="0" err="1"/>
              <a:t>by</a:t>
            </a:r>
            <a:r>
              <a:rPr lang="de-DE" dirty="0"/>
              <a:t> Toyota </a:t>
            </a:r>
            <a:r>
              <a:rPr lang="de-DE" dirty="0" err="1"/>
              <a:t>or</a:t>
            </a:r>
            <a:r>
              <a:rPr lang="de-DE" dirty="0"/>
              <a:t> Lexus . (e.g. </a:t>
            </a:r>
            <a:r>
              <a:rPr lang="en-US" sz="1200" b="0" i="0" kern="1200" dirty="0">
                <a:solidFill>
                  <a:schemeClr val="tx1"/>
                </a:solidFill>
                <a:effectLst/>
                <a:latin typeface="+mn-lt"/>
                <a:ea typeface="+mn-ea"/>
                <a:cs typeface="+mn-cs"/>
              </a:rPr>
              <a:t>Fuzzy Control for Automatic Train Operation System</a:t>
            </a:r>
            <a:r>
              <a:rPr lang="de-DE" sz="1200" b="0" i="0" kern="1200" dirty="0">
                <a:solidFill>
                  <a:schemeClr val="tx1"/>
                </a:solidFill>
                <a:effectLst/>
                <a:latin typeface="+mn-lt"/>
                <a:ea typeface="+mn-ea"/>
                <a:cs typeface="+mn-cs"/>
              </a:rPr>
              <a:t>). </a:t>
            </a:r>
          </a:p>
        </p:txBody>
      </p:sp>
      <p:sp>
        <p:nvSpPr>
          <p:cNvPr id="4" name="Foliennummernplatzhalter 3">
            <a:extLst>
              <a:ext uri="{FF2B5EF4-FFF2-40B4-BE49-F238E27FC236}">
                <a16:creationId xmlns:a16="http://schemas.microsoft.com/office/drawing/2014/main" id="{332FEB21-39C8-12D0-42AD-C2E5DE22C490}"/>
              </a:ext>
            </a:extLst>
          </p:cNvPr>
          <p:cNvSpPr>
            <a:spLocks noGrp="1"/>
          </p:cNvSpPr>
          <p:nvPr>
            <p:ph type="sldNum" sz="quarter" idx="5"/>
          </p:nvPr>
        </p:nvSpPr>
        <p:spPr/>
        <p:txBody>
          <a:bodyPr/>
          <a:lstStyle/>
          <a:p>
            <a:fld id="{3EC5628E-966E-46F4-A6AA-388802B631D9}" type="slidenum">
              <a:rPr lang="de-DE" smtClean="0"/>
              <a:t>6</a:t>
            </a:fld>
            <a:endParaRPr lang="de-DE"/>
          </a:p>
        </p:txBody>
      </p:sp>
    </p:spTree>
    <p:extLst>
      <p:ext uri="{BB962C8B-B14F-4D97-AF65-F5344CB8AC3E}">
        <p14:creationId xmlns:p14="http://schemas.microsoft.com/office/powerpoint/2010/main" val="67642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49AF7-C81F-0D3D-8EDF-D937A451C0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A8A8F52-92AE-A91A-7267-AD92774DFC9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87DE596-9251-652B-AF73-C5A93A04B7B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a better overview I will now </a:t>
            </a:r>
            <a:r>
              <a:rPr lang="en-US" sz="1200" b="0" i="0" kern="1200" dirty="0" err="1">
                <a:solidFill>
                  <a:schemeClr val="tx1"/>
                </a:solidFill>
                <a:effectLst/>
                <a:latin typeface="+mn-lt"/>
                <a:ea typeface="+mn-ea"/>
                <a:cs typeface="+mn-cs"/>
              </a:rPr>
              <a:t>prenet</a:t>
            </a:r>
            <a:r>
              <a:rPr lang="en-US" sz="1200" b="0" i="0" kern="1200" dirty="0">
                <a:solidFill>
                  <a:schemeClr val="tx1"/>
                </a:solidFill>
                <a:effectLst/>
                <a:latin typeface="+mn-lt"/>
                <a:ea typeface="+mn-ea"/>
                <a:cs typeface="+mn-cs"/>
              </a:rPr>
              <a:t> to you the rough scheme how a fuzzy controller with the </a:t>
            </a:r>
            <a:r>
              <a:rPr lang="en-US" sz="1200" b="0" i="0" kern="1200" dirty="0" err="1">
                <a:solidFill>
                  <a:schemeClr val="tx1"/>
                </a:solidFill>
                <a:effectLst/>
                <a:latin typeface="+mn-lt"/>
                <a:ea typeface="+mn-ea"/>
                <a:cs typeface="+mn-cs"/>
              </a:rPr>
              <a:t>mamdani</a:t>
            </a:r>
            <a:r>
              <a:rPr lang="en-US" sz="1200" b="0" i="0" kern="1200" dirty="0">
                <a:solidFill>
                  <a:schemeClr val="tx1"/>
                </a:solidFill>
                <a:effectLst/>
                <a:latin typeface="+mn-lt"/>
                <a:ea typeface="+mn-ea"/>
                <a:cs typeface="+mn-cs"/>
              </a:rPr>
              <a:t> model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we have a system which measures a value, which it likes to process. This value is the input value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membership functions for different statements the fuzzy controller then evaluates the fuzzy state </a:t>
            </a:r>
            <a:r>
              <a:rPr lang="en-US" sz="1200" b="0" i="0" kern="1200" dirty="0" err="1">
                <a:solidFill>
                  <a:schemeClr val="tx1"/>
                </a:solidFill>
                <a:effectLst/>
                <a:latin typeface="+mn-lt"/>
                <a:ea typeface="+mn-ea"/>
                <a:cs typeface="+mn-cs"/>
              </a:rPr>
              <a:t>despription</a:t>
            </a:r>
            <a:r>
              <a:rPr lang="en-US" sz="1200" b="0" i="0" kern="1200" dirty="0">
                <a:solidFill>
                  <a:schemeClr val="tx1"/>
                </a:solidFill>
                <a:effectLst/>
                <a:latin typeface="+mn-lt"/>
                <a:ea typeface="+mn-ea"/>
                <a:cs typeface="+mn-cs"/>
              </a:rPr>
              <a:t>. In the fuzzy state description the fuzzy values for a statement Ai are given.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fuzzy state description is then processed over the Fuzzy Rule Base which represents the Premise. In the rule base are rules for each combination of statements Ai. Here you can see why we need the operations if the fuzzy logic, since different statements can be connected using set operations like “and” or “or”.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next step in the fuzzy inference the active rules are evaluated.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final step the controller needs to calculate the conclusion to give it back to the system so an activator can use the crisp value for adjustment of the system.</a:t>
            </a:r>
          </a:p>
        </p:txBody>
      </p:sp>
      <p:sp>
        <p:nvSpPr>
          <p:cNvPr id="4" name="Foliennummernplatzhalter 3">
            <a:extLst>
              <a:ext uri="{FF2B5EF4-FFF2-40B4-BE49-F238E27FC236}">
                <a16:creationId xmlns:a16="http://schemas.microsoft.com/office/drawing/2014/main" id="{F2689AC1-8A02-6B9A-8373-38606E7643F8}"/>
              </a:ext>
            </a:extLst>
          </p:cNvPr>
          <p:cNvSpPr>
            <a:spLocks noGrp="1"/>
          </p:cNvSpPr>
          <p:nvPr>
            <p:ph type="sldNum" sz="quarter" idx="5"/>
          </p:nvPr>
        </p:nvSpPr>
        <p:spPr/>
        <p:txBody>
          <a:bodyPr/>
          <a:lstStyle/>
          <a:p>
            <a:fld id="{3EC5628E-966E-46F4-A6AA-388802B631D9}" type="slidenum">
              <a:rPr lang="de-DE" smtClean="0"/>
              <a:t>7</a:t>
            </a:fld>
            <a:endParaRPr lang="de-DE"/>
          </a:p>
        </p:txBody>
      </p:sp>
    </p:spTree>
    <p:extLst>
      <p:ext uri="{BB962C8B-B14F-4D97-AF65-F5344CB8AC3E}">
        <p14:creationId xmlns:p14="http://schemas.microsoft.com/office/powerpoint/2010/main" val="4068516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4064A-6195-CEEC-8147-91A39DC6C3E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C30A9C7-E6B3-FDFA-F888-519DE2E2172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C8B9517-B370-B593-EDB1-7B0692FD4F9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Conclusion we have again membership functions for all statements.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the evaluation of the fuzzy inference we have different statements that are true (e.g. they apply with a degree of more than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we think of the “</a:t>
            </a:r>
            <a:r>
              <a:rPr lang="en-US" sz="1200" b="0" i="0" kern="1200" dirty="0" err="1">
                <a:solidFill>
                  <a:schemeClr val="tx1"/>
                </a:solidFill>
                <a:effectLst/>
                <a:latin typeface="+mn-lt"/>
                <a:ea typeface="+mn-ea"/>
                <a:cs typeface="+mn-cs"/>
              </a:rPr>
              <a:t>if..then</a:t>
            </a:r>
            <a:r>
              <a:rPr lang="en-US" sz="1200" b="0" i="0" kern="1200" dirty="0">
                <a:solidFill>
                  <a:schemeClr val="tx1"/>
                </a:solidFill>
                <a:effectLst/>
                <a:latin typeface="+mn-lt"/>
                <a:ea typeface="+mn-ea"/>
                <a:cs typeface="+mn-cs"/>
              </a:rPr>
              <a:t>” rules one can see that also the </a:t>
            </a:r>
            <a:r>
              <a:rPr lang="en-US" sz="1200" b="0" i="0" kern="1200" dirty="0" err="1">
                <a:solidFill>
                  <a:schemeClr val="tx1"/>
                </a:solidFill>
                <a:effectLst/>
                <a:latin typeface="+mn-lt"/>
                <a:ea typeface="+mn-ea"/>
                <a:cs typeface="+mn-cs"/>
              </a:rPr>
              <a:t>consusion</a:t>
            </a:r>
            <a:r>
              <a:rPr lang="en-US" sz="1200" b="0" i="0" kern="1200" dirty="0">
                <a:solidFill>
                  <a:schemeClr val="tx1"/>
                </a:solidFill>
                <a:effectLst/>
                <a:latin typeface="+mn-lt"/>
                <a:ea typeface="+mn-ea"/>
                <a:cs typeface="+mn-cs"/>
              </a:rPr>
              <a:t> has assigned a set name (B in my example). That implies that also for the </a:t>
            </a:r>
            <a:r>
              <a:rPr lang="en-US" sz="1200" b="0" i="0" kern="1200" dirty="0" err="1">
                <a:solidFill>
                  <a:schemeClr val="tx1"/>
                </a:solidFill>
                <a:effectLst/>
                <a:latin typeface="+mn-lt"/>
                <a:ea typeface="+mn-ea"/>
                <a:cs typeface="+mn-cs"/>
              </a:rPr>
              <a:t>conslusional</a:t>
            </a:r>
            <a:r>
              <a:rPr lang="en-US" sz="1200" b="0" i="0" kern="1200" dirty="0">
                <a:solidFill>
                  <a:schemeClr val="tx1"/>
                </a:solidFill>
                <a:effectLst/>
                <a:latin typeface="+mn-lt"/>
                <a:ea typeface="+mn-ea"/>
                <a:cs typeface="+mn-cs"/>
              </a:rPr>
              <a:t> statement a membership function must be given.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different  rules are then combined using </a:t>
            </a:r>
            <a:r>
              <a:rPr lang="en-US" sz="1200" b="0" i="0" kern="1200" dirty="0" err="1">
                <a:solidFill>
                  <a:schemeClr val="tx1"/>
                </a:solidFill>
                <a:effectLst/>
                <a:latin typeface="+mn-lt"/>
                <a:ea typeface="+mn-ea"/>
                <a:cs typeface="+mn-cs"/>
              </a:rPr>
              <a:t>Zadehs</a:t>
            </a:r>
            <a:r>
              <a:rPr lang="en-US" sz="1200" b="0" i="0" kern="1200" dirty="0">
                <a:solidFill>
                  <a:schemeClr val="tx1"/>
                </a:solidFill>
                <a:effectLst/>
                <a:latin typeface="+mn-lt"/>
                <a:ea typeface="+mn-ea"/>
                <a:cs typeface="+mn-cs"/>
              </a:rPr>
              <a:t> s-norm or t-norm.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example we have two statements A1 and A2. ( For example: if my presentation is good and many people are listening I get a good grade) With Mu A1 =… and Mu A2 =… since both statements are connected via an “and” operator Zadeh’s t-norm is applied which uses the minimum of both statements which is 0.8.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output membership function is then clipped at the corresponding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last step of the defuzzification various </a:t>
            </a:r>
            <a:r>
              <a:rPr lang="en-US" sz="1200" b="0" i="0" kern="1200" dirty="0" err="1">
                <a:solidFill>
                  <a:schemeClr val="tx1"/>
                </a:solidFill>
                <a:effectLst/>
                <a:latin typeface="+mn-lt"/>
                <a:ea typeface="+mn-ea"/>
                <a:cs typeface="+mn-cs"/>
              </a:rPr>
              <a:t>strategys</a:t>
            </a:r>
            <a:r>
              <a:rPr lang="en-US" sz="1200" b="0" i="0" kern="1200" dirty="0">
                <a:solidFill>
                  <a:schemeClr val="tx1"/>
                </a:solidFill>
                <a:effectLst/>
                <a:latin typeface="+mn-lt"/>
                <a:ea typeface="+mn-ea"/>
                <a:cs typeface="+mn-cs"/>
              </a:rPr>
              <a:t> can be used. The most common one is the center of gravity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Foliennummernplatzhalter 3">
            <a:extLst>
              <a:ext uri="{FF2B5EF4-FFF2-40B4-BE49-F238E27FC236}">
                <a16:creationId xmlns:a16="http://schemas.microsoft.com/office/drawing/2014/main" id="{747893AD-3896-9F05-EC10-8C56390A4F0E}"/>
              </a:ext>
            </a:extLst>
          </p:cNvPr>
          <p:cNvSpPr>
            <a:spLocks noGrp="1"/>
          </p:cNvSpPr>
          <p:nvPr>
            <p:ph type="sldNum" sz="quarter" idx="5"/>
          </p:nvPr>
        </p:nvSpPr>
        <p:spPr/>
        <p:txBody>
          <a:bodyPr/>
          <a:lstStyle/>
          <a:p>
            <a:fld id="{3EC5628E-966E-46F4-A6AA-388802B631D9}" type="slidenum">
              <a:rPr lang="de-DE" smtClean="0"/>
              <a:t>8</a:t>
            </a:fld>
            <a:endParaRPr lang="de-DE"/>
          </a:p>
        </p:txBody>
      </p:sp>
    </p:spTree>
    <p:extLst>
      <p:ext uri="{BB962C8B-B14F-4D97-AF65-F5344CB8AC3E}">
        <p14:creationId xmlns:p14="http://schemas.microsoft.com/office/powerpoint/2010/main" val="256623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CE650-33DC-4DB9-7EC6-A2ADB3CFEB5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9E5219-5CBF-C6DE-475B-100D80E8954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7ADECD-D0EB-3B75-6FE5-61A83EB1E7A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center of gravity method </a:t>
            </a:r>
            <a:r>
              <a:rPr lang="en-US" sz="1200" b="0" i="0" kern="1200" dirty="0" err="1">
                <a:solidFill>
                  <a:schemeClr val="tx1"/>
                </a:solidFill>
                <a:effectLst/>
                <a:latin typeface="+mn-lt"/>
                <a:ea typeface="+mn-ea"/>
                <a:cs typeface="+mn-cs"/>
              </a:rPr>
              <a:t>dropps</a:t>
            </a:r>
            <a:r>
              <a:rPr lang="en-US" sz="1200" b="0" i="0" kern="1200" dirty="0">
                <a:solidFill>
                  <a:schemeClr val="tx1"/>
                </a:solidFill>
                <a:effectLst/>
                <a:latin typeface="+mn-lt"/>
                <a:ea typeface="+mn-ea"/>
                <a:cs typeface="+mn-cs"/>
              </a:rPr>
              <a:t> the plumb line where you would put your finger to balance the 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calculate this the area under the clipped graphs is calculated and finally the plumb line is dropped from the center of the area.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Since this has a high computational effort there are several approaches to reduce the effort.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easiest way is for triangular shapes: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example it’s the sum of </a:t>
            </a:r>
            <a:r>
              <a:rPr lang="en-US" sz="1200" b="0" i="0" kern="1200" dirty="0" err="1">
                <a:solidFill>
                  <a:schemeClr val="tx1"/>
                </a:solidFill>
                <a:effectLst/>
                <a:latin typeface="+mn-lt"/>
                <a:ea typeface="+mn-ea"/>
                <a:cs typeface="+mn-cs"/>
              </a:rPr>
              <a:t>centres</a:t>
            </a:r>
            <a:r>
              <a:rPr lang="en-US" sz="1200" b="0" i="0" kern="1200" dirty="0">
                <a:solidFill>
                  <a:schemeClr val="tx1"/>
                </a:solidFill>
                <a:effectLst/>
                <a:latin typeface="+mn-lt"/>
                <a:ea typeface="+mn-ea"/>
                <a:cs typeface="+mn-cs"/>
              </a:rPr>
              <a:t> of the triangles times their corresponding maximum value </a:t>
            </a:r>
            <a:r>
              <a:rPr lang="en-US" sz="1200" b="0" i="0" kern="1200" dirty="0" err="1">
                <a:solidFill>
                  <a:schemeClr val="tx1"/>
                </a:solidFill>
                <a:effectLst/>
                <a:latin typeface="+mn-lt"/>
                <a:ea typeface="+mn-ea"/>
                <a:cs typeface="+mn-cs"/>
              </a:rPr>
              <a:t>devided</a:t>
            </a:r>
            <a:r>
              <a:rPr lang="en-US" sz="1200" b="0" i="0" kern="1200" dirty="0">
                <a:solidFill>
                  <a:schemeClr val="tx1"/>
                </a:solidFill>
                <a:effectLst/>
                <a:latin typeface="+mn-lt"/>
                <a:ea typeface="+mn-ea"/>
                <a:cs typeface="+mn-cs"/>
              </a:rPr>
              <a:t> by the sum of the maxima.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However: this method has it’s flaws:</a:t>
            </a:r>
          </a:p>
        </p:txBody>
      </p:sp>
      <p:sp>
        <p:nvSpPr>
          <p:cNvPr id="4" name="Foliennummernplatzhalter 3">
            <a:extLst>
              <a:ext uri="{FF2B5EF4-FFF2-40B4-BE49-F238E27FC236}">
                <a16:creationId xmlns:a16="http://schemas.microsoft.com/office/drawing/2014/main" id="{770D1A24-310A-0F73-A74B-888B4D379915}"/>
              </a:ext>
            </a:extLst>
          </p:cNvPr>
          <p:cNvSpPr>
            <a:spLocks noGrp="1"/>
          </p:cNvSpPr>
          <p:nvPr>
            <p:ph type="sldNum" sz="quarter" idx="5"/>
          </p:nvPr>
        </p:nvSpPr>
        <p:spPr/>
        <p:txBody>
          <a:bodyPr/>
          <a:lstStyle/>
          <a:p>
            <a:fld id="{3EC5628E-966E-46F4-A6AA-388802B631D9}" type="slidenum">
              <a:rPr lang="de-DE" smtClean="0"/>
              <a:t>9</a:t>
            </a:fld>
            <a:endParaRPr lang="de-DE"/>
          </a:p>
        </p:txBody>
      </p:sp>
    </p:spTree>
    <p:extLst>
      <p:ext uri="{BB962C8B-B14F-4D97-AF65-F5344CB8AC3E}">
        <p14:creationId xmlns:p14="http://schemas.microsoft.com/office/powerpoint/2010/main" val="82264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AB8DE-E0F6-96ED-093E-F92CACFD7E2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14E0DDE-A389-108F-42EA-1F4100F84A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BC9AB0B-7856-21C1-CA79-1EE18CDC86D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if you would use this method for steering a car in a scenario like this, you would come up with membership functions like this: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evaluation will then lead to something like the following scenario which probably wasn’t the intended result….  (A solution to these kinds of problems give XCOA or XCOG)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But none the less. Fuzzy systems were and are used in automotive </a:t>
            </a:r>
            <a:r>
              <a:rPr lang="en-US" sz="1200" b="0" i="0" kern="1200" dirty="0" err="1">
                <a:solidFill>
                  <a:schemeClr val="tx1"/>
                </a:solidFill>
                <a:effectLst/>
                <a:latin typeface="+mn-lt"/>
                <a:ea typeface="+mn-ea"/>
                <a:cs typeface="+mn-cs"/>
              </a:rPr>
              <a:t>technoglogy</a:t>
            </a:r>
            <a:r>
              <a:rPr lang="en-US" sz="1200" b="0" i="0" kern="1200" dirty="0">
                <a:solidFill>
                  <a:schemeClr val="tx1"/>
                </a:solidFill>
                <a:effectLst/>
                <a:latin typeface="+mn-lt"/>
                <a:ea typeface="+mn-ea"/>
                <a:cs typeface="+mn-cs"/>
              </a:rPr>
              <a:t>. One of the first proposed example was indeed a line keeping </a:t>
            </a:r>
            <a:r>
              <a:rPr lang="en-US" sz="1200" b="0" i="0" kern="1200" dirty="0" err="1">
                <a:solidFill>
                  <a:schemeClr val="tx1"/>
                </a:solidFill>
                <a:effectLst/>
                <a:latin typeface="+mn-lt"/>
                <a:ea typeface="+mn-ea"/>
                <a:cs typeface="+mn-cs"/>
              </a:rPr>
              <a:t>asssistent</a:t>
            </a:r>
            <a:r>
              <a:rPr lang="en-US" sz="1200" b="0" i="0" kern="1200" dirty="0">
                <a:solidFill>
                  <a:schemeClr val="tx1"/>
                </a:solidFill>
                <a:effectLst/>
                <a:latin typeface="+mn-lt"/>
                <a:ea typeface="+mn-ea"/>
                <a:cs typeface="+mn-cs"/>
              </a:rPr>
              <a:t> 1985 by </a:t>
            </a:r>
            <a:r>
              <a:rPr lang="en-US" sz="1200" b="0" i="0" kern="1200" dirty="0" err="1">
                <a:solidFill>
                  <a:schemeClr val="tx1"/>
                </a:solidFill>
                <a:effectLst/>
                <a:latin typeface="+mn-lt"/>
                <a:ea typeface="+mn-ea"/>
                <a:cs typeface="+mn-cs"/>
              </a:rPr>
              <a:t>Sugeno</a:t>
            </a:r>
            <a:r>
              <a:rPr lang="en-US" sz="1200" b="0" i="0" kern="1200" dirty="0">
                <a:solidFill>
                  <a:schemeClr val="tx1"/>
                </a:solidFill>
                <a:effectLst/>
                <a:latin typeface="+mn-lt"/>
                <a:ea typeface="+mn-ea"/>
                <a:cs typeface="+mn-cs"/>
              </a:rPr>
              <a:t> and Nishida. (I will come back to this one a little bit later as they introduced an alternative Model for fuzzy control in embedded systems.)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First of I want to introduce you to an Example of a Lane Keeping Assistant for a toy car, which uses the Mamdani Model and is a great example what can be </a:t>
            </a:r>
            <a:r>
              <a:rPr lang="en-US" sz="1200" b="0" i="0" kern="1200" dirty="0" err="1">
                <a:solidFill>
                  <a:schemeClr val="tx1"/>
                </a:solidFill>
                <a:effectLst/>
                <a:latin typeface="+mn-lt"/>
                <a:ea typeface="+mn-ea"/>
                <a:cs typeface="+mn-cs"/>
              </a:rPr>
              <a:t>achived</a:t>
            </a:r>
            <a:r>
              <a:rPr lang="en-US" sz="1200" b="0" i="0" kern="1200" dirty="0">
                <a:solidFill>
                  <a:schemeClr val="tx1"/>
                </a:solidFill>
                <a:effectLst/>
                <a:latin typeface="+mn-lt"/>
                <a:ea typeface="+mn-ea"/>
                <a:cs typeface="+mn-cs"/>
              </a:rPr>
              <a:t> with very simple methods and equipment.</a:t>
            </a:r>
          </a:p>
        </p:txBody>
      </p:sp>
      <p:sp>
        <p:nvSpPr>
          <p:cNvPr id="4" name="Foliennummernplatzhalter 3">
            <a:extLst>
              <a:ext uri="{FF2B5EF4-FFF2-40B4-BE49-F238E27FC236}">
                <a16:creationId xmlns:a16="http://schemas.microsoft.com/office/drawing/2014/main" id="{FEFA92AC-355F-844A-157D-76B84FFCA65F}"/>
              </a:ext>
            </a:extLst>
          </p:cNvPr>
          <p:cNvSpPr>
            <a:spLocks noGrp="1"/>
          </p:cNvSpPr>
          <p:nvPr>
            <p:ph type="sldNum" sz="quarter" idx="5"/>
          </p:nvPr>
        </p:nvSpPr>
        <p:spPr/>
        <p:txBody>
          <a:bodyPr/>
          <a:lstStyle/>
          <a:p>
            <a:fld id="{3EC5628E-966E-46F4-A6AA-388802B631D9}" type="slidenum">
              <a:rPr lang="de-DE" smtClean="0"/>
              <a:t>10</a:t>
            </a:fld>
            <a:endParaRPr lang="de-DE"/>
          </a:p>
        </p:txBody>
      </p:sp>
    </p:spTree>
    <p:extLst>
      <p:ext uri="{BB962C8B-B14F-4D97-AF65-F5344CB8AC3E}">
        <p14:creationId xmlns:p14="http://schemas.microsoft.com/office/powerpoint/2010/main" val="503056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4761BC-9EE6-E991-2BA0-34F84B14A5D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D914714B-2387-D311-FCA7-FD076D673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B215159-8C98-10EA-2A7B-53D18A22B396}"/>
              </a:ext>
            </a:extLst>
          </p:cNvPr>
          <p:cNvSpPr>
            <a:spLocks noGrp="1"/>
          </p:cNvSpPr>
          <p:nvPr>
            <p:ph type="dt" sz="half" idx="10"/>
          </p:nvPr>
        </p:nvSpPr>
        <p:spPr/>
        <p:txBody>
          <a:bodyPr/>
          <a:lstStyle/>
          <a:p>
            <a:r>
              <a:rPr lang="de-DE"/>
              <a:t>15.09.2025</a:t>
            </a:r>
            <a:endParaRPr lang="en-US" dirty="0"/>
          </a:p>
        </p:txBody>
      </p:sp>
      <p:sp>
        <p:nvSpPr>
          <p:cNvPr id="5" name="Fußzeilenplatzhalter 4">
            <a:extLst>
              <a:ext uri="{FF2B5EF4-FFF2-40B4-BE49-F238E27FC236}">
                <a16:creationId xmlns:a16="http://schemas.microsoft.com/office/drawing/2014/main" id="{093B0512-2B78-12E0-1983-F8D48B596EB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14642DC-C69D-FC19-F1C4-5005119E8A2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15206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5D6980-0901-79E2-3DD4-4C99F931BA9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7D56BDB-5DAF-B59D-B389-42D2DAB1F16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C4CD5D7-B42E-D200-E6B3-DD774281EEFF}"/>
              </a:ext>
            </a:extLst>
          </p:cNvPr>
          <p:cNvSpPr>
            <a:spLocks noGrp="1"/>
          </p:cNvSpPr>
          <p:nvPr>
            <p:ph type="dt" sz="half" idx="10"/>
          </p:nvPr>
        </p:nvSpPr>
        <p:spPr/>
        <p:txBody>
          <a:bodyPr/>
          <a:lstStyle/>
          <a:p>
            <a:r>
              <a:rPr lang="de-DE"/>
              <a:t>15.09.2025</a:t>
            </a:r>
            <a:endParaRPr lang="en-US" dirty="0"/>
          </a:p>
        </p:txBody>
      </p:sp>
      <p:sp>
        <p:nvSpPr>
          <p:cNvPr id="5" name="Fußzeilenplatzhalter 4">
            <a:extLst>
              <a:ext uri="{FF2B5EF4-FFF2-40B4-BE49-F238E27FC236}">
                <a16:creationId xmlns:a16="http://schemas.microsoft.com/office/drawing/2014/main" id="{19735F03-EC15-B90B-E618-29C25E84AC8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2B5424E7-7EFA-3E86-89C1-BF358340C89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7335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E42A36F-193A-0B5B-3057-D61D5EE429C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737502D-24B6-BA14-FB76-156874C170B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B7E79F3-363B-7CC7-BFAA-24C756601F8B}"/>
              </a:ext>
            </a:extLst>
          </p:cNvPr>
          <p:cNvSpPr>
            <a:spLocks noGrp="1"/>
          </p:cNvSpPr>
          <p:nvPr>
            <p:ph type="dt" sz="half" idx="10"/>
          </p:nvPr>
        </p:nvSpPr>
        <p:spPr/>
        <p:txBody>
          <a:bodyPr/>
          <a:lstStyle/>
          <a:p>
            <a:r>
              <a:rPr lang="de-DE"/>
              <a:t>15.09.2025</a:t>
            </a:r>
            <a:endParaRPr lang="en-US" dirty="0"/>
          </a:p>
        </p:txBody>
      </p:sp>
      <p:sp>
        <p:nvSpPr>
          <p:cNvPr id="5" name="Fußzeilenplatzhalter 4">
            <a:extLst>
              <a:ext uri="{FF2B5EF4-FFF2-40B4-BE49-F238E27FC236}">
                <a16:creationId xmlns:a16="http://schemas.microsoft.com/office/drawing/2014/main" id="{3ED6B3DF-852A-8566-4659-5443F69779EC}"/>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720F2CE4-A523-85B7-A3EA-EC4DA6820FD1}"/>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70261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4B3A9-9A9C-2382-D6D4-EEA216C48DF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C6C735C-A26B-CCF3-7485-7F9C1D34C7A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BCC7868-EC68-FB14-BA52-15455547100A}"/>
              </a:ext>
            </a:extLst>
          </p:cNvPr>
          <p:cNvSpPr>
            <a:spLocks noGrp="1"/>
          </p:cNvSpPr>
          <p:nvPr>
            <p:ph type="dt" sz="half" idx="10"/>
          </p:nvPr>
        </p:nvSpPr>
        <p:spPr/>
        <p:txBody>
          <a:bodyPr/>
          <a:lstStyle/>
          <a:p>
            <a:r>
              <a:rPr lang="de-DE"/>
              <a:t>15.09.2025</a:t>
            </a:r>
            <a:endParaRPr lang="en-US" dirty="0"/>
          </a:p>
        </p:txBody>
      </p:sp>
      <p:sp>
        <p:nvSpPr>
          <p:cNvPr id="5" name="Fußzeilenplatzhalter 4">
            <a:extLst>
              <a:ext uri="{FF2B5EF4-FFF2-40B4-BE49-F238E27FC236}">
                <a16:creationId xmlns:a16="http://schemas.microsoft.com/office/drawing/2014/main" id="{C6A22D2B-A31B-2AFD-4B9C-9333CFED6CD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101E92F9-B09E-7B6F-B790-B553F6F1319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40590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A1BBC6-8D04-8A46-6324-0AEF274ED68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AA07353-95BB-F6DA-6B66-83F1C6B788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77D18F9-5217-1141-DCBE-CF2E00812A62}"/>
              </a:ext>
            </a:extLst>
          </p:cNvPr>
          <p:cNvSpPr>
            <a:spLocks noGrp="1"/>
          </p:cNvSpPr>
          <p:nvPr>
            <p:ph type="dt" sz="half" idx="10"/>
          </p:nvPr>
        </p:nvSpPr>
        <p:spPr/>
        <p:txBody>
          <a:bodyPr/>
          <a:lstStyle/>
          <a:p>
            <a:r>
              <a:rPr lang="de-DE"/>
              <a:t>15.09.2025</a:t>
            </a:r>
            <a:endParaRPr lang="en-US" dirty="0"/>
          </a:p>
        </p:txBody>
      </p:sp>
      <p:sp>
        <p:nvSpPr>
          <p:cNvPr id="5" name="Fußzeilenplatzhalter 4">
            <a:extLst>
              <a:ext uri="{FF2B5EF4-FFF2-40B4-BE49-F238E27FC236}">
                <a16:creationId xmlns:a16="http://schemas.microsoft.com/office/drawing/2014/main" id="{2601360F-B778-002D-C770-DAD3813265B8}"/>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0AFC62DA-9029-05CA-1C25-9546D1A1DAC6}"/>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39063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40BEA1-C960-B92B-3A13-0285787C99B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C9264D0-1915-C4F4-1E6C-9323FB1A9D6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0D613F8-F253-4E96-4314-81DF71A34EB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7EFF677-68E6-C05E-7979-1740CCD48FF9}"/>
              </a:ext>
            </a:extLst>
          </p:cNvPr>
          <p:cNvSpPr>
            <a:spLocks noGrp="1"/>
          </p:cNvSpPr>
          <p:nvPr>
            <p:ph type="dt" sz="half" idx="10"/>
          </p:nvPr>
        </p:nvSpPr>
        <p:spPr/>
        <p:txBody>
          <a:bodyPr/>
          <a:lstStyle/>
          <a:p>
            <a:r>
              <a:rPr lang="de-DE"/>
              <a:t>15.09.2025</a:t>
            </a:r>
            <a:endParaRPr lang="en-US" dirty="0"/>
          </a:p>
        </p:txBody>
      </p:sp>
      <p:sp>
        <p:nvSpPr>
          <p:cNvPr id="6" name="Fußzeilenplatzhalter 5">
            <a:extLst>
              <a:ext uri="{FF2B5EF4-FFF2-40B4-BE49-F238E27FC236}">
                <a16:creationId xmlns:a16="http://schemas.microsoft.com/office/drawing/2014/main" id="{CB70CE6D-9DF8-2A4C-DE05-87DF9924DBF0}"/>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3A0D96B8-6031-D04F-CEC9-B19B0B4143F6}"/>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51123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7FB3FD-AA20-9216-68D9-77ADE4152AA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1013E6E-D806-6D11-C74B-4E63B4EF0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BFD6A7D-7B3A-1317-92E5-DC1EF5DF880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46213AB-211E-2CAB-1272-97120BC503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1BFE394-EA32-BC16-9F22-EE46A5D8B9B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237D41C-D171-F7DE-6E57-A8E61477AE5B}"/>
              </a:ext>
            </a:extLst>
          </p:cNvPr>
          <p:cNvSpPr>
            <a:spLocks noGrp="1"/>
          </p:cNvSpPr>
          <p:nvPr>
            <p:ph type="dt" sz="half" idx="10"/>
          </p:nvPr>
        </p:nvSpPr>
        <p:spPr/>
        <p:txBody>
          <a:bodyPr/>
          <a:lstStyle/>
          <a:p>
            <a:r>
              <a:rPr lang="de-DE"/>
              <a:t>15.09.2025</a:t>
            </a:r>
            <a:endParaRPr lang="en-US" dirty="0"/>
          </a:p>
        </p:txBody>
      </p:sp>
      <p:sp>
        <p:nvSpPr>
          <p:cNvPr id="8" name="Fußzeilenplatzhalter 7">
            <a:extLst>
              <a:ext uri="{FF2B5EF4-FFF2-40B4-BE49-F238E27FC236}">
                <a16:creationId xmlns:a16="http://schemas.microsoft.com/office/drawing/2014/main" id="{7A38CE30-FAA4-EF89-72B4-0F242FCC5D30}"/>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825603B9-183E-E6FA-FEF1-C0E74A8831D4}"/>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73201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BD244D-5370-4B68-8358-39FD8305BBF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ACB41408-BFAC-4B70-78E6-BAFDE443CB68}"/>
              </a:ext>
            </a:extLst>
          </p:cNvPr>
          <p:cNvSpPr>
            <a:spLocks noGrp="1"/>
          </p:cNvSpPr>
          <p:nvPr>
            <p:ph type="dt" sz="half" idx="10"/>
          </p:nvPr>
        </p:nvSpPr>
        <p:spPr/>
        <p:txBody>
          <a:bodyPr/>
          <a:lstStyle/>
          <a:p>
            <a:r>
              <a:rPr lang="de-DE"/>
              <a:t>15.09.2025</a:t>
            </a:r>
            <a:endParaRPr lang="en-US" dirty="0"/>
          </a:p>
        </p:txBody>
      </p:sp>
      <p:sp>
        <p:nvSpPr>
          <p:cNvPr id="4" name="Fußzeilenplatzhalter 3">
            <a:extLst>
              <a:ext uri="{FF2B5EF4-FFF2-40B4-BE49-F238E27FC236}">
                <a16:creationId xmlns:a16="http://schemas.microsoft.com/office/drawing/2014/main" id="{6CDADA3E-A4CC-BE0B-25C7-39E39E0117A8}"/>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326B4879-72A9-5E2A-39FD-A59E6EAB681B}"/>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49213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518CD8B-6900-E6EC-AEF2-C92DE30220BB}"/>
              </a:ext>
            </a:extLst>
          </p:cNvPr>
          <p:cNvSpPr>
            <a:spLocks noGrp="1"/>
          </p:cNvSpPr>
          <p:nvPr>
            <p:ph type="dt" sz="half" idx="10"/>
          </p:nvPr>
        </p:nvSpPr>
        <p:spPr/>
        <p:txBody>
          <a:bodyPr/>
          <a:lstStyle/>
          <a:p>
            <a:r>
              <a:rPr lang="de-DE"/>
              <a:t>15.09.2025</a:t>
            </a:r>
          </a:p>
        </p:txBody>
      </p:sp>
      <p:sp>
        <p:nvSpPr>
          <p:cNvPr id="3" name="Fußzeilenplatzhalter 2">
            <a:extLst>
              <a:ext uri="{FF2B5EF4-FFF2-40B4-BE49-F238E27FC236}">
                <a16:creationId xmlns:a16="http://schemas.microsoft.com/office/drawing/2014/main" id="{F5059A4D-9528-69EF-8BFE-2A5761D25A7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8DB49CA-F1F9-CF3B-7714-E710974FCE71}"/>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15750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795A8-03AF-7762-0042-F22CC749B96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F62DD80-BAD8-03C0-35BE-B0B9116E8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64C99C2-EE45-E8F9-0EC2-41C287B08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D95C2F3-AC3A-4BE9-9B49-9B815FFAB218}"/>
              </a:ext>
            </a:extLst>
          </p:cNvPr>
          <p:cNvSpPr>
            <a:spLocks noGrp="1"/>
          </p:cNvSpPr>
          <p:nvPr>
            <p:ph type="dt" sz="half" idx="10"/>
          </p:nvPr>
        </p:nvSpPr>
        <p:spPr/>
        <p:txBody>
          <a:bodyPr/>
          <a:lstStyle/>
          <a:p>
            <a:r>
              <a:rPr lang="de-DE"/>
              <a:t>15.09.2025</a:t>
            </a:r>
            <a:endParaRPr lang="en-US" dirty="0"/>
          </a:p>
        </p:txBody>
      </p:sp>
      <p:sp>
        <p:nvSpPr>
          <p:cNvPr id="6" name="Fußzeilenplatzhalter 5">
            <a:extLst>
              <a:ext uri="{FF2B5EF4-FFF2-40B4-BE49-F238E27FC236}">
                <a16:creationId xmlns:a16="http://schemas.microsoft.com/office/drawing/2014/main" id="{35D5A076-504D-435C-0DA5-8B9D6C8ED2F6}"/>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C8E7B8E5-6EF9-F7C2-A092-18B327D339B1}"/>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314505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561B2F-775F-1215-86A6-A10974B2D0A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51287B5-E207-D735-A5CB-AF5F1BEA3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BF7527D-6D37-8044-1415-8DA029FE6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7ABBC5-D03C-E20E-6610-A379F40229DC}"/>
              </a:ext>
            </a:extLst>
          </p:cNvPr>
          <p:cNvSpPr>
            <a:spLocks noGrp="1"/>
          </p:cNvSpPr>
          <p:nvPr>
            <p:ph type="dt" sz="half" idx="10"/>
          </p:nvPr>
        </p:nvSpPr>
        <p:spPr/>
        <p:txBody>
          <a:bodyPr/>
          <a:lstStyle/>
          <a:p>
            <a:r>
              <a:rPr lang="de-DE"/>
              <a:t>15.09.2025</a:t>
            </a:r>
            <a:endParaRPr lang="en-US" dirty="0"/>
          </a:p>
        </p:txBody>
      </p:sp>
      <p:sp>
        <p:nvSpPr>
          <p:cNvPr id="6" name="Fußzeilenplatzhalter 5">
            <a:extLst>
              <a:ext uri="{FF2B5EF4-FFF2-40B4-BE49-F238E27FC236}">
                <a16:creationId xmlns:a16="http://schemas.microsoft.com/office/drawing/2014/main" id="{A6D47C15-B98B-E78C-5062-886C4DAC67D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A3BECBDD-6B9B-ECCF-710C-C33C2164FC41}"/>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96041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8EDD924-A6F9-1B74-399A-E9B173EEC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87FE35D-D559-ACC7-B8E2-1FD51A1B7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3478554-2CCE-E937-24AD-023BFF533A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de-DE"/>
              <a:t>15.09.2025</a:t>
            </a:r>
            <a:endParaRPr lang="en-US" dirty="0"/>
          </a:p>
        </p:txBody>
      </p:sp>
      <p:sp>
        <p:nvSpPr>
          <p:cNvPr id="5" name="Fußzeilenplatzhalter 4">
            <a:extLst>
              <a:ext uri="{FF2B5EF4-FFF2-40B4-BE49-F238E27FC236}">
                <a16:creationId xmlns:a16="http://schemas.microsoft.com/office/drawing/2014/main" id="{7FD5307E-9259-A3F5-4759-7A2A3DC9F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Foliennummernplatzhalter 5">
            <a:extLst>
              <a:ext uri="{FF2B5EF4-FFF2-40B4-BE49-F238E27FC236}">
                <a16:creationId xmlns:a16="http://schemas.microsoft.com/office/drawing/2014/main" id="{4C41E497-12C0-A231-153C-94A659B574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98EE3D-8CD1-4C3F-BD1C-C98C9596463C}" type="slidenum">
              <a:rPr lang="en-US" smtClean="0"/>
              <a:t>‹Nr.›</a:t>
            </a:fld>
            <a:endParaRPr lang="en-US" dirty="0"/>
          </a:p>
        </p:txBody>
      </p:sp>
    </p:spTree>
    <p:extLst>
      <p:ext uri="{BB962C8B-B14F-4D97-AF65-F5344CB8AC3E}">
        <p14:creationId xmlns:p14="http://schemas.microsoft.com/office/powerpoint/2010/main" val="2672524914"/>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5.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FBF7F-A9B3-7A7D-2461-5991BFA23FB2}"/>
              </a:ext>
            </a:extLst>
          </p:cNvPr>
          <p:cNvSpPr>
            <a:spLocks noGrp="1"/>
          </p:cNvSpPr>
          <p:nvPr>
            <p:ph type="ctrTitle"/>
          </p:nvPr>
        </p:nvSpPr>
        <p:spPr>
          <a:xfrm>
            <a:off x="173314" y="1373609"/>
            <a:ext cx="3876171" cy="2850319"/>
          </a:xfrm>
        </p:spPr>
        <p:txBody>
          <a:bodyPr>
            <a:normAutofit/>
          </a:bodyPr>
          <a:lstStyle/>
          <a:p>
            <a:r>
              <a:rPr lang="de-DE" sz="5400" dirty="0" err="1">
                <a:solidFill>
                  <a:srgbClr val="FFFFFF"/>
                </a:solidFill>
              </a:rPr>
              <a:t>Fuzzy</a:t>
            </a:r>
            <a:r>
              <a:rPr lang="de-DE" sz="5400">
                <a:solidFill>
                  <a:srgbClr val="FFFFFF"/>
                </a:solidFill>
              </a:rPr>
              <a:t> Control</a:t>
            </a:r>
            <a:endParaRPr lang="de-DE" sz="5400" dirty="0">
              <a:solidFill>
                <a:srgbClr val="FFFFFF"/>
              </a:solidFill>
            </a:endParaRPr>
          </a:p>
        </p:txBody>
      </p:sp>
      <p:pic>
        <p:nvPicPr>
          <p:cNvPr id="4" name="Picture 3" descr="Ästhetische Wasserfarbe und Tinte">
            <a:extLst>
              <a:ext uri="{FF2B5EF4-FFF2-40B4-BE49-F238E27FC236}">
                <a16:creationId xmlns:a16="http://schemas.microsoft.com/office/drawing/2014/main" id="{06D935D6-0369-D468-D1B9-C0316DAECEC6}"/>
              </a:ext>
            </a:extLst>
          </p:cNvPr>
          <p:cNvPicPr>
            <a:picLocks noChangeAspect="1"/>
          </p:cNvPicPr>
          <p:nvPr/>
        </p:nvPicPr>
        <p:blipFill>
          <a:blip r:embed="rId2"/>
          <a:srcRect l="1350" r="30883"/>
          <a:stretch>
            <a:fillRect/>
          </a:stretch>
        </p:blipFill>
        <p:spPr>
          <a:xfrm>
            <a:off x="4360985" y="10"/>
            <a:ext cx="7830999" cy="6857990"/>
          </a:xfrm>
          <a:prstGeom prst="rect">
            <a:avLst/>
          </a:prstGeom>
        </p:spPr>
      </p:pic>
      <p:sp>
        <p:nvSpPr>
          <p:cNvPr id="3" name="Foliennummernplatzhalter 2">
            <a:extLst>
              <a:ext uri="{FF2B5EF4-FFF2-40B4-BE49-F238E27FC236}">
                <a16:creationId xmlns:a16="http://schemas.microsoft.com/office/drawing/2014/main" id="{6C3A945A-108D-FCEB-1ED7-77F4E50F22C5}"/>
              </a:ext>
            </a:extLst>
          </p:cNvPr>
          <p:cNvSpPr>
            <a:spLocks noGrp="1"/>
          </p:cNvSpPr>
          <p:nvPr>
            <p:ph type="sldNum" sz="quarter" idx="12"/>
          </p:nvPr>
        </p:nvSpPr>
        <p:spPr/>
        <p:txBody>
          <a:bodyPr/>
          <a:lstStyle/>
          <a:p>
            <a:fld id="{3A98EE3D-8CD1-4C3F-BD1C-C98C9596463C}" type="slidenum">
              <a:rPr lang="en-US" smtClean="0"/>
              <a:t>1</a:t>
            </a:fld>
            <a:endParaRPr lang="en-US" dirty="0"/>
          </a:p>
        </p:txBody>
      </p:sp>
      <p:sp>
        <p:nvSpPr>
          <p:cNvPr id="5" name="Datumsplatzhalter 4">
            <a:extLst>
              <a:ext uri="{FF2B5EF4-FFF2-40B4-BE49-F238E27FC236}">
                <a16:creationId xmlns:a16="http://schemas.microsoft.com/office/drawing/2014/main" id="{DA818500-B0B1-FA31-A2DD-AC87E712466D}"/>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38212679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EE17B-2FB3-A99F-2EF5-DCE9BFAE386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C7F43EED-86BA-6959-D842-EA4FD0D48DC2}"/>
              </a:ext>
            </a:extLst>
          </p:cNvPr>
          <p:cNvSpPr>
            <a:spLocks noGrp="1"/>
          </p:cNvSpPr>
          <p:nvPr>
            <p:ph type="title"/>
          </p:nvPr>
        </p:nvSpPr>
        <p:spPr/>
        <p:txBody>
          <a:bodyPr/>
          <a:lstStyle/>
          <a:p>
            <a:r>
              <a:rPr lang="de-DE" dirty="0"/>
              <a:t>Center </a:t>
            </a:r>
            <a:r>
              <a:rPr lang="de-DE" dirty="0" err="1"/>
              <a:t>of</a:t>
            </a:r>
            <a:r>
              <a:rPr lang="de-DE" dirty="0"/>
              <a:t> Gravity Method</a:t>
            </a:r>
          </a:p>
        </p:txBody>
      </p:sp>
      <p:sp>
        <p:nvSpPr>
          <p:cNvPr id="10" name="Gleichschenkliges Dreieck 9">
            <a:extLst>
              <a:ext uri="{FF2B5EF4-FFF2-40B4-BE49-F238E27FC236}">
                <a16:creationId xmlns:a16="http://schemas.microsoft.com/office/drawing/2014/main" id="{FC42B271-7181-0CB1-87D5-FD33181BB805}"/>
              </a:ext>
            </a:extLst>
          </p:cNvPr>
          <p:cNvSpPr/>
          <p:nvPr/>
        </p:nvSpPr>
        <p:spPr>
          <a:xfrm>
            <a:off x="7720228" y="1690688"/>
            <a:ext cx="1331844" cy="1659835"/>
          </a:xfrm>
          <a:prstGeom prst="triangle">
            <a:avLst/>
          </a:prstGeom>
          <a:gradFill>
            <a:gsLst>
              <a:gs pos="26000">
                <a:schemeClr val="accent1">
                  <a:lumMod val="5000"/>
                  <a:lumOff val="95000"/>
                </a:schemeClr>
              </a:gs>
              <a:gs pos="74000">
                <a:schemeClr val="accent1">
                  <a:lumMod val="45000"/>
                  <a:lumOff val="55000"/>
                </a:schemeClr>
              </a:gs>
              <a:gs pos="28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Gleichschenkliges Dreieck 11">
            <a:extLst>
              <a:ext uri="{FF2B5EF4-FFF2-40B4-BE49-F238E27FC236}">
                <a16:creationId xmlns:a16="http://schemas.microsoft.com/office/drawing/2014/main" id="{328F4901-3FF7-3C5F-5F84-97FA13A47246}"/>
              </a:ext>
            </a:extLst>
          </p:cNvPr>
          <p:cNvSpPr/>
          <p:nvPr/>
        </p:nvSpPr>
        <p:spPr>
          <a:xfrm>
            <a:off x="9052072" y="1690688"/>
            <a:ext cx="1152939" cy="1659835"/>
          </a:xfrm>
          <a:prstGeom prst="triangle">
            <a:avLst/>
          </a:prstGeom>
          <a:gradFill>
            <a:gsLst>
              <a:gs pos="27000">
                <a:schemeClr val="accent1">
                  <a:lumMod val="5000"/>
                  <a:lumOff val="95000"/>
                </a:schemeClr>
              </a:gs>
              <a:gs pos="100000">
                <a:schemeClr val="accent1">
                  <a:lumMod val="45000"/>
                  <a:lumOff val="55000"/>
                </a:schemeClr>
              </a:gs>
              <a:gs pos="27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 Verbindung mit Pfeil 20">
            <a:extLst>
              <a:ext uri="{FF2B5EF4-FFF2-40B4-BE49-F238E27FC236}">
                <a16:creationId xmlns:a16="http://schemas.microsoft.com/office/drawing/2014/main" id="{974BBC9C-4EE4-B619-7BFB-EFCB1CC00071}"/>
              </a:ext>
            </a:extLst>
          </p:cNvPr>
          <p:cNvCxnSpPr/>
          <p:nvPr/>
        </p:nvCxnSpPr>
        <p:spPr>
          <a:xfrm flipV="1">
            <a:off x="7531385" y="1454310"/>
            <a:ext cx="0" cy="1896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Gerade Verbindung mit Pfeil 21">
            <a:extLst>
              <a:ext uri="{FF2B5EF4-FFF2-40B4-BE49-F238E27FC236}">
                <a16:creationId xmlns:a16="http://schemas.microsoft.com/office/drawing/2014/main" id="{A7EA63A2-F58B-C2C3-C9B1-B88D456F9FEA}"/>
              </a:ext>
            </a:extLst>
          </p:cNvPr>
          <p:cNvCxnSpPr/>
          <p:nvPr/>
        </p:nvCxnSpPr>
        <p:spPr>
          <a:xfrm>
            <a:off x="7528072" y="3350523"/>
            <a:ext cx="302149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Gerader Verbinder 22">
            <a:extLst>
              <a:ext uri="{FF2B5EF4-FFF2-40B4-BE49-F238E27FC236}">
                <a16:creationId xmlns:a16="http://schemas.microsoft.com/office/drawing/2014/main" id="{16EE957F-517C-10D3-8E81-30C5AAFCD7E8}"/>
              </a:ext>
            </a:extLst>
          </p:cNvPr>
          <p:cNvCxnSpPr/>
          <p:nvPr/>
        </p:nvCxnSpPr>
        <p:spPr>
          <a:xfrm>
            <a:off x="7388924" y="1690688"/>
            <a:ext cx="278296"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37CCEB83-3477-74E2-9FE0-625644070E51}"/>
                  </a:ext>
                </a:extLst>
              </p:cNvPr>
              <p:cNvSpPr txBox="1"/>
              <p:nvPr/>
            </p:nvSpPr>
            <p:spPr>
              <a:xfrm>
                <a:off x="7359872" y="1117891"/>
                <a:ext cx="3640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𝜇</m:t>
                      </m:r>
                    </m:oMath>
                  </m:oMathPara>
                </a14:m>
                <a:endParaRPr lang="de-DE" dirty="0"/>
              </a:p>
            </p:txBody>
          </p:sp>
        </mc:Choice>
        <mc:Fallback xmlns="">
          <p:sp>
            <p:nvSpPr>
              <p:cNvPr id="25" name="Textfeld 24">
                <a:extLst>
                  <a:ext uri="{FF2B5EF4-FFF2-40B4-BE49-F238E27FC236}">
                    <a16:creationId xmlns:a16="http://schemas.microsoft.com/office/drawing/2014/main" id="{37CCEB83-3477-74E2-9FE0-625644070E51}"/>
                  </a:ext>
                </a:extLst>
              </p:cNvPr>
              <p:cNvSpPr txBox="1">
                <a:spLocks noRot="1" noChangeAspect="1" noMove="1" noResize="1" noEditPoints="1" noAdjustHandles="1" noChangeArrowheads="1" noChangeShapeType="1" noTextEdit="1"/>
              </p:cNvSpPr>
              <p:nvPr/>
            </p:nvSpPr>
            <p:spPr>
              <a:xfrm>
                <a:off x="7359872" y="1117891"/>
                <a:ext cx="364009" cy="369332"/>
              </a:xfrm>
              <a:prstGeom prst="rect">
                <a:avLst/>
              </a:prstGeom>
              <a:blipFill>
                <a:blip r:embed="rId3"/>
                <a:stretch>
                  <a:fillRect b="-3279"/>
                </a:stretch>
              </a:blipFill>
            </p:spPr>
            <p:txBody>
              <a:bodyPr/>
              <a:lstStyle/>
              <a:p>
                <a:r>
                  <a:rPr lang="de-DE">
                    <a:noFill/>
                  </a:rPr>
                  <a:t> </a:t>
                </a:r>
              </a:p>
            </p:txBody>
          </p:sp>
        </mc:Fallback>
      </mc:AlternateContent>
      <p:sp>
        <p:nvSpPr>
          <p:cNvPr id="29" name="Textfeld 28">
            <a:extLst>
              <a:ext uri="{FF2B5EF4-FFF2-40B4-BE49-F238E27FC236}">
                <a16:creationId xmlns:a16="http://schemas.microsoft.com/office/drawing/2014/main" id="{09EECDB7-CB7A-D180-9D42-2329BA16F2BE}"/>
              </a:ext>
            </a:extLst>
          </p:cNvPr>
          <p:cNvSpPr txBox="1"/>
          <p:nvPr/>
        </p:nvSpPr>
        <p:spPr>
          <a:xfrm>
            <a:off x="10536122" y="3149095"/>
            <a:ext cx="287258" cy="369332"/>
          </a:xfrm>
          <a:prstGeom prst="rect">
            <a:avLst/>
          </a:prstGeom>
          <a:noFill/>
        </p:spPr>
        <p:txBody>
          <a:bodyPr wrap="none" rtlCol="0">
            <a:spAutoFit/>
          </a:bodyPr>
          <a:lstStyle/>
          <a:p>
            <a:r>
              <a:rPr lang="de-DE" dirty="0"/>
              <a:t>x</a:t>
            </a:r>
          </a:p>
        </p:txBody>
      </p:sp>
      <p:cxnSp>
        <p:nvCxnSpPr>
          <p:cNvPr id="30" name="Gerader Verbinder 29">
            <a:extLst>
              <a:ext uri="{FF2B5EF4-FFF2-40B4-BE49-F238E27FC236}">
                <a16:creationId xmlns:a16="http://schemas.microsoft.com/office/drawing/2014/main" id="{71EA597E-9005-C805-6AE6-80ABC91CFE3D}"/>
              </a:ext>
            </a:extLst>
          </p:cNvPr>
          <p:cNvCxnSpPr>
            <a:cxnSpLocks/>
          </p:cNvCxnSpPr>
          <p:nvPr/>
        </p:nvCxnSpPr>
        <p:spPr>
          <a:xfrm>
            <a:off x="9625908" y="1492662"/>
            <a:ext cx="27063" cy="1974759"/>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Gerader Verbinder 31">
            <a:extLst>
              <a:ext uri="{FF2B5EF4-FFF2-40B4-BE49-F238E27FC236}">
                <a16:creationId xmlns:a16="http://schemas.microsoft.com/office/drawing/2014/main" id="{A0412492-D97F-2FA2-775C-DB84C6769298}"/>
              </a:ext>
            </a:extLst>
          </p:cNvPr>
          <p:cNvCxnSpPr>
            <a:cxnSpLocks/>
          </p:cNvCxnSpPr>
          <p:nvPr/>
        </p:nvCxnSpPr>
        <p:spPr>
          <a:xfrm flipH="1">
            <a:off x="8366271" y="1545278"/>
            <a:ext cx="6627" cy="1922143"/>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feld 32">
            <a:extLst>
              <a:ext uri="{FF2B5EF4-FFF2-40B4-BE49-F238E27FC236}">
                <a16:creationId xmlns:a16="http://schemas.microsoft.com/office/drawing/2014/main" id="{18659217-EC81-F969-1D2C-E389A1C934D4}"/>
              </a:ext>
            </a:extLst>
          </p:cNvPr>
          <p:cNvSpPr txBox="1"/>
          <p:nvPr/>
        </p:nvSpPr>
        <p:spPr>
          <a:xfrm>
            <a:off x="8202760" y="3548549"/>
            <a:ext cx="2476991" cy="365963"/>
          </a:xfrm>
          <a:prstGeom prst="rect">
            <a:avLst/>
          </a:prstGeom>
          <a:noFill/>
        </p:spPr>
        <p:txBody>
          <a:bodyPr wrap="square" rtlCol="0">
            <a:spAutoFit/>
          </a:bodyPr>
          <a:lstStyle/>
          <a:p>
            <a:r>
              <a:rPr lang="de-DE" dirty="0" err="1"/>
              <a:t>left</a:t>
            </a:r>
            <a:r>
              <a:rPr lang="de-DE" dirty="0"/>
              <a:t>         0         </a:t>
            </a:r>
            <a:r>
              <a:rPr lang="de-DE" dirty="0" err="1"/>
              <a:t>right</a:t>
            </a:r>
            <a:endParaRPr lang="de-DE" dirty="0"/>
          </a:p>
        </p:txBody>
      </p:sp>
      <p:cxnSp>
        <p:nvCxnSpPr>
          <p:cNvPr id="34" name="Gerader Verbinder 33">
            <a:extLst>
              <a:ext uri="{FF2B5EF4-FFF2-40B4-BE49-F238E27FC236}">
                <a16:creationId xmlns:a16="http://schemas.microsoft.com/office/drawing/2014/main" id="{26A8A4EA-F17D-D54C-46CA-5C5177202660}"/>
              </a:ext>
            </a:extLst>
          </p:cNvPr>
          <p:cNvCxnSpPr/>
          <p:nvPr/>
        </p:nvCxnSpPr>
        <p:spPr>
          <a:xfrm flipH="1">
            <a:off x="7388924" y="2083284"/>
            <a:ext cx="30734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Gerader Verbinder 34">
            <a:extLst>
              <a:ext uri="{FF2B5EF4-FFF2-40B4-BE49-F238E27FC236}">
                <a16:creationId xmlns:a16="http://schemas.microsoft.com/office/drawing/2014/main" id="{528424A7-CAB9-450D-B24B-E28B32F2D24E}"/>
              </a:ext>
            </a:extLst>
          </p:cNvPr>
          <p:cNvCxnSpPr/>
          <p:nvPr/>
        </p:nvCxnSpPr>
        <p:spPr>
          <a:xfrm flipH="1">
            <a:off x="7374398" y="2477322"/>
            <a:ext cx="30734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Gerader Verbinder 35">
            <a:extLst>
              <a:ext uri="{FF2B5EF4-FFF2-40B4-BE49-F238E27FC236}">
                <a16:creationId xmlns:a16="http://schemas.microsoft.com/office/drawing/2014/main" id="{49607A22-A175-C149-1F95-1AF45A2B4ED3}"/>
              </a:ext>
            </a:extLst>
          </p:cNvPr>
          <p:cNvCxnSpPr>
            <a:cxnSpLocks/>
          </p:cNvCxnSpPr>
          <p:nvPr/>
        </p:nvCxnSpPr>
        <p:spPr>
          <a:xfrm flipH="1">
            <a:off x="9052072" y="1545277"/>
            <a:ext cx="6627" cy="1922143"/>
          </a:xfrm>
          <a:prstGeom prst="line">
            <a:avLst/>
          </a:prstGeom>
        </p:spPr>
        <p:style>
          <a:lnRef idx="2">
            <a:schemeClr val="accent1"/>
          </a:lnRef>
          <a:fillRef idx="0">
            <a:schemeClr val="accent1"/>
          </a:fillRef>
          <a:effectRef idx="1">
            <a:schemeClr val="accent1"/>
          </a:effectRef>
          <a:fontRef idx="minor">
            <a:schemeClr val="tx1"/>
          </a:fontRef>
        </p:style>
      </p:cxnSp>
      <p:pic>
        <p:nvPicPr>
          <p:cNvPr id="38" name="Grafik 37">
            <a:extLst>
              <a:ext uri="{FF2B5EF4-FFF2-40B4-BE49-F238E27FC236}">
                <a16:creationId xmlns:a16="http://schemas.microsoft.com/office/drawing/2014/main" id="{51663869-FAFA-F0D6-29BF-5AD7F7D4A0BE}"/>
              </a:ext>
            </a:extLst>
          </p:cNvPr>
          <p:cNvPicPr>
            <a:picLocks noChangeAspect="1"/>
          </p:cNvPicPr>
          <p:nvPr/>
        </p:nvPicPr>
        <p:blipFill>
          <a:blip r:embed="rId4"/>
          <a:stretch>
            <a:fillRect/>
          </a:stretch>
        </p:blipFill>
        <p:spPr>
          <a:xfrm>
            <a:off x="1095422" y="2715008"/>
            <a:ext cx="3994050" cy="2598206"/>
          </a:xfrm>
          <a:prstGeom prst="rect">
            <a:avLst/>
          </a:prstGeom>
        </p:spPr>
      </p:pic>
      <p:pic>
        <p:nvPicPr>
          <p:cNvPr id="40" name="Grafik 39">
            <a:extLst>
              <a:ext uri="{FF2B5EF4-FFF2-40B4-BE49-F238E27FC236}">
                <a16:creationId xmlns:a16="http://schemas.microsoft.com/office/drawing/2014/main" id="{95457D82-48CE-28F5-9019-EDF746742603}"/>
              </a:ext>
            </a:extLst>
          </p:cNvPr>
          <p:cNvPicPr>
            <a:picLocks noChangeAspect="1"/>
          </p:cNvPicPr>
          <p:nvPr/>
        </p:nvPicPr>
        <p:blipFill>
          <a:blip r:embed="rId5"/>
          <a:stretch>
            <a:fillRect/>
          </a:stretch>
        </p:blipFill>
        <p:spPr>
          <a:xfrm>
            <a:off x="7102528" y="4026553"/>
            <a:ext cx="3994050" cy="2572338"/>
          </a:xfrm>
          <a:prstGeom prst="rect">
            <a:avLst/>
          </a:prstGeom>
        </p:spPr>
      </p:pic>
      <p:sp>
        <p:nvSpPr>
          <p:cNvPr id="2" name="Foliennummernplatzhalter 1">
            <a:extLst>
              <a:ext uri="{FF2B5EF4-FFF2-40B4-BE49-F238E27FC236}">
                <a16:creationId xmlns:a16="http://schemas.microsoft.com/office/drawing/2014/main" id="{B3160D2B-68D5-6B12-1810-E558FE89E603}"/>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3" name="Datumsplatzhalter 2">
            <a:extLst>
              <a:ext uri="{FF2B5EF4-FFF2-40B4-BE49-F238E27FC236}">
                <a16:creationId xmlns:a16="http://schemas.microsoft.com/office/drawing/2014/main" id="{22E1D95A-2432-7BC6-7EAC-9E0BC250B49D}"/>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194992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5" grpId="0"/>
      <p:bldP spid="29"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B879F-F8A4-9278-611A-E4E72C6779FC}"/>
            </a:ext>
          </a:extLst>
        </p:cNvPr>
        <p:cNvGrpSpPr/>
        <p:nvPr/>
      </p:nvGrpSpPr>
      <p:grpSpPr>
        <a:xfrm>
          <a:off x="0" y="0"/>
          <a:ext cx="0" cy="0"/>
          <a:chOff x="0" y="0"/>
          <a:chExt cx="0" cy="0"/>
        </a:xfrm>
      </p:grpSpPr>
      <p:sp>
        <p:nvSpPr>
          <p:cNvPr id="18" name="Rechteck 17">
            <a:extLst>
              <a:ext uri="{FF2B5EF4-FFF2-40B4-BE49-F238E27FC236}">
                <a16:creationId xmlns:a16="http://schemas.microsoft.com/office/drawing/2014/main" id="{98728186-22FB-9103-5C1F-AB90090DD269}"/>
              </a:ext>
            </a:extLst>
          </p:cNvPr>
          <p:cNvSpPr/>
          <p:nvPr/>
        </p:nvSpPr>
        <p:spPr>
          <a:xfrm>
            <a:off x="2984360" y="1306286"/>
            <a:ext cx="5014128" cy="5551714"/>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87C8D70-731B-BBF7-AC92-95A75FAB4BD0}"/>
              </a:ext>
            </a:extLst>
          </p:cNvPr>
          <p:cNvSpPr>
            <a:spLocks noGrp="1"/>
          </p:cNvSpPr>
          <p:nvPr>
            <p:ph type="title"/>
          </p:nvPr>
        </p:nvSpPr>
        <p:spPr>
          <a:xfrm>
            <a:off x="724406" y="257069"/>
            <a:ext cx="8534400" cy="1507067"/>
          </a:xfrm>
        </p:spPr>
        <p:txBody>
          <a:bodyPr/>
          <a:lstStyle/>
          <a:p>
            <a:r>
              <a:rPr lang="de-DE" dirty="0" err="1"/>
              <a:t>Example</a:t>
            </a:r>
            <a:r>
              <a:rPr lang="de-DE" dirty="0"/>
              <a:t>: Lane Keeping Assistent</a:t>
            </a:r>
          </a:p>
        </p:txBody>
      </p:sp>
      <p:sp>
        <p:nvSpPr>
          <p:cNvPr id="7" name="Rechteck 6">
            <a:extLst>
              <a:ext uri="{FF2B5EF4-FFF2-40B4-BE49-F238E27FC236}">
                <a16:creationId xmlns:a16="http://schemas.microsoft.com/office/drawing/2014/main" id="{3B371B19-D083-B228-9243-28B9165AFDF6}"/>
              </a:ext>
            </a:extLst>
          </p:cNvPr>
          <p:cNvSpPr/>
          <p:nvPr/>
        </p:nvSpPr>
        <p:spPr>
          <a:xfrm>
            <a:off x="4641502" y="2974313"/>
            <a:ext cx="1724967" cy="28637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Toycar</a:t>
            </a:r>
            <a:endParaRPr lang="de-DE" dirty="0"/>
          </a:p>
        </p:txBody>
      </p:sp>
      <p:sp>
        <p:nvSpPr>
          <p:cNvPr id="8" name="Rechteck 7">
            <a:extLst>
              <a:ext uri="{FF2B5EF4-FFF2-40B4-BE49-F238E27FC236}">
                <a16:creationId xmlns:a16="http://schemas.microsoft.com/office/drawing/2014/main" id="{63E70C2E-F345-560C-E427-F805B9BB8F09}"/>
              </a:ext>
            </a:extLst>
          </p:cNvPr>
          <p:cNvSpPr/>
          <p:nvPr/>
        </p:nvSpPr>
        <p:spPr>
          <a:xfrm>
            <a:off x="4183464" y="2592476"/>
            <a:ext cx="381838" cy="381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dirty="0"/>
              <a:t>S1</a:t>
            </a:r>
          </a:p>
        </p:txBody>
      </p:sp>
      <p:sp>
        <p:nvSpPr>
          <p:cNvPr id="9" name="Rechteck 8">
            <a:extLst>
              <a:ext uri="{FF2B5EF4-FFF2-40B4-BE49-F238E27FC236}">
                <a16:creationId xmlns:a16="http://schemas.microsoft.com/office/drawing/2014/main" id="{FEE95AA6-0DE1-BA56-446E-9DB4024F472A}"/>
              </a:ext>
            </a:extLst>
          </p:cNvPr>
          <p:cNvSpPr/>
          <p:nvPr/>
        </p:nvSpPr>
        <p:spPr>
          <a:xfrm>
            <a:off x="4565302" y="2592476"/>
            <a:ext cx="381838" cy="381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dirty="0"/>
              <a:t>S2</a:t>
            </a:r>
          </a:p>
        </p:txBody>
      </p:sp>
      <p:sp>
        <p:nvSpPr>
          <p:cNvPr id="10" name="Rechteck 9">
            <a:extLst>
              <a:ext uri="{FF2B5EF4-FFF2-40B4-BE49-F238E27FC236}">
                <a16:creationId xmlns:a16="http://schemas.microsoft.com/office/drawing/2014/main" id="{8F22B09F-C03B-7375-8D5A-954B9CCB9A9F}"/>
              </a:ext>
            </a:extLst>
          </p:cNvPr>
          <p:cNvSpPr/>
          <p:nvPr/>
        </p:nvSpPr>
        <p:spPr>
          <a:xfrm>
            <a:off x="6080091" y="2592475"/>
            <a:ext cx="381838" cy="381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dirty="0"/>
              <a:t>S3</a:t>
            </a:r>
          </a:p>
        </p:txBody>
      </p:sp>
      <p:sp>
        <p:nvSpPr>
          <p:cNvPr id="11" name="Rechteck 10">
            <a:extLst>
              <a:ext uri="{FF2B5EF4-FFF2-40B4-BE49-F238E27FC236}">
                <a16:creationId xmlns:a16="http://schemas.microsoft.com/office/drawing/2014/main" id="{FE8A23B2-1E28-1096-2C2A-6ED357F46BA3}"/>
              </a:ext>
            </a:extLst>
          </p:cNvPr>
          <p:cNvSpPr/>
          <p:nvPr/>
        </p:nvSpPr>
        <p:spPr>
          <a:xfrm>
            <a:off x="6461929" y="2592475"/>
            <a:ext cx="381838" cy="381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100" dirty="0"/>
              <a:t>S4</a:t>
            </a:r>
          </a:p>
        </p:txBody>
      </p:sp>
      <p:sp>
        <p:nvSpPr>
          <p:cNvPr id="12" name="Rechteck 11">
            <a:extLst>
              <a:ext uri="{FF2B5EF4-FFF2-40B4-BE49-F238E27FC236}">
                <a16:creationId xmlns:a16="http://schemas.microsoft.com/office/drawing/2014/main" id="{B2A8A670-DEDC-E912-CC9D-8AE84A72CEF0}"/>
              </a:ext>
            </a:extLst>
          </p:cNvPr>
          <p:cNvSpPr/>
          <p:nvPr/>
        </p:nvSpPr>
        <p:spPr>
          <a:xfrm>
            <a:off x="3125037" y="1537398"/>
            <a:ext cx="311499" cy="49731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3" name="Rechteck 12">
            <a:extLst>
              <a:ext uri="{FF2B5EF4-FFF2-40B4-BE49-F238E27FC236}">
                <a16:creationId xmlns:a16="http://schemas.microsoft.com/office/drawing/2014/main" id="{607A8DBC-6989-4A69-8D5B-59BEC8DECF21}"/>
              </a:ext>
            </a:extLst>
          </p:cNvPr>
          <p:cNvSpPr/>
          <p:nvPr/>
        </p:nvSpPr>
        <p:spPr>
          <a:xfrm>
            <a:off x="7550499" y="1537397"/>
            <a:ext cx="311499" cy="49731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pic>
        <p:nvPicPr>
          <p:cNvPr id="15" name="Grafik 14">
            <a:extLst>
              <a:ext uri="{FF2B5EF4-FFF2-40B4-BE49-F238E27FC236}">
                <a16:creationId xmlns:a16="http://schemas.microsoft.com/office/drawing/2014/main" id="{90BD42D4-917B-6E30-DC36-C65581C16451}"/>
              </a:ext>
            </a:extLst>
          </p:cNvPr>
          <p:cNvPicPr>
            <a:picLocks noChangeAspect="1"/>
          </p:cNvPicPr>
          <p:nvPr/>
        </p:nvPicPr>
        <p:blipFill>
          <a:blip r:embed="rId3"/>
          <a:stretch>
            <a:fillRect/>
          </a:stretch>
        </p:blipFill>
        <p:spPr>
          <a:xfrm>
            <a:off x="9186437" y="724965"/>
            <a:ext cx="2152384" cy="1867510"/>
          </a:xfrm>
          <a:prstGeom prst="rect">
            <a:avLst/>
          </a:prstGeom>
        </p:spPr>
      </p:pic>
      <p:sp>
        <p:nvSpPr>
          <p:cNvPr id="16" name="Textfeld 15">
            <a:extLst>
              <a:ext uri="{FF2B5EF4-FFF2-40B4-BE49-F238E27FC236}">
                <a16:creationId xmlns:a16="http://schemas.microsoft.com/office/drawing/2014/main" id="{20C45316-27DE-BE87-0A37-F260679115F7}"/>
              </a:ext>
            </a:extLst>
          </p:cNvPr>
          <p:cNvSpPr txBox="1"/>
          <p:nvPr/>
        </p:nvSpPr>
        <p:spPr>
          <a:xfrm>
            <a:off x="9186437" y="2853732"/>
            <a:ext cx="1856701" cy="646331"/>
          </a:xfrm>
          <a:prstGeom prst="rect">
            <a:avLst/>
          </a:prstGeom>
          <a:noFill/>
        </p:spPr>
        <p:txBody>
          <a:bodyPr wrap="square" rtlCol="0">
            <a:spAutoFit/>
          </a:bodyPr>
          <a:lstStyle/>
          <a:p>
            <a:r>
              <a:rPr lang="de-DE" dirty="0"/>
              <a:t>TCRT5000 (Bild: amazon.de) </a:t>
            </a:r>
          </a:p>
        </p:txBody>
      </p:sp>
      <p:sp>
        <p:nvSpPr>
          <p:cNvPr id="3" name="Textfeld 2">
            <a:extLst>
              <a:ext uri="{FF2B5EF4-FFF2-40B4-BE49-F238E27FC236}">
                <a16:creationId xmlns:a16="http://schemas.microsoft.com/office/drawing/2014/main" id="{7B4C288A-D13E-CC3E-F13B-82AA9F807C63}"/>
              </a:ext>
            </a:extLst>
          </p:cNvPr>
          <p:cNvSpPr txBox="1"/>
          <p:nvPr/>
        </p:nvSpPr>
        <p:spPr>
          <a:xfrm>
            <a:off x="8514932" y="5779092"/>
            <a:ext cx="3199709" cy="707886"/>
          </a:xfrm>
          <a:prstGeom prst="rect">
            <a:avLst/>
          </a:prstGeom>
          <a:noFill/>
        </p:spPr>
        <p:txBody>
          <a:bodyPr wrap="square" rtlCol="0">
            <a:spAutoFit/>
          </a:bodyPr>
          <a:lstStyle/>
          <a:p>
            <a:r>
              <a:rPr lang="de-DE" sz="1000" dirty="0"/>
              <a:t>Source: N. C. </a:t>
            </a:r>
            <a:r>
              <a:rPr lang="de-DE" sz="1000" dirty="0" err="1"/>
              <a:t>Basjaruddin</a:t>
            </a:r>
            <a:r>
              <a:rPr lang="de-DE" sz="1000" dirty="0"/>
              <a:t>, </a:t>
            </a:r>
            <a:r>
              <a:rPr lang="de-DE" sz="1000" dirty="0" err="1"/>
              <a:t>Kuspriyanto</a:t>
            </a:r>
            <a:r>
              <a:rPr lang="de-DE" sz="1000" dirty="0"/>
              <a:t>, </a:t>
            </a:r>
            <a:r>
              <a:rPr lang="de-DE" sz="1000" dirty="0" err="1"/>
              <a:t>Suhendar</a:t>
            </a:r>
            <a:r>
              <a:rPr lang="de-DE" sz="1000" dirty="0"/>
              <a:t>, D. </a:t>
            </a:r>
            <a:r>
              <a:rPr lang="de-DE" sz="1000" dirty="0" err="1"/>
              <a:t>Saefudin</a:t>
            </a:r>
            <a:r>
              <a:rPr lang="de-DE" sz="1000" dirty="0"/>
              <a:t>, and S. A. </a:t>
            </a:r>
            <a:r>
              <a:rPr lang="de-DE" sz="1000" dirty="0" err="1"/>
              <a:t>Aryani</a:t>
            </a:r>
            <a:r>
              <a:rPr lang="de-DE" sz="1000" dirty="0"/>
              <a:t>, Lane </a:t>
            </a:r>
            <a:r>
              <a:rPr lang="de-DE" sz="1000" dirty="0" err="1"/>
              <a:t>keeping</a:t>
            </a:r>
            <a:r>
              <a:rPr lang="de-DE" sz="1000" dirty="0"/>
              <a:t> </a:t>
            </a:r>
            <a:r>
              <a:rPr lang="de-DE" sz="1000" dirty="0" err="1"/>
              <a:t>assist</a:t>
            </a:r>
            <a:r>
              <a:rPr lang="de-DE" sz="1000" dirty="0"/>
              <a:t> </a:t>
            </a:r>
            <a:r>
              <a:rPr lang="de-DE" sz="1000" dirty="0" err="1"/>
              <a:t>system</a:t>
            </a:r>
            <a:r>
              <a:rPr lang="de-DE" sz="1000" dirty="0"/>
              <a:t> </a:t>
            </a:r>
            <a:r>
              <a:rPr lang="de-DE" sz="1000" dirty="0" err="1"/>
              <a:t>based</a:t>
            </a:r>
            <a:r>
              <a:rPr lang="de-DE" sz="1000" dirty="0"/>
              <a:t> on </a:t>
            </a:r>
            <a:r>
              <a:rPr lang="de-DE" sz="1000" dirty="0" err="1"/>
              <a:t>fuzzy</a:t>
            </a:r>
            <a:r>
              <a:rPr lang="de-DE" sz="1000" dirty="0"/>
              <a:t> </a:t>
            </a:r>
            <a:r>
              <a:rPr lang="de-DE" sz="1000" dirty="0" err="1"/>
              <a:t>logic</a:t>
            </a:r>
            <a:r>
              <a:rPr lang="de-DE" sz="1000" dirty="0"/>
              <a:t>, in 2015 International Electronics Symposium (IES)</a:t>
            </a:r>
          </a:p>
        </p:txBody>
      </p:sp>
      <p:sp>
        <p:nvSpPr>
          <p:cNvPr id="4" name="Textfeld 3">
            <a:extLst>
              <a:ext uri="{FF2B5EF4-FFF2-40B4-BE49-F238E27FC236}">
                <a16:creationId xmlns:a16="http://schemas.microsoft.com/office/drawing/2014/main" id="{3B056793-E0F9-67D6-FFFE-4B4D47074386}"/>
              </a:ext>
            </a:extLst>
          </p:cNvPr>
          <p:cNvSpPr txBox="1"/>
          <p:nvPr/>
        </p:nvSpPr>
        <p:spPr>
          <a:xfrm>
            <a:off x="8627165" y="3717235"/>
            <a:ext cx="3087476" cy="1754326"/>
          </a:xfrm>
          <a:prstGeom prst="rect">
            <a:avLst/>
          </a:prstGeom>
          <a:noFill/>
        </p:spPr>
        <p:txBody>
          <a:bodyPr wrap="square" rtlCol="0">
            <a:spAutoFit/>
          </a:bodyPr>
          <a:lstStyle/>
          <a:p>
            <a:pPr marL="285750" indent="-285750">
              <a:buFont typeface="Arial" panose="020B0604020202020204" pitchFamily="34" charset="0"/>
              <a:buChar char="•"/>
            </a:pPr>
            <a:r>
              <a:rPr lang="de-DE" dirty="0"/>
              <a:t>Deviation </a:t>
            </a:r>
            <a:r>
              <a:rPr lang="de-DE" dirty="0" err="1"/>
              <a:t>measured</a:t>
            </a:r>
            <a:r>
              <a:rPr lang="de-DE" dirty="0"/>
              <a:t> </a:t>
            </a:r>
            <a:r>
              <a:rPr lang="de-DE" dirty="0" err="1"/>
              <a:t>by</a:t>
            </a:r>
            <a:r>
              <a:rPr lang="de-DE" dirty="0"/>
              <a:t> </a:t>
            </a:r>
            <a:r>
              <a:rPr lang="de-DE" dirty="0" err="1"/>
              <a:t>four</a:t>
            </a:r>
            <a:r>
              <a:rPr lang="de-DE" dirty="0"/>
              <a:t> TCRT5000L </a:t>
            </a:r>
            <a:r>
              <a:rPr lang="de-DE" dirty="0" err="1"/>
              <a:t>sensors</a:t>
            </a:r>
            <a:endParaRPr lang="de-DE" dirty="0"/>
          </a:p>
          <a:p>
            <a:pPr marL="285750" indent="-285750">
              <a:buFont typeface="Arial" panose="020B0604020202020204" pitchFamily="34" charset="0"/>
              <a:buChar char="•"/>
            </a:pPr>
            <a:r>
              <a:rPr lang="de-DE" dirty="0" err="1"/>
              <a:t>According</a:t>
            </a:r>
            <a:r>
              <a:rPr lang="de-DE" dirty="0"/>
              <a:t> </a:t>
            </a:r>
            <a:r>
              <a:rPr lang="de-DE" dirty="0" err="1"/>
              <a:t>to</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sensors</a:t>
            </a:r>
            <a:r>
              <a:rPr lang="de-DE" dirty="0"/>
              <a:t> </a:t>
            </a:r>
            <a:r>
              <a:rPr lang="de-DE" dirty="0" err="1"/>
              <a:t>crossing</a:t>
            </a:r>
            <a:r>
              <a:rPr lang="de-DE" dirty="0"/>
              <a:t> </a:t>
            </a:r>
            <a:r>
              <a:rPr lang="de-DE" dirty="0" err="1"/>
              <a:t>the</a:t>
            </a:r>
            <a:r>
              <a:rPr lang="de-DE" dirty="0"/>
              <a:t> </a:t>
            </a:r>
            <a:r>
              <a:rPr lang="de-DE" dirty="0" err="1"/>
              <a:t>line</a:t>
            </a:r>
            <a:r>
              <a:rPr lang="de-DE" dirty="0"/>
              <a:t>: Small, Big </a:t>
            </a:r>
            <a:r>
              <a:rPr lang="de-DE" dirty="0" err="1"/>
              <a:t>or</a:t>
            </a:r>
            <a:r>
              <a:rPr lang="de-DE" dirty="0"/>
              <a:t> Neutral Deviation</a:t>
            </a:r>
          </a:p>
        </p:txBody>
      </p:sp>
      <p:sp>
        <p:nvSpPr>
          <p:cNvPr id="5" name="Foliennummernplatzhalter 4">
            <a:extLst>
              <a:ext uri="{FF2B5EF4-FFF2-40B4-BE49-F238E27FC236}">
                <a16:creationId xmlns:a16="http://schemas.microsoft.com/office/drawing/2014/main" id="{2A067E42-01A9-0939-1C8D-889A98FF425A}"/>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6" name="Datumsplatzhalter 5">
            <a:extLst>
              <a:ext uri="{FF2B5EF4-FFF2-40B4-BE49-F238E27FC236}">
                <a16:creationId xmlns:a16="http://schemas.microsoft.com/office/drawing/2014/main" id="{48BC077E-EEB4-77B2-E373-ADF167877DC3}"/>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101581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2617 -2.59259E-6 L -0.02617 0.00023 C -0.02929 0.0007 -0.03255 0.00232 -0.03554 0.00162 C -0.03698 0.00116 -0.03841 -0.00162 -0.03971 -0.00278 C -0.04127 -0.00393 -0.04258 -0.0044 -0.04414 -0.00578 C -0.04596 -0.0074 -0.04739 -0.01041 -0.04935 -0.01157 C -0.0513 -0.01296 -0.05325 -0.0125 -0.05547 -0.01296 C -0.0612 -0.0206 -0.05807 -0.01782 -0.06719 -0.02037 C -0.08424 -0.02523 -0.07448 -0.02106 -0.08268 -0.02477 C -0.08463 -0.0243 -0.08659 -0.02338 -0.08841 -0.02338 C -0.09023 -0.02338 -0.09232 -0.0243 -0.09414 -0.02477 C -0.09544 -0.02523 -0.09687 -0.02569 -0.0983 -0.02615 L -0.10351 -0.02778 C -0.10651 -0.03078 -0.10781 -0.03125 -0.0987 -0.03657 C -0.09765 -0.03727 -0.09622 -0.03565 -0.09505 -0.03495 C -0.08971 -0.03217 -0.08437 -0.02778 -0.07903 -0.02615 C -0.07187 -0.0243 -0.07552 -0.02569 -0.06823 -0.02176 C -0.06224 -0.02708 -0.06224 -0.02754 -0.05351 -0.03055 C -0.05052 -0.03171 -0.04752 -0.03171 -0.04453 -0.03217 L -0.03841 -0.03495 C -0.03515 -0.03634 -0.03164 -0.03703 -0.02851 -0.03796 L -0.02044 -0.04375 C -0.01979 -0.04444 -0.01888 -0.04514 -0.01823 -0.04537 C -0.00872 -0.04699 0.00078 -0.04861 0.01016 -0.04977 C 0.01745 -0.05046 0.02461 -0.05046 0.0319 -0.05115 L 0.0474 -0.05254 C 0.05716 -0.05162 0.06719 -0.04375 0.0767 -0.04977 C 0.09024 -0.0581 0.08295 -0.05509 0.09909 -0.05694 C 0.09037 -0.05926 0.0862 -0.06065 0.07565 -0.06134 C 0.07344 -0.06157 0.0711 -0.06041 0.06862 -0.05995 C 0.05573 -0.06389 0.07617 -0.05833 0.04896 -0.05995 C 0.04584 -0.06018 0.04284 -0.06227 0.03998 -0.06273 C 0.03594 -0.06365 0.03203 -0.06389 0.02826 -0.06435 C 0.00183 -0.09305 0.02253 -0.07384 -0.00586 -0.09074 C -0.01067 -0.09352 -0.01992 -0.10092 -0.01992 -0.10069 C -0.02604 -0.09722 -0.0306 -0.09305 -0.03659 -0.09352 C -0.03971 -0.09375 -0.04284 -0.0956 -0.04596 -0.09653 C -0.05026 -0.09768 -0.05442 -0.09838 -0.05872 -0.09953 L -0.07435 -0.1037 C -0.07591 -0.10185 -0.07721 -0.09907 -0.07903 -0.09791 C -0.08372 -0.09467 -0.0987 -0.09791 -0.09974 -0.09791 C -0.09232 -0.08634 -0.09909 -0.09606 -0.08659 -0.08472 C -0.08528 -0.08356 -0.08398 -0.08148 -0.08268 -0.08032 C -0.07539 -0.07407 -0.06745 -0.07662 -0.06015 -0.07592 C -0.04961 -0.07245 -0.06263 -0.07615 -0.04166 -0.07754 C -0.03919 -0.07754 -0.03672 -0.07615 -0.03424 -0.07592 C -0.02864 -0.07569 -0.02317 -0.07592 -0.01758 -0.07592 L -0.01719 -0.08333 " pathEditMode="relative" rAng="0" ptsTypes="AAAAAAAAAAAAAAAAAAAAAAAAAAAAAAAAAAAAAAAAAAAAAAAA">
                                      <p:cBhvr>
                                        <p:cTn id="6" dur="10000" fill="hold"/>
                                        <p:tgtEl>
                                          <p:spTgt spid="7"/>
                                        </p:tgtEl>
                                        <p:attrNameLst>
                                          <p:attrName>ppt_x</p:attrName>
                                          <p:attrName>ppt_y</p:attrName>
                                        </p:attrNameLst>
                                      </p:cBhvr>
                                      <p:rCtr x="2279" y="-5116"/>
                                    </p:animMotion>
                                  </p:childTnLst>
                                </p:cTn>
                              </p:par>
                              <p:par>
                                <p:cTn id="7" presetID="0" presetClass="path" presetSubtype="0" accel="50000" decel="50000" fill="hold" grpId="0" nodeType="withEffect">
                                  <p:stCondLst>
                                    <p:cond delay="0"/>
                                  </p:stCondLst>
                                  <p:childTnLst>
                                    <p:animMotion origin="layout" path="M -0.02617 2.96296E-6 L -0.02617 0.00023 C -0.02929 0.00069 -0.03255 0.00231 -0.03554 0.00162 C -0.03698 0.00115 -0.03841 -0.00162 -0.03971 -0.00278 C -0.04127 -0.00394 -0.04257 -0.0044 -0.04414 -0.00579 C -0.04596 -0.00741 -0.04739 -0.01042 -0.04934 -0.01158 C -0.0513 -0.01297 -0.05325 -0.0125 -0.05546 -0.01297 C -0.06119 -0.0206 -0.05807 -0.01783 -0.06718 -0.02037 C -0.08424 -0.02523 -0.07448 -0.02107 -0.08268 -0.02477 C -0.08463 -0.02431 -0.08658 -0.02338 -0.08841 -0.02338 C -0.09023 -0.02338 -0.09231 -0.02431 -0.09414 -0.02477 C -0.09544 -0.02523 -0.09687 -0.0257 -0.0983 -0.02616 L -0.10351 -0.02778 C -0.10651 -0.03079 -0.10781 -0.03125 -0.09869 -0.03658 C -0.09765 -0.03727 -0.09622 -0.03565 -0.09505 -0.03496 C -0.08971 -0.03218 -0.08437 -0.02778 -0.07903 -0.02616 C -0.07187 -0.02431 -0.07552 -0.0257 -0.06823 -0.02176 C -0.06224 -0.02709 -0.06224 -0.02755 -0.05351 -0.03056 C -0.05052 -0.03172 -0.04752 -0.03172 -0.04453 -0.03218 L -0.03841 -0.03496 C -0.03515 -0.03635 -0.03164 -0.03704 -0.02851 -0.03797 L -0.02044 -0.04375 C -0.01979 -0.04445 -0.01888 -0.04514 -0.01823 -0.04537 C -0.00872 -0.04699 0.00079 -0.04861 0.01016 -0.04977 C 0.01745 -0.05047 0.02461 -0.05047 0.03191 -0.05116 L 0.0474 -0.05255 C 0.05717 -0.05162 0.06719 -0.04375 0.0767 -0.04977 C 0.09024 -0.0581 0.08295 -0.0551 0.09909 -0.05695 C 0.09037 -0.05926 0.0862 -0.06065 0.07566 -0.06135 C 0.07344 -0.06158 0.0711 -0.06042 0.06862 -0.05996 C 0.05573 -0.06389 0.07618 -0.05834 0.04896 -0.05996 C 0.04584 -0.06019 0.04284 -0.06227 0.03998 -0.06273 C 0.03594 -0.06366 0.03204 -0.06389 0.02826 -0.06435 C 0.00183 -0.09306 0.02253 -0.07385 -0.00586 -0.09074 C -0.01067 -0.09352 -0.01992 -0.10093 -0.01992 -0.1007 C -0.02604 -0.09723 -0.03059 -0.09306 -0.03658 -0.09352 C -0.03971 -0.09375 -0.04283 -0.0956 -0.04596 -0.09653 C -0.05026 -0.09769 -0.05442 -0.09838 -0.05872 -0.09954 L -0.07434 -0.10371 C -0.07591 -0.10185 -0.07721 -0.09908 -0.07903 -0.09792 C -0.08372 -0.09468 -0.09869 -0.09792 -0.09974 -0.09792 C -0.09231 -0.08635 -0.09908 -0.09607 -0.08658 -0.08473 C -0.08528 -0.08357 -0.08398 -0.08148 -0.08268 -0.08033 C -0.07539 -0.07408 -0.06744 -0.07662 -0.06015 -0.07593 C -0.04961 -0.07246 -0.06263 -0.07616 -0.04166 -0.07755 C -0.03919 -0.07755 -0.03671 -0.07616 -0.03424 -0.07593 C -0.02864 -0.0757 -0.02317 -0.07593 -0.01757 -0.07593 L -0.01718 -0.08334 " pathEditMode="relative" rAng="0" ptsTypes="AAAAAAAAAAAAAAAAAAAAAAAAAAAAAAAAAAAAAAAAAAAAAAAA">
                                      <p:cBhvr>
                                        <p:cTn id="8" dur="10000" fill="hold"/>
                                        <p:tgtEl>
                                          <p:spTgt spid="8"/>
                                        </p:tgtEl>
                                        <p:attrNameLst>
                                          <p:attrName>ppt_x</p:attrName>
                                          <p:attrName>ppt_y</p:attrName>
                                        </p:attrNameLst>
                                      </p:cBhvr>
                                      <p:rCtr x="2279" y="-5116"/>
                                    </p:animMotion>
                                  </p:childTnLst>
                                </p:cTn>
                              </p:par>
                              <p:par>
                                <p:cTn id="9" presetID="0" presetClass="path" presetSubtype="0" accel="50000" decel="50000" fill="hold" grpId="0" nodeType="withEffect">
                                  <p:stCondLst>
                                    <p:cond delay="0"/>
                                  </p:stCondLst>
                                  <p:childTnLst>
                                    <p:animMotion origin="layout" path="M -0.02617 2.96296E-6 L -0.02617 0.00023 C -0.02929 0.00069 -0.03255 0.00231 -0.03554 0.00162 C -0.03697 0.00115 -0.03841 -0.00162 -0.03971 -0.00278 C -0.04127 -0.00394 -0.04257 -0.0044 -0.04414 -0.00579 C -0.04596 -0.00741 -0.04739 -0.01042 -0.04934 -0.01158 C -0.0513 -0.01297 -0.05325 -0.0125 -0.05546 -0.01297 C -0.06119 -0.0206 -0.05807 -0.01783 -0.06718 -0.02037 C -0.08424 -0.02523 -0.07447 -0.02107 -0.08268 -0.02477 C -0.08463 -0.02431 -0.08658 -0.02338 -0.08841 -0.02338 C -0.09023 -0.02338 -0.09231 -0.02431 -0.09414 -0.02477 C -0.09544 -0.02523 -0.09687 -0.0257 -0.0983 -0.02616 L -0.10351 -0.02778 C -0.10651 -0.03079 -0.10781 -0.03125 -0.09869 -0.03658 C -0.09765 -0.03727 -0.09622 -0.03565 -0.09505 -0.03496 C -0.08971 -0.03218 -0.08437 -0.02778 -0.07903 -0.02616 C -0.07187 -0.02431 -0.07552 -0.0257 -0.06822 -0.02176 C -0.06224 -0.02709 -0.06224 -0.02755 -0.05351 -0.03056 C -0.05052 -0.03172 -0.04752 -0.03172 -0.04453 -0.03218 L -0.03841 -0.03496 C -0.03515 -0.03635 -0.03164 -0.03704 -0.02851 -0.03797 L -0.02044 -0.04375 C -0.01979 -0.04445 -0.01888 -0.04514 -0.01822 -0.04537 C -0.00872 -0.04699 0.00079 -0.04861 0.01016 -0.04977 C 0.01745 -0.05047 0.02461 -0.05047 0.03191 -0.05116 L 0.0474 -0.05255 C 0.05717 -0.05162 0.06719 -0.04375 0.0767 -0.04977 C 0.09024 -0.0581 0.08295 -0.0551 0.09909 -0.05695 C 0.09037 -0.05926 0.0862 -0.06065 0.07566 -0.06135 C 0.07344 -0.06158 0.0711 -0.06042 0.06862 -0.05996 C 0.05573 -0.06389 0.07618 -0.05834 0.04896 -0.05996 C 0.04584 -0.06019 0.04284 -0.06227 0.03998 -0.06273 C 0.03594 -0.06366 0.03204 -0.06389 0.02826 -0.06435 C 0.00183 -0.09306 0.02253 -0.07385 -0.00586 -0.09074 C -0.01067 -0.09352 -0.01992 -0.10093 -0.01992 -0.1007 C -0.02604 -0.09723 -0.03059 -0.09306 -0.03658 -0.09352 C -0.03971 -0.09375 -0.04283 -0.0956 -0.04596 -0.09653 C -0.05026 -0.09769 -0.05442 -0.09838 -0.05872 -0.09954 L -0.07434 -0.10371 C -0.07591 -0.10185 -0.07721 -0.09908 -0.07903 -0.09792 C -0.08372 -0.09468 -0.09869 -0.09792 -0.09974 -0.09792 C -0.09231 -0.08635 -0.09908 -0.09607 -0.08658 -0.08473 C -0.08528 -0.08357 -0.08398 -0.08148 -0.08268 -0.08033 C -0.07539 -0.07408 -0.06744 -0.07662 -0.06015 -0.07593 C -0.04961 -0.07246 -0.06263 -0.07616 -0.04166 -0.07755 C -0.03919 -0.07755 -0.03671 -0.07616 -0.03424 -0.07593 C -0.02864 -0.0757 -0.02317 -0.07593 -0.01757 -0.07593 L -0.01718 -0.08334 " pathEditMode="relative" rAng="0" ptsTypes="AAAAAAAAAAAAAAAAAAAAAAAAAAAAAAAAAAAAAAAAAAAAAAAA">
                                      <p:cBhvr>
                                        <p:cTn id="10" dur="10000" fill="hold"/>
                                        <p:tgtEl>
                                          <p:spTgt spid="9"/>
                                        </p:tgtEl>
                                        <p:attrNameLst>
                                          <p:attrName>ppt_x</p:attrName>
                                          <p:attrName>ppt_y</p:attrName>
                                        </p:attrNameLst>
                                      </p:cBhvr>
                                      <p:rCtr x="2279" y="-5116"/>
                                    </p:animMotion>
                                  </p:childTnLst>
                                </p:cTn>
                              </p:par>
                              <p:par>
                                <p:cTn id="11" presetID="0" presetClass="path" presetSubtype="0" accel="50000" decel="50000" fill="hold" grpId="0" nodeType="withEffect">
                                  <p:stCondLst>
                                    <p:cond delay="0"/>
                                  </p:stCondLst>
                                  <p:childTnLst>
                                    <p:animMotion origin="layout" path="M -0.02617 2.96296E-6 L -0.02617 0.00023 C -0.02929 0.00069 -0.03255 0.00231 -0.03554 0.00162 C -0.03698 0.00115 -0.03841 -0.00162 -0.03971 -0.00278 C -0.04127 -0.00394 -0.04258 -0.0044 -0.04414 -0.00579 C -0.04596 -0.00741 -0.04739 -0.01042 -0.04935 -0.01158 C -0.0513 -0.01297 -0.05325 -0.0125 -0.05547 -0.01297 C -0.06119 -0.0206 -0.05807 -0.01783 -0.06718 -0.02037 C -0.08424 -0.02523 -0.07448 -0.02107 -0.08268 -0.02477 C -0.08463 -0.02431 -0.08659 -0.02338 -0.08841 -0.02338 C -0.09023 -0.02338 -0.09231 -0.02431 -0.09414 -0.02477 C -0.09544 -0.02523 -0.09687 -0.0257 -0.0983 -0.02616 L -0.10351 -0.02778 C -0.10651 -0.03079 -0.10781 -0.03125 -0.09869 -0.03658 C -0.09765 -0.03727 -0.09622 -0.03565 -0.09505 -0.03496 C -0.08971 -0.03218 -0.08437 -0.02778 -0.07903 -0.02616 C -0.07187 -0.02431 -0.07552 -0.0257 -0.06823 -0.02176 C -0.06224 -0.02709 -0.06224 -0.02755 -0.05351 -0.03056 C -0.05052 -0.03172 -0.04752 -0.03172 -0.04453 -0.03218 L -0.03841 -0.03496 C -0.03515 -0.03635 -0.03164 -0.03704 -0.02851 -0.03797 L -0.02044 -0.04375 C -0.01979 -0.04445 -0.01888 -0.04514 -0.01823 -0.04537 C -0.00872 -0.04699 0.00078 -0.04861 0.01016 -0.04977 C 0.01745 -0.05047 0.02461 -0.05047 0.0319 -0.05116 L 0.0474 -0.05255 C 0.05716 -0.05162 0.06719 -0.04375 0.0767 -0.04977 C 0.09024 -0.0581 0.08295 -0.0551 0.09909 -0.05695 C 0.09037 -0.05926 0.0862 -0.06065 0.07565 -0.06135 C 0.07344 -0.06158 0.0711 -0.06042 0.06862 -0.05996 C 0.05573 -0.06389 0.07617 -0.05834 0.04896 -0.05996 C 0.04584 -0.06019 0.04284 -0.06227 0.03998 -0.06273 C 0.03594 -0.06366 0.03203 -0.06389 0.02826 -0.06435 C 0.00183 -0.09306 0.02253 -0.07385 -0.00586 -0.09074 C -0.01067 -0.09352 -0.01992 -0.10093 -0.01992 -0.1007 C -0.02604 -0.09723 -0.0306 -0.09306 -0.03659 -0.09352 C -0.03971 -0.09375 -0.04284 -0.0956 -0.04596 -0.09653 C -0.05026 -0.09769 -0.05442 -0.09838 -0.05872 -0.09954 L -0.07435 -0.10371 C -0.07591 -0.10185 -0.07721 -0.09908 -0.07903 -0.09792 C -0.08372 -0.09468 -0.09869 -0.09792 -0.09974 -0.09792 C -0.09231 -0.08635 -0.09909 -0.09607 -0.08659 -0.08473 C -0.08528 -0.08357 -0.08398 -0.08148 -0.08268 -0.08033 C -0.07539 -0.07408 -0.06744 -0.07662 -0.06015 -0.07593 C -0.04961 -0.07246 -0.06263 -0.07616 -0.04166 -0.07755 C -0.03919 -0.07755 -0.03672 -0.07616 -0.03424 -0.07593 C -0.02864 -0.0757 -0.02317 -0.07593 -0.01758 -0.07593 L -0.01718 -0.08334 " pathEditMode="relative" rAng="0" ptsTypes="AAAAAAAAAAAAAAAAAAAAAAAAAAAAAAAAAAAAAAAAAAAAAAAA">
                                      <p:cBhvr>
                                        <p:cTn id="12" dur="10000" fill="hold"/>
                                        <p:tgtEl>
                                          <p:spTgt spid="10"/>
                                        </p:tgtEl>
                                        <p:attrNameLst>
                                          <p:attrName>ppt_x</p:attrName>
                                          <p:attrName>ppt_y</p:attrName>
                                        </p:attrNameLst>
                                      </p:cBhvr>
                                      <p:rCtr x="2279" y="-5116"/>
                                    </p:animMotion>
                                  </p:childTnLst>
                                </p:cTn>
                              </p:par>
                              <p:par>
                                <p:cTn id="13" presetID="0" presetClass="path" presetSubtype="0" accel="50000" decel="50000" fill="hold" grpId="0" nodeType="withEffect">
                                  <p:stCondLst>
                                    <p:cond delay="0"/>
                                  </p:stCondLst>
                                  <p:childTnLst>
                                    <p:animMotion origin="layout" path="M -0.02617 2.96296E-6 L -0.02617 0.00023 C -0.02929 0.00069 -0.03255 0.00231 -0.03554 0.00162 C -0.03698 0.00115 -0.03841 -0.00162 -0.03971 -0.00278 C -0.04127 -0.00394 -0.04257 -0.0044 -0.04414 -0.00579 C -0.04596 -0.00741 -0.04739 -0.01042 -0.04935 -0.01158 C -0.0513 -0.01297 -0.05325 -0.0125 -0.05547 -0.01297 C -0.06119 -0.0206 -0.05807 -0.01783 -0.06718 -0.02037 C -0.08424 -0.02523 -0.07448 -0.02107 -0.08268 -0.02477 C -0.08463 -0.02431 -0.08659 -0.02338 -0.08841 -0.02338 C -0.09023 -0.02338 -0.09231 -0.02431 -0.09414 -0.02477 C -0.09544 -0.02523 -0.09687 -0.0257 -0.0983 -0.02616 L -0.10351 -0.02778 C -0.10651 -0.03079 -0.10781 -0.03125 -0.09869 -0.03658 C -0.09765 -0.03727 -0.09622 -0.03565 -0.09505 -0.03496 C -0.08971 -0.03218 -0.08437 -0.02778 -0.07903 -0.02616 C -0.07187 -0.02431 -0.07552 -0.0257 -0.06823 -0.02176 C -0.06224 -0.02709 -0.06224 -0.02755 -0.05351 -0.03056 C -0.05052 -0.03172 -0.04752 -0.03172 -0.04453 -0.03218 L -0.03841 -0.03496 C -0.03515 -0.03635 -0.03164 -0.03704 -0.02851 -0.03797 L -0.02044 -0.04375 C -0.01979 -0.04445 -0.01888 -0.04514 -0.01823 -0.04537 C -0.00872 -0.04699 0.00078 -0.04861 0.01016 -0.04977 C 0.01745 -0.05047 0.02461 -0.05047 0.0319 -0.05116 L 0.0474 -0.05255 C 0.05716 -0.05162 0.06719 -0.04375 0.0767 -0.04977 C 0.09024 -0.0581 0.08295 -0.0551 0.09909 -0.05695 C 0.09037 -0.05926 0.0862 -0.06065 0.07565 -0.06135 C 0.07344 -0.06158 0.0711 -0.06042 0.06862 -0.05996 C 0.05573 -0.06389 0.07618 -0.05834 0.04896 -0.05996 C 0.04584 -0.06019 0.04284 -0.06227 0.03998 -0.06273 C 0.03594 -0.06366 0.03203 -0.06389 0.02826 -0.06435 C 0.00183 -0.09306 0.02253 -0.07385 -0.00586 -0.09074 C -0.01067 -0.09352 -0.01992 -0.10093 -0.01992 -0.1007 C -0.02604 -0.09723 -0.0306 -0.09306 -0.03659 -0.09352 C -0.03971 -0.09375 -0.04284 -0.0956 -0.04596 -0.09653 C -0.05026 -0.09769 -0.05442 -0.09838 -0.05872 -0.09954 L -0.07435 -0.10371 C -0.07591 -0.10185 -0.07721 -0.09908 -0.07903 -0.09792 C -0.08372 -0.09468 -0.09869 -0.09792 -0.09974 -0.09792 C -0.09231 -0.08635 -0.09909 -0.09607 -0.08659 -0.08473 C -0.08528 -0.08357 -0.08398 -0.08148 -0.08268 -0.08033 C -0.07539 -0.07408 -0.06744 -0.07662 -0.06015 -0.07593 C -0.04961 -0.07246 -0.06263 -0.07616 -0.04166 -0.07755 C -0.03919 -0.07755 -0.03672 -0.07616 -0.03424 -0.07593 C -0.02864 -0.0757 -0.02317 -0.07593 -0.01757 -0.07593 L -0.01718 -0.08334 " pathEditMode="relative" rAng="0" ptsTypes="AAAAAAAAAAAAAAAAAAAAAAAAAAAAAAAAAAAAAAAAAAAAAAAA">
                                      <p:cBhvr>
                                        <p:cTn id="14" dur="10000" fill="hold"/>
                                        <p:tgtEl>
                                          <p:spTgt spid="11"/>
                                        </p:tgtEl>
                                        <p:attrNameLst>
                                          <p:attrName>ppt_x</p:attrName>
                                          <p:attrName>ppt_y</p:attrName>
                                        </p:attrNameLst>
                                      </p:cBhvr>
                                      <p:rCtr x="2279" y="-5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04736-B861-1ECB-5045-ECD378199B8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95D1DC9-BABA-1874-FEC6-CF7D6B3F7E57}"/>
              </a:ext>
            </a:extLst>
          </p:cNvPr>
          <p:cNvSpPr>
            <a:spLocks noGrp="1"/>
          </p:cNvSpPr>
          <p:nvPr>
            <p:ph type="title"/>
          </p:nvPr>
        </p:nvSpPr>
        <p:spPr>
          <a:xfrm>
            <a:off x="724406" y="257069"/>
            <a:ext cx="8534400" cy="1507067"/>
          </a:xfrm>
        </p:spPr>
        <p:txBody>
          <a:bodyPr/>
          <a:lstStyle/>
          <a:p>
            <a:r>
              <a:rPr lang="de-DE" dirty="0" err="1"/>
              <a:t>Example</a:t>
            </a:r>
            <a:r>
              <a:rPr lang="de-DE" dirty="0"/>
              <a:t>: Lane Keeping Assistent</a:t>
            </a:r>
          </a:p>
        </p:txBody>
      </p:sp>
      <p:sp>
        <p:nvSpPr>
          <p:cNvPr id="3" name="Textfeld 2">
            <a:extLst>
              <a:ext uri="{FF2B5EF4-FFF2-40B4-BE49-F238E27FC236}">
                <a16:creationId xmlns:a16="http://schemas.microsoft.com/office/drawing/2014/main" id="{EF0F3E94-EBC7-ABFE-0F36-55067A9786E5}"/>
              </a:ext>
            </a:extLst>
          </p:cNvPr>
          <p:cNvSpPr txBox="1"/>
          <p:nvPr/>
        </p:nvSpPr>
        <p:spPr>
          <a:xfrm>
            <a:off x="9006954" y="5981230"/>
            <a:ext cx="3199709" cy="707886"/>
          </a:xfrm>
          <a:prstGeom prst="rect">
            <a:avLst/>
          </a:prstGeom>
          <a:noFill/>
        </p:spPr>
        <p:txBody>
          <a:bodyPr wrap="square" rtlCol="0">
            <a:spAutoFit/>
          </a:bodyPr>
          <a:lstStyle/>
          <a:p>
            <a:r>
              <a:rPr lang="de-DE" sz="1000" dirty="0"/>
              <a:t>Source: N. C. </a:t>
            </a:r>
            <a:r>
              <a:rPr lang="de-DE" sz="1000" dirty="0" err="1"/>
              <a:t>Basjaruddin</a:t>
            </a:r>
            <a:r>
              <a:rPr lang="de-DE" sz="1000" dirty="0"/>
              <a:t>, </a:t>
            </a:r>
            <a:r>
              <a:rPr lang="de-DE" sz="1000" dirty="0" err="1"/>
              <a:t>Kuspriyanto</a:t>
            </a:r>
            <a:r>
              <a:rPr lang="de-DE" sz="1000" dirty="0"/>
              <a:t>, </a:t>
            </a:r>
            <a:r>
              <a:rPr lang="de-DE" sz="1000" dirty="0" err="1"/>
              <a:t>Suhendar</a:t>
            </a:r>
            <a:r>
              <a:rPr lang="de-DE" sz="1000" dirty="0"/>
              <a:t>, D. </a:t>
            </a:r>
            <a:r>
              <a:rPr lang="de-DE" sz="1000" dirty="0" err="1"/>
              <a:t>Saefudin</a:t>
            </a:r>
            <a:r>
              <a:rPr lang="de-DE" sz="1000" dirty="0"/>
              <a:t>, and S. A. </a:t>
            </a:r>
            <a:r>
              <a:rPr lang="de-DE" sz="1000" dirty="0" err="1"/>
              <a:t>Aryani</a:t>
            </a:r>
            <a:r>
              <a:rPr lang="de-DE" sz="1000" dirty="0"/>
              <a:t>, Lane </a:t>
            </a:r>
            <a:r>
              <a:rPr lang="de-DE" sz="1000" dirty="0" err="1"/>
              <a:t>keeping</a:t>
            </a:r>
            <a:r>
              <a:rPr lang="de-DE" sz="1000" dirty="0"/>
              <a:t> </a:t>
            </a:r>
            <a:r>
              <a:rPr lang="de-DE" sz="1000" dirty="0" err="1"/>
              <a:t>assist</a:t>
            </a:r>
            <a:r>
              <a:rPr lang="de-DE" sz="1000" dirty="0"/>
              <a:t> </a:t>
            </a:r>
            <a:r>
              <a:rPr lang="de-DE" sz="1000" dirty="0" err="1"/>
              <a:t>system</a:t>
            </a:r>
            <a:r>
              <a:rPr lang="de-DE" sz="1000" dirty="0"/>
              <a:t> </a:t>
            </a:r>
            <a:r>
              <a:rPr lang="de-DE" sz="1000" dirty="0" err="1"/>
              <a:t>based</a:t>
            </a:r>
            <a:r>
              <a:rPr lang="de-DE" sz="1000" dirty="0"/>
              <a:t> on </a:t>
            </a:r>
            <a:r>
              <a:rPr lang="de-DE" sz="1000" dirty="0" err="1"/>
              <a:t>fuzzy</a:t>
            </a:r>
            <a:r>
              <a:rPr lang="de-DE" sz="1000" dirty="0"/>
              <a:t> </a:t>
            </a:r>
            <a:r>
              <a:rPr lang="de-DE" sz="1000" dirty="0" err="1"/>
              <a:t>logic</a:t>
            </a:r>
            <a:r>
              <a:rPr lang="de-DE" sz="1000" dirty="0"/>
              <a:t>, in 2015 International Electronics Symposium (IES)</a:t>
            </a:r>
          </a:p>
        </p:txBody>
      </p:sp>
      <p:pic>
        <p:nvPicPr>
          <p:cNvPr id="14" name="Grafik 13">
            <a:extLst>
              <a:ext uri="{FF2B5EF4-FFF2-40B4-BE49-F238E27FC236}">
                <a16:creationId xmlns:a16="http://schemas.microsoft.com/office/drawing/2014/main" id="{6B8FEC43-540A-1FC4-1186-9E50B2B2364C}"/>
              </a:ext>
            </a:extLst>
          </p:cNvPr>
          <p:cNvPicPr>
            <a:picLocks noChangeAspect="1"/>
          </p:cNvPicPr>
          <p:nvPr/>
        </p:nvPicPr>
        <p:blipFill>
          <a:blip r:embed="rId3"/>
          <a:stretch>
            <a:fillRect/>
          </a:stretch>
        </p:blipFill>
        <p:spPr>
          <a:xfrm>
            <a:off x="976258" y="1764136"/>
            <a:ext cx="8030696" cy="3810532"/>
          </a:xfrm>
          <a:prstGeom prst="rect">
            <a:avLst/>
          </a:prstGeom>
        </p:spPr>
      </p:pic>
      <p:sp>
        <p:nvSpPr>
          <p:cNvPr id="32" name="Textfeld 31">
            <a:extLst>
              <a:ext uri="{FF2B5EF4-FFF2-40B4-BE49-F238E27FC236}">
                <a16:creationId xmlns:a16="http://schemas.microsoft.com/office/drawing/2014/main" id="{746B7C61-B4A7-6F97-440A-CCDD87980B0E}"/>
              </a:ext>
            </a:extLst>
          </p:cNvPr>
          <p:cNvSpPr txBox="1"/>
          <p:nvPr/>
        </p:nvSpPr>
        <p:spPr>
          <a:xfrm>
            <a:off x="9258806" y="2136913"/>
            <a:ext cx="2548881" cy="2862322"/>
          </a:xfrm>
          <a:prstGeom prst="rect">
            <a:avLst/>
          </a:prstGeom>
          <a:noFill/>
        </p:spPr>
        <p:txBody>
          <a:bodyPr wrap="square" rtlCol="0">
            <a:spAutoFit/>
          </a:bodyPr>
          <a:lstStyle/>
          <a:p>
            <a:pPr marL="285750" indent="-285750">
              <a:buFont typeface="Arial" panose="020B0604020202020204" pitchFamily="34" charset="0"/>
              <a:buChar char="•"/>
            </a:pPr>
            <a:r>
              <a:rPr lang="de-DE" dirty="0"/>
              <a:t>Speed </a:t>
            </a:r>
            <a:r>
              <a:rPr lang="de-DE" dirty="0" err="1"/>
              <a:t>three</a:t>
            </a:r>
            <a:r>
              <a:rPr lang="de-DE" dirty="0"/>
              <a:t> </a:t>
            </a:r>
            <a:r>
              <a:rPr lang="de-DE" dirty="0" err="1"/>
              <a:t>membership</a:t>
            </a:r>
            <a:r>
              <a:rPr lang="de-DE" dirty="0"/>
              <a:t> </a:t>
            </a:r>
            <a:r>
              <a:rPr lang="de-DE" dirty="0" err="1"/>
              <a:t>functions</a:t>
            </a:r>
            <a:endParaRPr lang="de-DE" dirty="0"/>
          </a:p>
          <a:p>
            <a:pPr marL="285750" indent="-285750">
              <a:buFont typeface="Arial" panose="020B0604020202020204" pitchFamily="34" charset="0"/>
              <a:buChar char="•"/>
            </a:pPr>
            <a:r>
              <a:rPr lang="de-DE" dirty="0"/>
              <a:t>Degree </a:t>
            </a:r>
            <a:r>
              <a:rPr lang="de-DE" dirty="0" err="1"/>
              <a:t>of</a:t>
            </a:r>
            <a:r>
              <a:rPr lang="de-DE" dirty="0"/>
              <a:t> Deviation </a:t>
            </a:r>
            <a:r>
              <a:rPr lang="de-DE" dirty="0" err="1"/>
              <a:t>five</a:t>
            </a:r>
            <a:r>
              <a:rPr lang="de-DE" dirty="0"/>
              <a:t> </a:t>
            </a:r>
            <a:r>
              <a:rPr lang="de-DE" dirty="0" err="1"/>
              <a:t>membership</a:t>
            </a:r>
            <a:r>
              <a:rPr lang="de-DE" dirty="0"/>
              <a:t> </a:t>
            </a:r>
            <a:r>
              <a:rPr lang="de-DE" dirty="0" err="1"/>
              <a:t>functions</a:t>
            </a:r>
            <a:endParaRPr lang="de-DE" dirty="0"/>
          </a:p>
          <a:p>
            <a:pPr marL="285750" indent="-285750">
              <a:buFont typeface="Arial" panose="020B0604020202020204" pitchFamily="34" charset="0"/>
              <a:buChar char="•"/>
            </a:pPr>
            <a:r>
              <a:rPr lang="de-DE" dirty="0"/>
              <a:t>Deviation </a:t>
            </a:r>
            <a:r>
              <a:rPr lang="de-DE" dirty="0" err="1"/>
              <a:t>assigned</a:t>
            </a:r>
            <a:r>
              <a:rPr lang="de-DE" dirty="0"/>
              <a:t> </a:t>
            </a:r>
            <a:r>
              <a:rPr lang="de-DE" dirty="0" err="1"/>
              <a:t>numbers</a:t>
            </a:r>
            <a:r>
              <a:rPr lang="de-DE" dirty="0"/>
              <a:t>  </a:t>
            </a:r>
            <a:r>
              <a:rPr lang="de-DE" dirty="0" err="1"/>
              <a:t>from</a:t>
            </a:r>
            <a:r>
              <a:rPr lang="de-DE" dirty="0"/>
              <a:t> 1 (Big </a:t>
            </a:r>
            <a:r>
              <a:rPr lang="de-DE" dirty="0" err="1"/>
              <a:t>Left</a:t>
            </a:r>
            <a:r>
              <a:rPr lang="de-DE" dirty="0"/>
              <a:t> Deviation) </a:t>
            </a:r>
            <a:r>
              <a:rPr lang="de-DE" dirty="0" err="1"/>
              <a:t>to</a:t>
            </a:r>
            <a:r>
              <a:rPr lang="de-DE" dirty="0"/>
              <a:t> 5 (Big Right Deviation)</a:t>
            </a:r>
          </a:p>
        </p:txBody>
      </p:sp>
      <p:sp>
        <p:nvSpPr>
          <p:cNvPr id="4" name="Textfeld 3">
            <a:extLst>
              <a:ext uri="{FF2B5EF4-FFF2-40B4-BE49-F238E27FC236}">
                <a16:creationId xmlns:a16="http://schemas.microsoft.com/office/drawing/2014/main" id="{B348E33D-F513-8BF2-9185-2C7C16C679AA}"/>
              </a:ext>
            </a:extLst>
          </p:cNvPr>
          <p:cNvSpPr txBox="1"/>
          <p:nvPr/>
        </p:nvSpPr>
        <p:spPr>
          <a:xfrm>
            <a:off x="1414130" y="5574668"/>
            <a:ext cx="3306726" cy="923330"/>
          </a:xfrm>
          <a:prstGeom prst="rect">
            <a:avLst/>
          </a:prstGeom>
          <a:noFill/>
        </p:spPr>
        <p:txBody>
          <a:bodyPr wrap="square" rtlCol="0">
            <a:spAutoFit/>
          </a:bodyPr>
          <a:lstStyle/>
          <a:p>
            <a:r>
              <a:rPr lang="de-DE" dirty="0">
                <a:solidFill>
                  <a:srgbClr val="0070C0"/>
                </a:solidFill>
              </a:rPr>
              <a:t>LS: Low Speed</a:t>
            </a:r>
          </a:p>
          <a:p>
            <a:r>
              <a:rPr lang="de-DE" dirty="0">
                <a:solidFill>
                  <a:srgbClr val="00B050"/>
                </a:solidFill>
              </a:rPr>
              <a:t>MS: Medium Speed</a:t>
            </a:r>
          </a:p>
          <a:p>
            <a:r>
              <a:rPr lang="de-DE" dirty="0">
                <a:solidFill>
                  <a:srgbClr val="FF0000"/>
                </a:solidFill>
              </a:rPr>
              <a:t>HS: High Speed</a:t>
            </a:r>
          </a:p>
        </p:txBody>
      </p:sp>
      <p:sp>
        <p:nvSpPr>
          <p:cNvPr id="5" name="Textfeld 4">
            <a:extLst>
              <a:ext uri="{FF2B5EF4-FFF2-40B4-BE49-F238E27FC236}">
                <a16:creationId xmlns:a16="http://schemas.microsoft.com/office/drawing/2014/main" id="{E0FBE189-BC7C-8258-0FB8-1E2F54A67481}"/>
              </a:ext>
            </a:extLst>
          </p:cNvPr>
          <p:cNvSpPr txBox="1"/>
          <p:nvPr/>
        </p:nvSpPr>
        <p:spPr>
          <a:xfrm>
            <a:off x="5555394" y="5574668"/>
            <a:ext cx="3199708" cy="1200329"/>
          </a:xfrm>
          <a:prstGeom prst="rect">
            <a:avLst/>
          </a:prstGeom>
          <a:noFill/>
        </p:spPr>
        <p:txBody>
          <a:bodyPr wrap="square" rtlCol="0">
            <a:spAutoFit/>
          </a:bodyPr>
          <a:lstStyle/>
          <a:p>
            <a:r>
              <a:rPr lang="de-DE" dirty="0">
                <a:solidFill>
                  <a:srgbClr val="0070C0"/>
                </a:solidFill>
              </a:rPr>
              <a:t>BL</a:t>
            </a:r>
            <a:r>
              <a:rPr lang="de-DE" dirty="0"/>
              <a:t>/</a:t>
            </a:r>
            <a:r>
              <a:rPr lang="de-DE" dirty="0">
                <a:solidFill>
                  <a:srgbClr val="651C27"/>
                </a:solidFill>
              </a:rPr>
              <a:t>BR</a:t>
            </a:r>
            <a:r>
              <a:rPr lang="de-DE" dirty="0"/>
              <a:t>: </a:t>
            </a:r>
            <a:r>
              <a:rPr lang="de-DE" dirty="0">
                <a:solidFill>
                  <a:srgbClr val="0070C0"/>
                </a:solidFill>
              </a:rPr>
              <a:t>Big </a:t>
            </a:r>
            <a:r>
              <a:rPr lang="de-DE" dirty="0" err="1">
                <a:solidFill>
                  <a:srgbClr val="0070C0"/>
                </a:solidFill>
              </a:rPr>
              <a:t>Left</a:t>
            </a:r>
            <a:r>
              <a:rPr lang="de-DE" dirty="0"/>
              <a:t>/</a:t>
            </a:r>
            <a:r>
              <a:rPr lang="de-DE" dirty="0">
                <a:solidFill>
                  <a:srgbClr val="651C27"/>
                </a:solidFill>
              </a:rPr>
              <a:t>Big Right</a:t>
            </a:r>
          </a:p>
          <a:p>
            <a:r>
              <a:rPr lang="de-DE" dirty="0">
                <a:solidFill>
                  <a:srgbClr val="00B050"/>
                </a:solidFill>
              </a:rPr>
              <a:t>SL</a:t>
            </a:r>
            <a:r>
              <a:rPr lang="de-DE" dirty="0"/>
              <a:t>/</a:t>
            </a:r>
            <a:r>
              <a:rPr lang="de-DE" dirty="0">
                <a:solidFill>
                  <a:srgbClr val="FFC000"/>
                </a:solidFill>
              </a:rPr>
              <a:t>SR</a:t>
            </a:r>
            <a:r>
              <a:rPr lang="de-DE" dirty="0"/>
              <a:t>: </a:t>
            </a:r>
            <a:r>
              <a:rPr lang="de-DE" dirty="0">
                <a:solidFill>
                  <a:srgbClr val="00B050"/>
                </a:solidFill>
              </a:rPr>
              <a:t>Small </a:t>
            </a:r>
            <a:r>
              <a:rPr lang="de-DE" dirty="0" err="1">
                <a:solidFill>
                  <a:srgbClr val="00B050"/>
                </a:solidFill>
              </a:rPr>
              <a:t>Left</a:t>
            </a:r>
            <a:r>
              <a:rPr lang="de-DE" dirty="0">
                <a:solidFill>
                  <a:srgbClr val="00B050"/>
                </a:solidFill>
              </a:rPr>
              <a:t> </a:t>
            </a:r>
            <a:r>
              <a:rPr lang="de-DE" dirty="0"/>
              <a:t>/</a:t>
            </a:r>
            <a:r>
              <a:rPr lang="de-DE" dirty="0">
                <a:solidFill>
                  <a:srgbClr val="FFC000"/>
                </a:solidFill>
              </a:rPr>
              <a:t>Small Right</a:t>
            </a:r>
          </a:p>
          <a:p>
            <a:r>
              <a:rPr lang="de-DE" dirty="0">
                <a:solidFill>
                  <a:srgbClr val="FF0000"/>
                </a:solidFill>
              </a:rPr>
              <a:t>N</a:t>
            </a:r>
            <a:r>
              <a:rPr lang="de-DE" dirty="0"/>
              <a:t>: </a:t>
            </a:r>
            <a:r>
              <a:rPr lang="de-DE" dirty="0">
                <a:solidFill>
                  <a:srgbClr val="FF0000"/>
                </a:solidFill>
              </a:rPr>
              <a:t>Neutral</a:t>
            </a:r>
          </a:p>
          <a:p>
            <a:endParaRPr lang="de-DE" dirty="0"/>
          </a:p>
        </p:txBody>
      </p:sp>
      <p:sp>
        <p:nvSpPr>
          <p:cNvPr id="6" name="Foliennummernplatzhalter 5">
            <a:extLst>
              <a:ext uri="{FF2B5EF4-FFF2-40B4-BE49-F238E27FC236}">
                <a16:creationId xmlns:a16="http://schemas.microsoft.com/office/drawing/2014/main" id="{FDF9DF3F-CB5D-1487-4726-90CD592D4823}"/>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7" name="Datumsplatzhalter 6">
            <a:extLst>
              <a:ext uri="{FF2B5EF4-FFF2-40B4-BE49-F238E27FC236}">
                <a16:creationId xmlns:a16="http://schemas.microsoft.com/office/drawing/2014/main" id="{2F07867E-EED1-B66D-2DAD-4EFCE18DF4F3}"/>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333688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B639F-C099-C304-E7E1-EED43C96F93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CC5A4E6-ADC5-1623-2705-12AC53748136}"/>
              </a:ext>
            </a:extLst>
          </p:cNvPr>
          <p:cNvSpPr>
            <a:spLocks noGrp="1"/>
          </p:cNvSpPr>
          <p:nvPr>
            <p:ph type="title"/>
          </p:nvPr>
        </p:nvSpPr>
        <p:spPr>
          <a:xfrm>
            <a:off x="724406" y="257069"/>
            <a:ext cx="8534400" cy="1507067"/>
          </a:xfrm>
        </p:spPr>
        <p:txBody>
          <a:bodyPr/>
          <a:lstStyle/>
          <a:p>
            <a:r>
              <a:rPr lang="de-DE" dirty="0" err="1"/>
              <a:t>Example</a:t>
            </a:r>
            <a:r>
              <a:rPr lang="de-DE" dirty="0"/>
              <a:t>: Lane Keeping Assistent</a:t>
            </a:r>
          </a:p>
        </p:txBody>
      </p:sp>
      <p:sp>
        <p:nvSpPr>
          <p:cNvPr id="3" name="Textfeld 2">
            <a:extLst>
              <a:ext uri="{FF2B5EF4-FFF2-40B4-BE49-F238E27FC236}">
                <a16:creationId xmlns:a16="http://schemas.microsoft.com/office/drawing/2014/main" id="{8CACBCDC-ED5A-66B5-4137-DB5137D10A6E}"/>
              </a:ext>
            </a:extLst>
          </p:cNvPr>
          <p:cNvSpPr txBox="1"/>
          <p:nvPr/>
        </p:nvSpPr>
        <p:spPr>
          <a:xfrm>
            <a:off x="8606403" y="656659"/>
            <a:ext cx="3199709" cy="707886"/>
          </a:xfrm>
          <a:prstGeom prst="rect">
            <a:avLst/>
          </a:prstGeom>
          <a:noFill/>
        </p:spPr>
        <p:txBody>
          <a:bodyPr wrap="square" rtlCol="0">
            <a:spAutoFit/>
          </a:bodyPr>
          <a:lstStyle/>
          <a:p>
            <a:r>
              <a:rPr lang="de-DE" sz="1000" dirty="0"/>
              <a:t>Source: N. C. </a:t>
            </a:r>
            <a:r>
              <a:rPr lang="de-DE" sz="1000" dirty="0" err="1"/>
              <a:t>Basjaruddin</a:t>
            </a:r>
            <a:r>
              <a:rPr lang="de-DE" sz="1000" dirty="0"/>
              <a:t>, </a:t>
            </a:r>
            <a:r>
              <a:rPr lang="de-DE" sz="1000" dirty="0" err="1"/>
              <a:t>Kuspriyanto</a:t>
            </a:r>
            <a:r>
              <a:rPr lang="de-DE" sz="1000" dirty="0"/>
              <a:t>, </a:t>
            </a:r>
            <a:r>
              <a:rPr lang="de-DE" sz="1000" dirty="0" err="1"/>
              <a:t>Suhendar</a:t>
            </a:r>
            <a:r>
              <a:rPr lang="de-DE" sz="1000" dirty="0"/>
              <a:t>, D. </a:t>
            </a:r>
            <a:r>
              <a:rPr lang="de-DE" sz="1000" dirty="0" err="1"/>
              <a:t>Saefudin</a:t>
            </a:r>
            <a:r>
              <a:rPr lang="de-DE" sz="1000" dirty="0"/>
              <a:t>, and S. A. </a:t>
            </a:r>
            <a:r>
              <a:rPr lang="de-DE" sz="1000" dirty="0" err="1"/>
              <a:t>Aryani</a:t>
            </a:r>
            <a:r>
              <a:rPr lang="de-DE" sz="1000" dirty="0"/>
              <a:t>, Lane </a:t>
            </a:r>
            <a:r>
              <a:rPr lang="de-DE" sz="1000" dirty="0" err="1"/>
              <a:t>keeping</a:t>
            </a:r>
            <a:r>
              <a:rPr lang="de-DE" sz="1000" dirty="0"/>
              <a:t> </a:t>
            </a:r>
            <a:r>
              <a:rPr lang="de-DE" sz="1000" dirty="0" err="1"/>
              <a:t>assist</a:t>
            </a:r>
            <a:r>
              <a:rPr lang="de-DE" sz="1000" dirty="0"/>
              <a:t> </a:t>
            </a:r>
            <a:r>
              <a:rPr lang="de-DE" sz="1000" dirty="0" err="1"/>
              <a:t>system</a:t>
            </a:r>
            <a:r>
              <a:rPr lang="de-DE" sz="1000" dirty="0"/>
              <a:t> </a:t>
            </a:r>
            <a:r>
              <a:rPr lang="de-DE" sz="1000" dirty="0" err="1"/>
              <a:t>based</a:t>
            </a:r>
            <a:r>
              <a:rPr lang="de-DE" sz="1000" dirty="0"/>
              <a:t> on </a:t>
            </a:r>
            <a:r>
              <a:rPr lang="de-DE" sz="1000" dirty="0" err="1"/>
              <a:t>fuzzy</a:t>
            </a:r>
            <a:r>
              <a:rPr lang="de-DE" sz="1000" dirty="0"/>
              <a:t> </a:t>
            </a:r>
            <a:r>
              <a:rPr lang="de-DE" sz="1000" dirty="0" err="1"/>
              <a:t>logic</a:t>
            </a:r>
            <a:r>
              <a:rPr lang="de-DE" sz="1000" dirty="0"/>
              <a:t>, in 2015 International Electronics Symposium (IES)</a:t>
            </a:r>
          </a:p>
        </p:txBody>
      </p:sp>
      <p:pic>
        <p:nvPicPr>
          <p:cNvPr id="14" name="Grafik 13">
            <a:extLst>
              <a:ext uri="{FF2B5EF4-FFF2-40B4-BE49-F238E27FC236}">
                <a16:creationId xmlns:a16="http://schemas.microsoft.com/office/drawing/2014/main" id="{D28AF19D-EF81-C502-5FA4-6ACC54C39ED6}"/>
              </a:ext>
            </a:extLst>
          </p:cNvPr>
          <p:cNvPicPr>
            <a:picLocks noChangeAspect="1"/>
          </p:cNvPicPr>
          <p:nvPr/>
        </p:nvPicPr>
        <p:blipFill>
          <a:blip r:embed="rId3"/>
          <a:stretch>
            <a:fillRect/>
          </a:stretch>
        </p:blipFill>
        <p:spPr>
          <a:xfrm>
            <a:off x="724406" y="2723323"/>
            <a:ext cx="4995917" cy="2370542"/>
          </a:xfrm>
          <a:prstGeom prst="rect">
            <a:avLst/>
          </a:prstGeom>
        </p:spPr>
      </p:pic>
      <p:sp>
        <p:nvSpPr>
          <p:cNvPr id="8" name="Pfeil: nach unten 7">
            <a:extLst>
              <a:ext uri="{FF2B5EF4-FFF2-40B4-BE49-F238E27FC236}">
                <a16:creationId xmlns:a16="http://schemas.microsoft.com/office/drawing/2014/main" id="{68CBA22D-117B-2894-7E3A-47BD6E26350E}"/>
              </a:ext>
            </a:extLst>
          </p:cNvPr>
          <p:cNvSpPr/>
          <p:nvPr/>
        </p:nvSpPr>
        <p:spPr>
          <a:xfrm>
            <a:off x="6589644" y="2247591"/>
            <a:ext cx="327991" cy="42738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45E56000-898B-AB98-5461-5044A6136E92}"/>
              </a:ext>
            </a:extLst>
          </p:cNvPr>
          <p:cNvPicPr>
            <a:picLocks noChangeAspect="1"/>
          </p:cNvPicPr>
          <p:nvPr/>
        </p:nvPicPr>
        <p:blipFill>
          <a:blip r:embed="rId4"/>
          <a:stretch>
            <a:fillRect/>
          </a:stretch>
        </p:blipFill>
        <p:spPr>
          <a:xfrm>
            <a:off x="6098429" y="2723323"/>
            <a:ext cx="6093571" cy="3080185"/>
          </a:xfrm>
          <a:prstGeom prst="rect">
            <a:avLst/>
          </a:prstGeom>
        </p:spPr>
      </p:pic>
      <p:sp>
        <p:nvSpPr>
          <p:cNvPr id="4" name="Foliennummernplatzhalter 3">
            <a:extLst>
              <a:ext uri="{FF2B5EF4-FFF2-40B4-BE49-F238E27FC236}">
                <a16:creationId xmlns:a16="http://schemas.microsoft.com/office/drawing/2014/main" id="{3853C130-1E21-4404-F5D3-3CE590A41F14}"/>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5" name="Datumsplatzhalter 4">
            <a:extLst>
              <a:ext uri="{FF2B5EF4-FFF2-40B4-BE49-F238E27FC236}">
                <a16:creationId xmlns:a16="http://schemas.microsoft.com/office/drawing/2014/main" id="{C28419DC-1A13-85B1-D713-FC5DEF4CB607}"/>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75765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1AB28-5A34-BD2A-3224-F63AFE7A6C8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05A03F5-9721-3A21-B6D5-57332ABAA976}"/>
              </a:ext>
            </a:extLst>
          </p:cNvPr>
          <p:cNvSpPr>
            <a:spLocks noGrp="1"/>
          </p:cNvSpPr>
          <p:nvPr>
            <p:ph type="title"/>
          </p:nvPr>
        </p:nvSpPr>
        <p:spPr>
          <a:xfrm>
            <a:off x="724406" y="257069"/>
            <a:ext cx="8534400" cy="1507067"/>
          </a:xfrm>
        </p:spPr>
        <p:txBody>
          <a:bodyPr/>
          <a:lstStyle/>
          <a:p>
            <a:r>
              <a:rPr lang="de-DE" dirty="0" err="1"/>
              <a:t>Example</a:t>
            </a:r>
            <a:r>
              <a:rPr lang="de-DE" dirty="0"/>
              <a:t>: Lane Keeping Assistent</a:t>
            </a:r>
          </a:p>
        </p:txBody>
      </p:sp>
      <p:sp>
        <p:nvSpPr>
          <p:cNvPr id="3" name="Textfeld 2">
            <a:extLst>
              <a:ext uri="{FF2B5EF4-FFF2-40B4-BE49-F238E27FC236}">
                <a16:creationId xmlns:a16="http://schemas.microsoft.com/office/drawing/2014/main" id="{28BBB7B4-1A5B-A0FB-CD5E-21544798D03F}"/>
              </a:ext>
            </a:extLst>
          </p:cNvPr>
          <p:cNvSpPr txBox="1"/>
          <p:nvPr/>
        </p:nvSpPr>
        <p:spPr>
          <a:xfrm>
            <a:off x="8799298" y="656659"/>
            <a:ext cx="3199709" cy="707886"/>
          </a:xfrm>
          <a:prstGeom prst="rect">
            <a:avLst/>
          </a:prstGeom>
          <a:noFill/>
        </p:spPr>
        <p:txBody>
          <a:bodyPr wrap="square" rtlCol="0">
            <a:spAutoFit/>
          </a:bodyPr>
          <a:lstStyle/>
          <a:p>
            <a:r>
              <a:rPr lang="de-DE" sz="1000" dirty="0"/>
              <a:t>Source: N. C. </a:t>
            </a:r>
            <a:r>
              <a:rPr lang="de-DE" sz="1000" dirty="0" err="1"/>
              <a:t>Basjaruddin</a:t>
            </a:r>
            <a:r>
              <a:rPr lang="de-DE" sz="1000" dirty="0"/>
              <a:t>, </a:t>
            </a:r>
            <a:r>
              <a:rPr lang="de-DE" sz="1000" dirty="0" err="1"/>
              <a:t>Kuspriyanto</a:t>
            </a:r>
            <a:r>
              <a:rPr lang="de-DE" sz="1000" dirty="0"/>
              <a:t>, </a:t>
            </a:r>
            <a:r>
              <a:rPr lang="de-DE" sz="1000" dirty="0" err="1"/>
              <a:t>Suhendar</a:t>
            </a:r>
            <a:r>
              <a:rPr lang="de-DE" sz="1000" dirty="0"/>
              <a:t>, D. </a:t>
            </a:r>
            <a:r>
              <a:rPr lang="de-DE" sz="1000" dirty="0" err="1"/>
              <a:t>Saefudin</a:t>
            </a:r>
            <a:r>
              <a:rPr lang="de-DE" sz="1000" dirty="0"/>
              <a:t>, and S. A. </a:t>
            </a:r>
            <a:r>
              <a:rPr lang="de-DE" sz="1000" dirty="0" err="1"/>
              <a:t>Aryani</a:t>
            </a:r>
            <a:r>
              <a:rPr lang="de-DE" sz="1000" dirty="0"/>
              <a:t>, Lane </a:t>
            </a:r>
            <a:r>
              <a:rPr lang="de-DE" sz="1000" dirty="0" err="1"/>
              <a:t>keeping</a:t>
            </a:r>
            <a:r>
              <a:rPr lang="de-DE" sz="1000" dirty="0"/>
              <a:t> </a:t>
            </a:r>
            <a:r>
              <a:rPr lang="de-DE" sz="1000" dirty="0" err="1"/>
              <a:t>assist</a:t>
            </a:r>
            <a:r>
              <a:rPr lang="de-DE" sz="1000" dirty="0"/>
              <a:t> </a:t>
            </a:r>
            <a:r>
              <a:rPr lang="de-DE" sz="1000" dirty="0" err="1"/>
              <a:t>system</a:t>
            </a:r>
            <a:r>
              <a:rPr lang="de-DE" sz="1000" dirty="0"/>
              <a:t> </a:t>
            </a:r>
            <a:r>
              <a:rPr lang="de-DE" sz="1000" dirty="0" err="1"/>
              <a:t>based</a:t>
            </a:r>
            <a:r>
              <a:rPr lang="de-DE" sz="1000" dirty="0"/>
              <a:t> on </a:t>
            </a:r>
            <a:r>
              <a:rPr lang="de-DE" sz="1000" dirty="0" err="1"/>
              <a:t>fuzzy</a:t>
            </a:r>
            <a:r>
              <a:rPr lang="de-DE" sz="1000" dirty="0"/>
              <a:t> </a:t>
            </a:r>
            <a:r>
              <a:rPr lang="de-DE" sz="1000" dirty="0" err="1"/>
              <a:t>logic</a:t>
            </a:r>
            <a:r>
              <a:rPr lang="de-DE" sz="1000" dirty="0"/>
              <a:t>, in 2015 International Electronics Symposium (IES)</a:t>
            </a:r>
          </a:p>
        </p:txBody>
      </p:sp>
      <p:pic>
        <p:nvPicPr>
          <p:cNvPr id="14" name="Grafik 13">
            <a:extLst>
              <a:ext uri="{FF2B5EF4-FFF2-40B4-BE49-F238E27FC236}">
                <a16:creationId xmlns:a16="http://schemas.microsoft.com/office/drawing/2014/main" id="{E904FFD1-42EA-2F8E-CE68-EDC7B4F67DA8}"/>
              </a:ext>
            </a:extLst>
          </p:cNvPr>
          <p:cNvPicPr>
            <a:picLocks noChangeAspect="1"/>
          </p:cNvPicPr>
          <p:nvPr/>
        </p:nvPicPr>
        <p:blipFill>
          <a:blip r:embed="rId3"/>
          <a:stretch>
            <a:fillRect/>
          </a:stretch>
        </p:blipFill>
        <p:spPr>
          <a:xfrm>
            <a:off x="7003090" y="1626208"/>
            <a:ext cx="4995917" cy="2370542"/>
          </a:xfrm>
          <a:prstGeom prst="rect">
            <a:avLst/>
          </a:prstGeom>
        </p:spPr>
      </p:pic>
      <p:sp>
        <p:nvSpPr>
          <p:cNvPr id="9" name="Textfeld 8">
            <a:extLst>
              <a:ext uri="{FF2B5EF4-FFF2-40B4-BE49-F238E27FC236}">
                <a16:creationId xmlns:a16="http://schemas.microsoft.com/office/drawing/2014/main" id="{3476AE69-3A07-8919-EF7B-5A82D2068536}"/>
              </a:ext>
            </a:extLst>
          </p:cNvPr>
          <p:cNvSpPr txBox="1"/>
          <p:nvPr/>
        </p:nvSpPr>
        <p:spPr>
          <a:xfrm>
            <a:off x="496812" y="1674674"/>
            <a:ext cx="6127120" cy="2308324"/>
          </a:xfrm>
          <a:prstGeom prst="rect">
            <a:avLst/>
          </a:prstGeom>
          <a:noFill/>
        </p:spPr>
        <p:txBody>
          <a:bodyPr wrap="square" rtlCol="0">
            <a:spAutoFit/>
          </a:bodyPr>
          <a:lstStyle/>
          <a:p>
            <a:r>
              <a:rPr lang="de-DE" b="1" u="sng" dirty="0"/>
              <a:t>Fuzzy State </a:t>
            </a:r>
            <a:r>
              <a:rPr lang="de-DE" b="1" u="sng" dirty="0" err="1"/>
              <a:t>description</a:t>
            </a:r>
            <a:endParaRPr lang="de-DE" b="1" u="sng" dirty="0"/>
          </a:p>
          <a:p>
            <a:r>
              <a:rPr lang="de-DE" dirty="0"/>
              <a:t>Speed: 209 cm/s</a:t>
            </a:r>
          </a:p>
          <a:p>
            <a:r>
              <a:rPr lang="de-DE" dirty="0"/>
              <a:t>Deviation: 4.3</a:t>
            </a:r>
          </a:p>
          <a:p>
            <a:endParaRPr lang="de-DE" dirty="0"/>
          </a:p>
          <a:p>
            <a:endParaRPr lang="de-DE" dirty="0"/>
          </a:p>
          <a:p>
            <a:endParaRPr lang="de-DE" dirty="0"/>
          </a:p>
          <a:p>
            <a:r>
              <a:rPr lang="de-DE" dirty="0"/>
              <a:t>In </a:t>
            </a:r>
            <a:r>
              <a:rPr lang="de-DE" dirty="0" err="1"/>
              <a:t>lingustic</a:t>
            </a:r>
            <a:r>
              <a:rPr lang="de-DE" dirty="0"/>
              <a:t> </a:t>
            </a:r>
            <a:r>
              <a:rPr lang="de-DE" dirty="0" err="1"/>
              <a:t>terms</a:t>
            </a:r>
            <a:r>
              <a:rPr lang="de-DE" dirty="0"/>
              <a:t>: The </a:t>
            </a:r>
            <a:r>
              <a:rPr lang="de-DE" dirty="0" err="1"/>
              <a:t>car</a:t>
            </a:r>
            <a:r>
              <a:rPr lang="de-DE" dirty="0"/>
              <a:t> </a:t>
            </a:r>
            <a:r>
              <a:rPr lang="de-DE" dirty="0" err="1"/>
              <a:t>is</a:t>
            </a:r>
            <a:r>
              <a:rPr lang="de-DE" dirty="0"/>
              <a:t> </a:t>
            </a:r>
            <a:r>
              <a:rPr lang="de-DE" dirty="0" err="1"/>
              <a:t>between</a:t>
            </a:r>
            <a:r>
              <a:rPr lang="de-DE" dirty="0"/>
              <a:t> </a:t>
            </a:r>
            <a:r>
              <a:rPr lang="de-DE" dirty="0" err="1"/>
              <a:t>low</a:t>
            </a:r>
            <a:r>
              <a:rPr lang="de-DE" dirty="0"/>
              <a:t> </a:t>
            </a:r>
            <a:r>
              <a:rPr lang="de-DE" dirty="0" err="1"/>
              <a:t>speed</a:t>
            </a:r>
            <a:r>
              <a:rPr lang="de-DE" dirty="0"/>
              <a:t> an medium </a:t>
            </a:r>
            <a:r>
              <a:rPr lang="de-DE" dirty="0" err="1"/>
              <a:t>speed</a:t>
            </a:r>
            <a:r>
              <a:rPr lang="de-DE" dirty="0"/>
              <a:t> </a:t>
            </a:r>
            <a:r>
              <a:rPr lang="de-DE" dirty="0" err="1"/>
              <a:t>with</a:t>
            </a:r>
            <a:r>
              <a:rPr lang="de-DE" dirty="0"/>
              <a:t> a </a:t>
            </a:r>
            <a:r>
              <a:rPr lang="de-DE" dirty="0" err="1"/>
              <a:t>little</a:t>
            </a:r>
            <a:r>
              <a:rPr lang="de-DE" dirty="0"/>
              <a:t> </a:t>
            </a:r>
            <a:r>
              <a:rPr lang="de-DE" dirty="0" err="1"/>
              <a:t>bit</a:t>
            </a:r>
            <a:r>
              <a:rPr lang="de-DE" dirty="0"/>
              <a:t> </a:t>
            </a:r>
            <a:r>
              <a:rPr lang="de-DE" dirty="0" err="1"/>
              <a:t>more</a:t>
            </a:r>
            <a:r>
              <a:rPr lang="de-DE" dirty="0"/>
              <a:t> </a:t>
            </a:r>
            <a:r>
              <a:rPr lang="de-DE" dirty="0" err="1"/>
              <a:t>than</a:t>
            </a:r>
            <a:r>
              <a:rPr lang="de-DE" dirty="0"/>
              <a:t> </a:t>
            </a:r>
            <a:r>
              <a:rPr lang="de-DE" dirty="0" err="1"/>
              <a:t>small</a:t>
            </a:r>
            <a:r>
              <a:rPr lang="de-DE" dirty="0"/>
              <a:t> </a:t>
            </a:r>
            <a:r>
              <a:rPr lang="de-DE" dirty="0" err="1"/>
              <a:t>deviation</a:t>
            </a:r>
            <a:r>
              <a:rPr lang="de-DE" dirty="0"/>
              <a:t> </a:t>
            </a:r>
            <a:r>
              <a:rPr lang="de-DE" dirty="0" err="1"/>
              <a:t>to</a:t>
            </a:r>
            <a:r>
              <a:rPr lang="de-DE" dirty="0"/>
              <a:t> </a:t>
            </a:r>
            <a:r>
              <a:rPr lang="de-DE" dirty="0" err="1"/>
              <a:t>the</a:t>
            </a:r>
            <a:r>
              <a:rPr lang="de-DE" dirty="0"/>
              <a:t> </a:t>
            </a:r>
            <a:r>
              <a:rPr lang="de-DE" dirty="0" err="1"/>
              <a:t>right</a:t>
            </a:r>
            <a:r>
              <a:rPr lang="de-DE" dirty="0"/>
              <a:t>.</a:t>
            </a:r>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D7A91E5A-F738-94AF-0AA2-81F92E2B1210}"/>
                  </a:ext>
                </a:extLst>
              </p:cNvPr>
              <p:cNvSpPr txBox="1"/>
              <p:nvPr/>
            </p:nvSpPr>
            <p:spPr>
              <a:xfrm>
                <a:off x="496812" y="4333461"/>
                <a:ext cx="11370510" cy="2606739"/>
              </a:xfrm>
              <a:prstGeom prst="rect">
                <a:avLst/>
              </a:prstGeom>
              <a:noFill/>
            </p:spPr>
            <p:txBody>
              <a:bodyPr wrap="square" rtlCol="0">
                <a:spAutoFit/>
              </a:bodyPr>
              <a:lstStyle/>
              <a:p>
                <a:endParaRPr lang="de-DE" dirty="0"/>
              </a:p>
              <a:p>
                <a:r>
                  <a:rPr lang="de-DE" dirty="0" err="1"/>
                  <a:t>Mathematical</a:t>
                </a:r>
                <a:r>
                  <a:rPr lang="de-DE" dirty="0"/>
                  <a:t>: </a:t>
                </a:r>
                <a:endParaRPr lang="de-DE" i="1" dirty="0">
                  <a:latin typeface="Cambria Math" panose="02040503050406030204" pitchFamily="18" charset="0"/>
                </a:endParaRPr>
              </a:p>
              <a:p>
                <a:pPr algn="ctr"/>
                <a14:m>
                  <m:oMath xmlns:m="http://schemas.openxmlformats.org/officeDocument/2006/math">
                    <m:sSub>
                      <m:sSubPr>
                        <m:ctrlPr>
                          <a:rPr lang="de-DE" i="1" smtClean="0">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𝜇</m:t>
                        </m:r>
                      </m:e>
                      <m:sub>
                        <m:r>
                          <a:rPr lang="de-DE" i="1">
                            <a:latin typeface="Cambria Math" panose="02040503050406030204" pitchFamily="18" charset="0"/>
                          </a:rPr>
                          <m:t>𝐿𝑆</m:t>
                        </m:r>
                      </m:sub>
                    </m:sSub>
                    <m:d>
                      <m:dPr>
                        <m:ctrlPr>
                          <a:rPr lang="de-DE" i="1">
                            <a:latin typeface="Cambria Math" panose="02040503050406030204" pitchFamily="18" charset="0"/>
                          </a:rPr>
                        </m:ctrlPr>
                      </m:dPr>
                      <m:e>
                        <m:r>
                          <a:rPr lang="de-DE" i="1">
                            <a:latin typeface="Cambria Math" panose="02040503050406030204" pitchFamily="18" charset="0"/>
                          </a:rPr>
                          <m:t>209</m:t>
                        </m:r>
                      </m:e>
                    </m:d>
                    <m:r>
                      <a:rPr lang="de-DE" i="1">
                        <a:latin typeface="Cambria Math" panose="02040503050406030204" pitchFamily="18" charset="0"/>
                      </a:rPr>
                      <m:t>=0.4</m:t>
                    </m:r>
                    <m:r>
                      <a:rPr lang="de-DE" b="0" i="1" smtClean="0">
                        <a:latin typeface="Cambria Math" panose="02040503050406030204" pitchFamily="18" charset="0"/>
                      </a:rPr>
                      <m:t>3</m:t>
                    </m:r>
                    <m:r>
                      <a:rPr lang="de-DE" i="1">
                        <a:latin typeface="Cambria Math" panose="02040503050406030204" pitchFamily="18" charset="0"/>
                      </a:rPr>
                      <m:t>,</m:t>
                    </m:r>
                  </m:oMath>
                </a14:m>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 </m:t>
                        </m:r>
                        <m:r>
                          <a:rPr lang="de-DE" i="1">
                            <a:latin typeface="Cambria Math" panose="02040503050406030204" pitchFamily="18" charset="0"/>
                            <a:ea typeface="Cambria Math" panose="02040503050406030204" pitchFamily="18" charset="0"/>
                          </a:rPr>
                          <m:t>𝜇</m:t>
                        </m:r>
                      </m:e>
                      <m:sub>
                        <m:r>
                          <a:rPr lang="de-DE" i="1">
                            <a:latin typeface="Cambria Math" panose="02040503050406030204" pitchFamily="18" charset="0"/>
                            <a:ea typeface="Cambria Math" panose="02040503050406030204" pitchFamily="18" charset="0"/>
                          </a:rPr>
                          <m:t>𝑀</m:t>
                        </m:r>
                        <m:r>
                          <a:rPr lang="de-DE" i="1">
                            <a:latin typeface="Cambria Math" panose="02040503050406030204" pitchFamily="18" charset="0"/>
                          </a:rPr>
                          <m:t>𝑆</m:t>
                        </m:r>
                      </m:sub>
                    </m:sSub>
                    <m:d>
                      <m:dPr>
                        <m:ctrlPr>
                          <a:rPr lang="de-DE" i="1">
                            <a:latin typeface="Cambria Math" panose="02040503050406030204" pitchFamily="18" charset="0"/>
                          </a:rPr>
                        </m:ctrlPr>
                      </m:dPr>
                      <m:e>
                        <m:r>
                          <a:rPr lang="de-DE" i="1">
                            <a:latin typeface="Cambria Math" panose="02040503050406030204" pitchFamily="18" charset="0"/>
                          </a:rPr>
                          <m:t>209</m:t>
                        </m:r>
                      </m:e>
                    </m:d>
                    <m:r>
                      <a:rPr lang="de-DE" i="1">
                        <a:latin typeface="Cambria Math" panose="02040503050406030204" pitchFamily="18" charset="0"/>
                      </a:rPr>
                      <m:t>=0.4, </m:t>
                    </m:r>
                    <m:sSub>
                      <m:sSubPr>
                        <m:ctrlPr>
                          <a:rPr lang="de-DE" i="1">
                            <a:latin typeface="Cambria Math" panose="02040503050406030204" pitchFamily="18" charset="0"/>
                          </a:rPr>
                        </m:ctrlPr>
                      </m:sSubPr>
                      <m:e>
                        <m:r>
                          <a:rPr lang="de-DE" i="1">
                            <a:latin typeface="Cambria Math" panose="02040503050406030204" pitchFamily="18" charset="0"/>
                          </a:rPr>
                          <m:t> </m:t>
                        </m:r>
                        <m:r>
                          <a:rPr lang="de-DE" i="1">
                            <a:latin typeface="Cambria Math" panose="02040503050406030204" pitchFamily="18" charset="0"/>
                            <a:ea typeface="Cambria Math" panose="02040503050406030204" pitchFamily="18" charset="0"/>
                          </a:rPr>
                          <m:t>𝜇</m:t>
                        </m:r>
                      </m:e>
                      <m:sub>
                        <m:r>
                          <a:rPr lang="de-DE" i="1">
                            <a:latin typeface="Cambria Math" panose="02040503050406030204" pitchFamily="18" charset="0"/>
                            <a:ea typeface="Cambria Math" panose="02040503050406030204" pitchFamily="18" charset="0"/>
                          </a:rPr>
                          <m:t>𝐻</m:t>
                        </m:r>
                        <m:r>
                          <a:rPr lang="de-DE" i="1">
                            <a:latin typeface="Cambria Math" panose="02040503050406030204" pitchFamily="18" charset="0"/>
                          </a:rPr>
                          <m:t>𝑆</m:t>
                        </m:r>
                      </m:sub>
                    </m:sSub>
                    <m:d>
                      <m:dPr>
                        <m:ctrlPr>
                          <a:rPr lang="de-DE" i="1">
                            <a:latin typeface="Cambria Math" panose="02040503050406030204" pitchFamily="18" charset="0"/>
                          </a:rPr>
                        </m:ctrlPr>
                      </m:dPr>
                      <m:e>
                        <m:r>
                          <a:rPr lang="de-DE" i="1">
                            <a:latin typeface="Cambria Math" panose="02040503050406030204" pitchFamily="18" charset="0"/>
                          </a:rPr>
                          <m:t>209</m:t>
                        </m:r>
                      </m:e>
                    </m:d>
                    <m:r>
                      <a:rPr lang="de-DE" i="1">
                        <a:latin typeface="Cambria Math" panose="02040503050406030204" pitchFamily="18" charset="0"/>
                      </a:rPr>
                      <m:t>=0.0</m:t>
                    </m:r>
                  </m:oMath>
                </a14:m>
                <a:endParaRPr lang="de-DE" dirty="0"/>
              </a:p>
              <a:p>
                <a:pPr algn="ct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 </m:t>
                        </m:r>
                        <m:r>
                          <a:rPr lang="de-DE" i="1">
                            <a:latin typeface="Cambria Math" panose="02040503050406030204" pitchFamily="18" charset="0"/>
                            <a:ea typeface="Cambria Math" panose="02040503050406030204" pitchFamily="18" charset="0"/>
                          </a:rPr>
                          <m:t>𝜇</m:t>
                        </m:r>
                      </m:e>
                      <m:sub>
                        <m:r>
                          <a:rPr lang="de-DE" i="1">
                            <a:latin typeface="Cambria Math" panose="02040503050406030204" pitchFamily="18" charset="0"/>
                            <a:ea typeface="Cambria Math" panose="02040503050406030204" pitchFamily="18" charset="0"/>
                          </a:rPr>
                          <m:t>𝐵𝐿</m:t>
                        </m:r>
                      </m:sub>
                    </m:sSub>
                    <m:d>
                      <m:dPr>
                        <m:ctrlPr>
                          <a:rPr lang="de-DE" i="1">
                            <a:latin typeface="Cambria Math" panose="02040503050406030204" pitchFamily="18" charset="0"/>
                          </a:rPr>
                        </m:ctrlPr>
                      </m:dPr>
                      <m:e>
                        <m:r>
                          <a:rPr lang="de-DE" i="1">
                            <a:latin typeface="Cambria Math" panose="02040503050406030204" pitchFamily="18" charset="0"/>
                          </a:rPr>
                          <m:t>4.3</m:t>
                        </m:r>
                      </m:e>
                    </m:d>
                    <m:r>
                      <a:rPr lang="de-DE" i="1">
                        <a:latin typeface="Cambria Math" panose="02040503050406030204" pitchFamily="18" charset="0"/>
                      </a:rPr>
                      <m:t>=0.0, </m:t>
                    </m:r>
                    <m:sSub>
                      <m:sSubPr>
                        <m:ctrlPr>
                          <a:rPr lang="de-DE" i="1">
                            <a:latin typeface="Cambria Math" panose="02040503050406030204" pitchFamily="18" charset="0"/>
                          </a:rPr>
                        </m:ctrlPr>
                      </m:sSubPr>
                      <m:e>
                        <m:r>
                          <a:rPr lang="de-DE" i="1">
                            <a:latin typeface="Cambria Math" panose="02040503050406030204" pitchFamily="18" charset="0"/>
                          </a:rPr>
                          <m:t> </m:t>
                        </m:r>
                        <m:r>
                          <a:rPr lang="de-DE" i="1">
                            <a:latin typeface="Cambria Math" panose="02040503050406030204" pitchFamily="18" charset="0"/>
                            <a:ea typeface="Cambria Math" panose="02040503050406030204" pitchFamily="18" charset="0"/>
                          </a:rPr>
                          <m:t>𝜇</m:t>
                        </m:r>
                      </m:e>
                      <m:sub>
                        <m:r>
                          <a:rPr lang="de-DE" i="1">
                            <a:latin typeface="Cambria Math" panose="02040503050406030204" pitchFamily="18" charset="0"/>
                            <a:ea typeface="Cambria Math" panose="02040503050406030204" pitchFamily="18" charset="0"/>
                          </a:rPr>
                          <m:t>𝑆𝐿</m:t>
                        </m:r>
                      </m:sub>
                    </m:sSub>
                    <m:d>
                      <m:dPr>
                        <m:ctrlPr>
                          <a:rPr lang="de-DE" i="1">
                            <a:latin typeface="Cambria Math" panose="02040503050406030204" pitchFamily="18" charset="0"/>
                          </a:rPr>
                        </m:ctrlPr>
                      </m:dPr>
                      <m:e>
                        <m:r>
                          <a:rPr lang="de-DE" i="1">
                            <a:latin typeface="Cambria Math" panose="02040503050406030204" pitchFamily="18" charset="0"/>
                          </a:rPr>
                          <m:t>4.3</m:t>
                        </m:r>
                      </m:e>
                    </m:d>
                    <m:r>
                      <a:rPr lang="de-DE" i="1">
                        <a:latin typeface="Cambria Math" panose="02040503050406030204" pitchFamily="18" charset="0"/>
                      </a:rPr>
                      <m:t>=0.0</m:t>
                    </m:r>
                  </m:oMath>
                </a14:m>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 </m:t>
                        </m:r>
                        <m:r>
                          <a:rPr lang="de-DE" i="1">
                            <a:latin typeface="Cambria Math" panose="02040503050406030204" pitchFamily="18" charset="0"/>
                            <a:ea typeface="Cambria Math" panose="02040503050406030204" pitchFamily="18" charset="0"/>
                          </a:rPr>
                          <m:t>𝜇</m:t>
                        </m:r>
                      </m:e>
                      <m:sub>
                        <m:r>
                          <a:rPr lang="de-DE" i="1">
                            <a:latin typeface="Cambria Math" panose="02040503050406030204" pitchFamily="18" charset="0"/>
                            <a:ea typeface="Cambria Math" panose="02040503050406030204" pitchFamily="18" charset="0"/>
                          </a:rPr>
                          <m:t>𝑁</m:t>
                        </m:r>
                      </m:sub>
                    </m:sSub>
                    <m:d>
                      <m:dPr>
                        <m:ctrlPr>
                          <a:rPr lang="de-DE" i="1">
                            <a:latin typeface="Cambria Math" panose="02040503050406030204" pitchFamily="18" charset="0"/>
                          </a:rPr>
                        </m:ctrlPr>
                      </m:dPr>
                      <m:e>
                        <m:r>
                          <a:rPr lang="de-DE" i="1">
                            <a:latin typeface="Cambria Math" panose="02040503050406030204" pitchFamily="18" charset="0"/>
                          </a:rPr>
                          <m:t>4.3</m:t>
                        </m:r>
                      </m:e>
                    </m:d>
                    <m:r>
                      <a:rPr lang="de-DE" i="1">
                        <a:latin typeface="Cambria Math" panose="02040503050406030204" pitchFamily="18" charset="0"/>
                      </a:rPr>
                      <m:t>=0.0,</m:t>
                    </m:r>
                    <m:sSub>
                      <m:sSubPr>
                        <m:ctrlPr>
                          <a:rPr lang="de-DE" i="1">
                            <a:latin typeface="Cambria Math" panose="02040503050406030204" pitchFamily="18" charset="0"/>
                          </a:rPr>
                        </m:ctrlPr>
                      </m:sSubPr>
                      <m:e>
                        <m:r>
                          <a:rPr lang="de-DE" i="1">
                            <a:latin typeface="Cambria Math" panose="02040503050406030204" pitchFamily="18" charset="0"/>
                          </a:rPr>
                          <m:t> </m:t>
                        </m:r>
                        <m:r>
                          <a:rPr lang="de-DE" i="1">
                            <a:latin typeface="Cambria Math" panose="02040503050406030204" pitchFamily="18" charset="0"/>
                            <a:ea typeface="Cambria Math" panose="02040503050406030204" pitchFamily="18" charset="0"/>
                          </a:rPr>
                          <m:t>𝜇</m:t>
                        </m:r>
                      </m:e>
                      <m:sub>
                        <m:r>
                          <a:rPr lang="de-DE" b="0" i="1" smtClean="0">
                            <a:latin typeface="Cambria Math" panose="02040503050406030204" pitchFamily="18" charset="0"/>
                            <a:ea typeface="Cambria Math" panose="02040503050406030204" pitchFamily="18" charset="0"/>
                          </a:rPr>
                          <m:t>𝑆𝑅</m:t>
                        </m:r>
                      </m:sub>
                    </m:sSub>
                    <m:d>
                      <m:dPr>
                        <m:ctrlPr>
                          <a:rPr lang="de-DE" i="1">
                            <a:latin typeface="Cambria Math" panose="02040503050406030204" pitchFamily="18" charset="0"/>
                          </a:rPr>
                        </m:ctrlPr>
                      </m:dPr>
                      <m:e>
                        <m:r>
                          <a:rPr lang="de-DE" i="1">
                            <a:latin typeface="Cambria Math" panose="02040503050406030204" pitchFamily="18" charset="0"/>
                          </a:rPr>
                          <m:t>4.3</m:t>
                        </m:r>
                      </m:e>
                    </m:d>
                    <m:r>
                      <a:rPr lang="de-DE" i="1">
                        <a:latin typeface="Cambria Math" panose="02040503050406030204" pitchFamily="18" charset="0"/>
                      </a:rPr>
                      <m:t>=0.</m:t>
                    </m:r>
                    <m:r>
                      <a:rPr lang="de-DE" b="0" i="1" smtClean="0">
                        <a:latin typeface="Cambria Math" panose="02040503050406030204" pitchFamily="18" charset="0"/>
                      </a:rPr>
                      <m:t>6</m:t>
                    </m:r>
                  </m:oMath>
                </a14:m>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 </m:t>
                        </m:r>
                        <m:r>
                          <a:rPr lang="de-DE" i="1">
                            <a:latin typeface="Cambria Math" panose="02040503050406030204" pitchFamily="18" charset="0"/>
                            <a:ea typeface="Cambria Math" panose="02040503050406030204" pitchFamily="18" charset="0"/>
                          </a:rPr>
                          <m:t>𝜇</m:t>
                        </m:r>
                      </m:e>
                      <m:sub>
                        <m:r>
                          <a:rPr lang="de-DE" i="1">
                            <a:latin typeface="Cambria Math" panose="02040503050406030204" pitchFamily="18" charset="0"/>
                            <a:ea typeface="Cambria Math" panose="02040503050406030204" pitchFamily="18" charset="0"/>
                          </a:rPr>
                          <m:t>𝐵</m:t>
                        </m:r>
                        <m:r>
                          <a:rPr lang="de-DE" b="0" i="1" smtClean="0">
                            <a:latin typeface="Cambria Math" panose="02040503050406030204" pitchFamily="18" charset="0"/>
                            <a:ea typeface="Cambria Math" panose="02040503050406030204" pitchFamily="18" charset="0"/>
                          </a:rPr>
                          <m:t>𝑅</m:t>
                        </m:r>
                      </m:sub>
                    </m:sSub>
                    <m:d>
                      <m:dPr>
                        <m:ctrlPr>
                          <a:rPr lang="de-DE" i="1">
                            <a:latin typeface="Cambria Math" panose="02040503050406030204" pitchFamily="18" charset="0"/>
                          </a:rPr>
                        </m:ctrlPr>
                      </m:dPr>
                      <m:e>
                        <m:r>
                          <a:rPr lang="de-DE" i="1">
                            <a:latin typeface="Cambria Math" panose="02040503050406030204" pitchFamily="18" charset="0"/>
                          </a:rPr>
                          <m:t>4.3</m:t>
                        </m:r>
                      </m:e>
                    </m:d>
                    <m:r>
                      <a:rPr lang="de-DE" i="1">
                        <a:latin typeface="Cambria Math" panose="02040503050406030204" pitchFamily="18" charset="0"/>
                      </a:rPr>
                      <m:t>=0.0</m:t>
                    </m:r>
                  </m:oMath>
                </a14:m>
                <a:r>
                  <a:rPr lang="de-DE" dirty="0"/>
                  <a:t>67</a:t>
                </a:r>
              </a:p>
              <a:p>
                <a:endParaRPr lang="de-DE" dirty="0"/>
              </a:p>
              <a:p>
                <a:pPr/>
                <a:r>
                  <a:rPr lang="de-DE" dirty="0"/>
                  <a:t>Short (Membership </a:t>
                </a:r>
                <a:r>
                  <a:rPr lang="de-DE" dirty="0" err="1"/>
                  <a:t>vector</a:t>
                </a:r>
                <a:r>
                  <a:rPr lang="de-DE" dirty="0"/>
                  <a:t>):</a:t>
                </a:r>
                <a:br>
                  <a:rPr lang="de-DE" dirty="0"/>
                </a:br>
                <a14:m>
                  <m:oMathPara xmlns:m="http://schemas.openxmlformats.org/officeDocument/2006/math">
                    <m:oMathParaPr>
                      <m:jc m:val="center"/>
                    </m:oMathParaPr>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𝜇</m:t>
                          </m:r>
                        </m:e>
                        <m:sub>
                          <m:r>
                            <a:rPr lang="de-DE" b="0" i="1" smtClean="0">
                              <a:latin typeface="Cambria Math" panose="02040503050406030204" pitchFamily="18" charset="0"/>
                              <a:ea typeface="Cambria Math" panose="02040503050406030204" pitchFamily="18" charset="0"/>
                            </a:rPr>
                            <m:t>𝑆𝑝𝑒𝑒𝑑</m:t>
                          </m:r>
                        </m:sub>
                      </m:sSub>
                      <m:d>
                        <m:dPr>
                          <m:ctrlPr>
                            <a:rPr lang="de-DE" i="1">
                              <a:latin typeface="Cambria Math" panose="02040503050406030204" pitchFamily="18" charset="0"/>
                            </a:rPr>
                          </m:ctrlPr>
                        </m:dPr>
                        <m:e>
                          <m:r>
                            <a:rPr lang="de-DE" i="1">
                              <a:latin typeface="Cambria Math" panose="02040503050406030204" pitchFamily="18" charset="0"/>
                            </a:rPr>
                            <m:t>209</m:t>
                          </m:r>
                        </m:e>
                      </m:d>
                      <m:r>
                        <a:rPr lang="de-DE" b="0" i="1" smtClean="0">
                          <a:latin typeface="Cambria Math" panose="02040503050406030204" pitchFamily="18" charset="0"/>
                        </a:rPr>
                        <m:t>=</m:t>
                      </m:r>
                      <m:d>
                        <m:dPr>
                          <m:ctrlPr>
                            <a:rPr lang="de-DE" b="0" i="1" smtClean="0">
                              <a:latin typeface="Cambria Math" panose="02040503050406030204" pitchFamily="18" charset="0"/>
                            </a:rPr>
                          </m:ctrlPr>
                        </m:dPr>
                        <m:e>
                          <m:r>
                            <a:rPr lang="de-DE" b="0" i="1" smtClean="0">
                              <a:latin typeface="Cambria Math" panose="02040503050406030204" pitchFamily="18" charset="0"/>
                            </a:rPr>
                            <m:t>0.43,0.4,0.0</m:t>
                          </m:r>
                        </m:e>
                      </m:d>
                    </m:oMath>
                  </m:oMathPara>
                </a14:m>
                <a:endParaRPr lang="de-DE" b="0" dirty="0"/>
              </a:p>
              <a:p>
                <a:pPr/>
                <a14:m>
                  <m:oMathPara xmlns:m="http://schemas.openxmlformats.org/officeDocument/2006/math">
                    <m:oMathParaPr>
                      <m:jc m:val="centerGroup"/>
                    </m:oMathParaPr>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𝜇</m:t>
                          </m:r>
                        </m:e>
                        <m:sub>
                          <m:r>
                            <a:rPr lang="de-DE" b="0" i="1" smtClean="0">
                              <a:latin typeface="Cambria Math" panose="02040503050406030204" pitchFamily="18" charset="0"/>
                              <a:ea typeface="Cambria Math" panose="02040503050406030204" pitchFamily="18" charset="0"/>
                            </a:rPr>
                            <m:t>𝐷𝑒𝑣𝑖𝑎𝑡𝑖𝑜𝑛</m:t>
                          </m:r>
                        </m:sub>
                      </m:sSub>
                      <m:d>
                        <m:dPr>
                          <m:ctrlPr>
                            <a:rPr lang="de-DE" i="1">
                              <a:latin typeface="Cambria Math" panose="02040503050406030204" pitchFamily="18" charset="0"/>
                            </a:rPr>
                          </m:ctrlPr>
                        </m:dPr>
                        <m:e>
                          <m:r>
                            <a:rPr lang="de-DE" b="0" i="1" smtClean="0">
                              <a:latin typeface="Cambria Math" panose="02040503050406030204" pitchFamily="18" charset="0"/>
                            </a:rPr>
                            <m:t>4.3</m:t>
                          </m:r>
                        </m:e>
                      </m:d>
                      <m:r>
                        <a:rPr lang="de-DE" b="0" i="1" smtClean="0">
                          <a:latin typeface="Cambria Math" panose="02040503050406030204" pitchFamily="18" charset="0"/>
                        </a:rPr>
                        <m:t>=(0.0,0.0,0.0,0.6,0.067)</m:t>
                      </m:r>
                    </m:oMath>
                  </m:oMathPara>
                </a14:m>
                <a:endParaRPr lang="de-DE" dirty="0"/>
              </a:p>
              <a:p>
                <a:endParaRPr lang="de-DE" dirty="0"/>
              </a:p>
            </p:txBody>
          </p:sp>
        </mc:Choice>
        <mc:Fallback xmlns="">
          <p:sp>
            <p:nvSpPr>
              <p:cNvPr id="4" name="Textfeld 3">
                <a:extLst>
                  <a:ext uri="{FF2B5EF4-FFF2-40B4-BE49-F238E27FC236}">
                    <a16:creationId xmlns:a16="http://schemas.microsoft.com/office/drawing/2014/main" id="{D7A91E5A-F738-94AF-0AA2-81F92E2B1210}"/>
                  </a:ext>
                </a:extLst>
              </p:cNvPr>
              <p:cNvSpPr txBox="1">
                <a:spLocks noRot="1" noChangeAspect="1" noMove="1" noResize="1" noEditPoints="1" noAdjustHandles="1" noChangeArrowheads="1" noChangeShapeType="1" noTextEdit="1"/>
              </p:cNvSpPr>
              <p:nvPr/>
            </p:nvSpPr>
            <p:spPr>
              <a:xfrm>
                <a:off x="496812" y="4333461"/>
                <a:ext cx="11370510" cy="2606739"/>
              </a:xfrm>
              <a:prstGeom prst="rect">
                <a:avLst/>
              </a:prstGeom>
              <a:blipFill>
                <a:blip r:embed="rId4"/>
                <a:stretch>
                  <a:fillRect l="-429"/>
                </a:stretch>
              </a:blipFill>
            </p:spPr>
            <p:txBody>
              <a:bodyPr/>
              <a:lstStyle/>
              <a:p>
                <a:r>
                  <a:rPr lang="de-DE">
                    <a:noFill/>
                  </a:rPr>
                  <a:t> </a:t>
                </a:r>
              </a:p>
            </p:txBody>
          </p:sp>
        </mc:Fallback>
      </mc:AlternateContent>
      <p:sp>
        <p:nvSpPr>
          <p:cNvPr id="5" name="Foliennummernplatzhalter 4">
            <a:extLst>
              <a:ext uri="{FF2B5EF4-FFF2-40B4-BE49-F238E27FC236}">
                <a16:creationId xmlns:a16="http://schemas.microsoft.com/office/drawing/2014/main" id="{672DE664-B849-C05D-99BA-8D662F0EADE3}"/>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6" name="Datumsplatzhalter 5">
            <a:extLst>
              <a:ext uri="{FF2B5EF4-FFF2-40B4-BE49-F238E27FC236}">
                <a16:creationId xmlns:a16="http://schemas.microsoft.com/office/drawing/2014/main" id="{F15DE183-EE0F-AAA6-4F30-3E717C5FC2A3}"/>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260854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0201B-C1CD-576B-3EB9-11C34B3C54B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7A6509F-3137-9392-8196-18AB583A0B07}"/>
              </a:ext>
            </a:extLst>
          </p:cNvPr>
          <p:cNvSpPr>
            <a:spLocks noGrp="1"/>
          </p:cNvSpPr>
          <p:nvPr>
            <p:ph type="title"/>
          </p:nvPr>
        </p:nvSpPr>
        <p:spPr>
          <a:xfrm>
            <a:off x="724406" y="257069"/>
            <a:ext cx="8534400" cy="1507067"/>
          </a:xfrm>
        </p:spPr>
        <p:txBody>
          <a:bodyPr/>
          <a:lstStyle/>
          <a:p>
            <a:r>
              <a:rPr lang="de-DE" dirty="0" err="1"/>
              <a:t>Example</a:t>
            </a:r>
            <a:r>
              <a:rPr lang="de-DE" dirty="0"/>
              <a:t>: Lane Keeping Assistent</a:t>
            </a:r>
          </a:p>
        </p:txBody>
      </p:sp>
      <p:sp>
        <p:nvSpPr>
          <p:cNvPr id="3" name="Textfeld 2">
            <a:extLst>
              <a:ext uri="{FF2B5EF4-FFF2-40B4-BE49-F238E27FC236}">
                <a16:creationId xmlns:a16="http://schemas.microsoft.com/office/drawing/2014/main" id="{38E4576B-7D00-B3D7-E628-BC6D5B26A4D2}"/>
              </a:ext>
            </a:extLst>
          </p:cNvPr>
          <p:cNvSpPr txBox="1"/>
          <p:nvPr/>
        </p:nvSpPr>
        <p:spPr>
          <a:xfrm>
            <a:off x="8799298" y="656659"/>
            <a:ext cx="3199709" cy="707886"/>
          </a:xfrm>
          <a:prstGeom prst="rect">
            <a:avLst/>
          </a:prstGeom>
          <a:noFill/>
        </p:spPr>
        <p:txBody>
          <a:bodyPr wrap="square" rtlCol="0">
            <a:spAutoFit/>
          </a:bodyPr>
          <a:lstStyle/>
          <a:p>
            <a:r>
              <a:rPr lang="de-DE" sz="1000" dirty="0"/>
              <a:t>Source: N. C. </a:t>
            </a:r>
            <a:r>
              <a:rPr lang="de-DE" sz="1000" dirty="0" err="1"/>
              <a:t>Basjaruddin</a:t>
            </a:r>
            <a:r>
              <a:rPr lang="de-DE" sz="1000" dirty="0"/>
              <a:t>, </a:t>
            </a:r>
            <a:r>
              <a:rPr lang="de-DE" sz="1000" dirty="0" err="1"/>
              <a:t>Kuspriyanto</a:t>
            </a:r>
            <a:r>
              <a:rPr lang="de-DE" sz="1000" dirty="0"/>
              <a:t>, </a:t>
            </a:r>
            <a:r>
              <a:rPr lang="de-DE" sz="1000" dirty="0" err="1"/>
              <a:t>Suhendar</a:t>
            </a:r>
            <a:r>
              <a:rPr lang="de-DE" sz="1000" dirty="0"/>
              <a:t>, D. </a:t>
            </a:r>
            <a:r>
              <a:rPr lang="de-DE" sz="1000" dirty="0" err="1"/>
              <a:t>Saefudin</a:t>
            </a:r>
            <a:r>
              <a:rPr lang="de-DE" sz="1000" dirty="0"/>
              <a:t>, and S. A. </a:t>
            </a:r>
            <a:r>
              <a:rPr lang="de-DE" sz="1000" dirty="0" err="1"/>
              <a:t>Aryani</a:t>
            </a:r>
            <a:r>
              <a:rPr lang="de-DE" sz="1000" dirty="0"/>
              <a:t>, Lane </a:t>
            </a:r>
            <a:r>
              <a:rPr lang="de-DE" sz="1000" dirty="0" err="1"/>
              <a:t>keeping</a:t>
            </a:r>
            <a:r>
              <a:rPr lang="de-DE" sz="1000" dirty="0"/>
              <a:t> </a:t>
            </a:r>
            <a:r>
              <a:rPr lang="de-DE" sz="1000" dirty="0" err="1"/>
              <a:t>assist</a:t>
            </a:r>
            <a:r>
              <a:rPr lang="de-DE" sz="1000" dirty="0"/>
              <a:t> </a:t>
            </a:r>
            <a:r>
              <a:rPr lang="de-DE" sz="1000" dirty="0" err="1"/>
              <a:t>system</a:t>
            </a:r>
            <a:r>
              <a:rPr lang="de-DE" sz="1000" dirty="0"/>
              <a:t> </a:t>
            </a:r>
            <a:r>
              <a:rPr lang="de-DE" sz="1000" dirty="0" err="1"/>
              <a:t>based</a:t>
            </a:r>
            <a:r>
              <a:rPr lang="de-DE" sz="1000" dirty="0"/>
              <a:t> on </a:t>
            </a:r>
            <a:r>
              <a:rPr lang="de-DE" sz="1000" dirty="0" err="1"/>
              <a:t>fuzzy</a:t>
            </a:r>
            <a:r>
              <a:rPr lang="de-DE" sz="1000" dirty="0"/>
              <a:t> </a:t>
            </a:r>
            <a:r>
              <a:rPr lang="de-DE" sz="1000" dirty="0" err="1"/>
              <a:t>logic</a:t>
            </a:r>
            <a:r>
              <a:rPr lang="de-DE" sz="1000" dirty="0"/>
              <a:t>, in 2015 International Electronics Symposium (IES)</a:t>
            </a:r>
          </a:p>
        </p:txBody>
      </p:sp>
      <p:sp>
        <p:nvSpPr>
          <p:cNvPr id="7" name="Pfeil: nach unten 6">
            <a:extLst>
              <a:ext uri="{FF2B5EF4-FFF2-40B4-BE49-F238E27FC236}">
                <a16:creationId xmlns:a16="http://schemas.microsoft.com/office/drawing/2014/main" id="{15123621-DABB-91E9-23E8-05B4B0C24081}"/>
              </a:ext>
            </a:extLst>
          </p:cNvPr>
          <p:cNvSpPr/>
          <p:nvPr/>
        </p:nvSpPr>
        <p:spPr>
          <a:xfrm>
            <a:off x="3816626" y="1689652"/>
            <a:ext cx="437322" cy="6858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4F584434-7BA6-6CF7-AE95-BAB6300F4418}"/>
              </a:ext>
            </a:extLst>
          </p:cNvPr>
          <p:cNvSpPr txBox="1"/>
          <p:nvPr/>
        </p:nvSpPr>
        <p:spPr>
          <a:xfrm>
            <a:off x="8309113" y="2375452"/>
            <a:ext cx="3498574" cy="3139321"/>
          </a:xfrm>
          <a:prstGeom prst="rect">
            <a:avLst/>
          </a:prstGeom>
          <a:noFill/>
        </p:spPr>
        <p:txBody>
          <a:bodyPr wrap="square" rtlCol="0">
            <a:spAutoFit/>
          </a:bodyPr>
          <a:lstStyle/>
          <a:p>
            <a:r>
              <a:rPr lang="de-DE" dirty="0"/>
              <a:t>Rule Base </a:t>
            </a:r>
            <a:r>
              <a:rPr lang="de-DE" dirty="0" err="1"/>
              <a:t>is</a:t>
            </a:r>
            <a:r>
              <a:rPr lang="de-DE" dirty="0"/>
              <a:t> </a:t>
            </a:r>
            <a:r>
              <a:rPr lang="de-DE" dirty="0" err="1"/>
              <a:t>needed</a:t>
            </a:r>
            <a:r>
              <a:rPr lang="de-DE" dirty="0"/>
              <a:t>:</a:t>
            </a:r>
          </a:p>
          <a:p>
            <a:pPr marL="342900" indent="-342900">
              <a:buFont typeface="+mj-lt"/>
              <a:buAutoNum type="arabicPeriod"/>
            </a:pPr>
            <a:r>
              <a:rPr lang="en-US" dirty="0"/>
              <a:t>if speed is medium speed and deviation is normal then zero steering angle </a:t>
            </a:r>
          </a:p>
          <a:p>
            <a:pPr marL="342900" indent="-342900">
              <a:buFont typeface="+mj-lt"/>
              <a:buAutoNum type="arabicPeriod"/>
            </a:pPr>
            <a:r>
              <a:rPr lang="en-US" dirty="0"/>
              <a:t>if speed is low speed and deviation is small right then medium steering angle</a:t>
            </a:r>
          </a:p>
          <a:p>
            <a:pPr marL="342900" indent="-342900">
              <a:buFont typeface="+mj-lt"/>
              <a:buAutoNum type="arabicPeriod"/>
            </a:pPr>
            <a:r>
              <a:rPr lang="en-US" dirty="0"/>
              <a:t>if speed is low speed and deviation is big left then medium steering angle</a:t>
            </a:r>
          </a:p>
          <a:p>
            <a:pPr marL="342900" indent="-342900">
              <a:buFont typeface="+mj-lt"/>
              <a:buAutoNum type="arabicPeriod"/>
            </a:pPr>
            <a:r>
              <a:rPr lang="en-US" dirty="0"/>
              <a:t>…</a:t>
            </a:r>
            <a:endParaRPr lang="de-DE" dirty="0"/>
          </a:p>
        </p:txBody>
      </p:sp>
      <p:pic>
        <p:nvPicPr>
          <p:cNvPr id="10" name="Grafik 9">
            <a:extLst>
              <a:ext uri="{FF2B5EF4-FFF2-40B4-BE49-F238E27FC236}">
                <a16:creationId xmlns:a16="http://schemas.microsoft.com/office/drawing/2014/main" id="{BE2D5F65-F5BC-8099-F96A-2E2F5FA7CAC8}"/>
              </a:ext>
            </a:extLst>
          </p:cNvPr>
          <p:cNvPicPr>
            <a:picLocks noChangeAspect="1"/>
          </p:cNvPicPr>
          <p:nvPr/>
        </p:nvPicPr>
        <p:blipFill>
          <a:blip r:embed="rId3"/>
          <a:stretch>
            <a:fillRect/>
          </a:stretch>
        </p:blipFill>
        <p:spPr>
          <a:xfrm>
            <a:off x="0" y="2361918"/>
            <a:ext cx="8207022" cy="4148494"/>
          </a:xfrm>
          <a:prstGeom prst="rect">
            <a:avLst/>
          </a:prstGeom>
        </p:spPr>
      </p:pic>
      <p:sp>
        <p:nvSpPr>
          <p:cNvPr id="4" name="Foliennummernplatzhalter 3">
            <a:extLst>
              <a:ext uri="{FF2B5EF4-FFF2-40B4-BE49-F238E27FC236}">
                <a16:creationId xmlns:a16="http://schemas.microsoft.com/office/drawing/2014/main" id="{2A291734-911E-A27C-89D3-8EA354E6951C}"/>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5" name="Datumsplatzhalter 4">
            <a:extLst>
              <a:ext uri="{FF2B5EF4-FFF2-40B4-BE49-F238E27FC236}">
                <a16:creationId xmlns:a16="http://schemas.microsoft.com/office/drawing/2014/main" id="{6ACEC860-1CE1-E55A-F822-81BB11C7A78D}"/>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301177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169EC-2FC2-092B-CCA8-2C5CFF33041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9B3993F-0DC7-D35C-AAEF-BC72BE29DC21}"/>
              </a:ext>
            </a:extLst>
          </p:cNvPr>
          <p:cNvSpPr>
            <a:spLocks noGrp="1"/>
          </p:cNvSpPr>
          <p:nvPr>
            <p:ph type="title"/>
          </p:nvPr>
        </p:nvSpPr>
        <p:spPr>
          <a:xfrm>
            <a:off x="724406" y="257069"/>
            <a:ext cx="8534400" cy="1507067"/>
          </a:xfrm>
        </p:spPr>
        <p:txBody>
          <a:bodyPr/>
          <a:lstStyle/>
          <a:p>
            <a:r>
              <a:rPr lang="de-DE" dirty="0" err="1"/>
              <a:t>Example</a:t>
            </a:r>
            <a:r>
              <a:rPr lang="de-DE" dirty="0"/>
              <a:t>: Lane Keeping Assistent</a:t>
            </a:r>
          </a:p>
        </p:txBody>
      </p:sp>
      <p:sp>
        <p:nvSpPr>
          <p:cNvPr id="3" name="Textfeld 2">
            <a:extLst>
              <a:ext uri="{FF2B5EF4-FFF2-40B4-BE49-F238E27FC236}">
                <a16:creationId xmlns:a16="http://schemas.microsoft.com/office/drawing/2014/main" id="{8BB2F43F-7C08-78D0-4483-37277EC617B8}"/>
              </a:ext>
            </a:extLst>
          </p:cNvPr>
          <p:cNvSpPr txBox="1"/>
          <p:nvPr/>
        </p:nvSpPr>
        <p:spPr>
          <a:xfrm>
            <a:off x="8799298" y="656659"/>
            <a:ext cx="3199709" cy="707886"/>
          </a:xfrm>
          <a:prstGeom prst="rect">
            <a:avLst/>
          </a:prstGeom>
          <a:noFill/>
        </p:spPr>
        <p:txBody>
          <a:bodyPr wrap="square" rtlCol="0">
            <a:spAutoFit/>
          </a:bodyPr>
          <a:lstStyle/>
          <a:p>
            <a:r>
              <a:rPr lang="de-DE" sz="1000" dirty="0"/>
              <a:t>Source: N. C. </a:t>
            </a:r>
            <a:r>
              <a:rPr lang="de-DE" sz="1000" dirty="0" err="1"/>
              <a:t>Basjaruddin</a:t>
            </a:r>
            <a:r>
              <a:rPr lang="de-DE" sz="1000" dirty="0"/>
              <a:t>, </a:t>
            </a:r>
            <a:r>
              <a:rPr lang="de-DE" sz="1000" dirty="0" err="1"/>
              <a:t>Kuspriyanto</a:t>
            </a:r>
            <a:r>
              <a:rPr lang="de-DE" sz="1000" dirty="0"/>
              <a:t>, </a:t>
            </a:r>
            <a:r>
              <a:rPr lang="de-DE" sz="1000" dirty="0" err="1"/>
              <a:t>Suhendar</a:t>
            </a:r>
            <a:r>
              <a:rPr lang="de-DE" sz="1000" dirty="0"/>
              <a:t>, D. </a:t>
            </a:r>
            <a:r>
              <a:rPr lang="de-DE" sz="1000" dirty="0" err="1"/>
              <a:t>Saefudin</a:t>
            </a:r>
            <a:r>
              <a:rPr lang="de-DE" sz="1000" dirty="0"/>
              <a:t>, and S. A. </a:t>
            </a:r>
            <a:r>
              <a:rPr lang="de-DE" sz="1000" dirty="0" err="1"/>
              <a:t>Aryani</a:t>
            </a:r>
            <a:r>
              <a:rPr lang="de-DE" sz="1000" dirty="0"/>
              <a:t>, Lane </a:t>
            </a:r>
            <a:r>
              <a:rPr lang="de-DE" sz="1000" dirty="0" err="1"/>
              <a:t>keeping</a:t>
            </a:r>
            <a:r>
              <a:rPr lang="de-DE" sz="1000" dirty="0"/>
              <a:t> </a:t>
            </a:r>
            <a:r>
              <a:rPr lang="de-DE" sz="1000" dirty="0" err="1"/>
              <a:t>assist</a:t>
            </a:r>
            <a:r>
              <a:rPr lang="de-DE" sz="1000" dirty="0"/>
              <a:t> </a:t>
            </a:r>
            <a:r>
              <a:rPr lang="de-DE" sz="1000" dirty="0" err="1"/>
              <a:t>system</a:t>
            </a:r>
            <a:r>
              <a:rPr lang="de-DE" sz="1000" dirty="0"/>
              <a:t> </a:t>
            </a:r>
            <a:r>
              <a:rPr lang="de-DE" sz="1000" dirty="0" err="1"/>
              <a:t>based</a:t>
            </a:r>
            <a:r>
              <a:rPr lang="de-DE" sz="1000" dirty="0"/>
              <a:t> on </a:t>
            </a:r>
            <a:r>
              <a:rPr lang="de-DE" sz="1000" dirty="0" err="1"/>
              <a:t>fuzzy</a:t>
            </a:r>
            <a:r>
              <a:rPr lang="de-DE" sz="1000" dirty="0"/>
              <a:t> </a:t>
            </a:r>
            <a:r>
              <a:rPr lang="de-DE" sz="1000" dirty="0" err="1"/>
              <a:t>logic</a:t>
            </a:r>
            <a:r>
              <a:rPr lang="de-DE" sz="1000" dirty="0"/>
              <a:t>, in 2015 International Electronics Symposium (IES)</a:t>
            </a:r>
          </a:p>
        </p:txBody>
      </p:sp>
      <p:pic>
        <p:nvPicPr>
          <p:cNvPr id="5" name="Grafik 4">
            <a:extLst>
              <a:ext uri="{FF2B5EF4-FFF2-40B4-BE49-F238E27FC236}">
                <a16:creationId xmlns:a16="http://schemas.microsoft.com/office/drawing/2014/main" id="{722CE12B-0069-8D18-7B01-7B0D26928CA9}"/>
              </a:ext>
            </a:extLst>
          </p:cNvPr>
          <p:cNvPicPr>
            <a:picLocks noChangeAspect="1"/>
          </p:cNvPicPr>
          <p:nvPr/>
        </p:nvPicPr>
        <p:blipFill>
          <a:blip r:embed="rId3"/>
          <a:stretch>
            <a:fillRect/>
          </a:stretch>
        </p:blipFill>
        <p:spPr>
          <a:xfrm>
            <a:off x="1436689" y="2789877"/>
            <a:ext cx="9119837" cy="3133844"/>
          </a:xfrm>
          <a:prstGeom prst="rect">
            <a:avLst/>
          </a:prstGeom>
        </p:spPr>
      </p:pic>
      <p:sp>
        <p:nvSpPr>
          <p:cNvPr id="9" name="Textfeld 8">
            <a:extLst>
              <a:ext uri="{FF2B5EF4-FFF2-40B4-BE49-F238E27FC236}">
                <a16:creationId xmlns:a16="http://schemas.microsoft.com/office/drawing/2014/main" id="{1D12F35B-2928-C402-7C00-F14A3A4F7A57}"/>
              </a:ext>
            </a:extLst>
          </p:cNvPr>
          <p:cNvSpPr txBox="1"/>
          <p:nvPr/>
        </p:nvSpPr>
        <p:spPr>
          <a:xfrm>
            <a:off x="4544920" y="2128578"/>
            <a:ext cx="3102159" cy="646331"/>
          </a:xfrm>
          <a:prstGeom prst="rect">
            <a:avLst/>
          </a:prstGeom>
          <a:noFill/>
        </p:spPr>
        <p:txBody>
          <a:bodyPr wrap="square" rtlCol="0">
            <a:spAutoFit/>
          </a:bodyPr>
          <a:lstStyle/>
          <a:p>
            <a:r>
              <a:rPr lang="de-DE" b="1" dirty="0"/>
              <a:t>Array </a:t>
            </a:r>
            <a:r>
              <a:rPr lang="de-DE" b="1" dirty="0" err="1"/>
              <a:t>of</a:t>
            </a:r>
            <a:r>
              <a:rPr lang="de-DE" b="1" dirty="0"/>
              <a:t> </a:t>
            </a:r>
            <a:r>
              <a:rPr lang="de-DE" b="1" dirty="0" err="1"/>
              <a:t>the</a:t>
            </a:r>
            <a:r>
              <a:rPr lang="de-DE" b="1" dirty="0"/>
              <a:t> Rule Base (</a:t>
            </a:r>
            <a:r>
              <a:rPr lang="de-DE" b="1" dirty="0" err="1"/>
              <a:t>Premise</a:t>
            </a:r>
            <a:r>
              <a:rPr lang="de-DE" b="1" dirty="0"/>
              <a:t>)</a:t>
            </a:r>
          </a:p>
        </p:txBody>
      </p:sp>
      <p:sp>
        <p:nvSpPr>
          <p:cNvPr id="4" name="Rechteck 3">
            <a:extLst>
              <a:ext uri="{FF2B5EF4-FFF2-40B4-BE49-F238E27FC236}">
                <a16:creationId xmlns:a16="http://schemas.microsoft.com/office/drawing/2014/main" id="{0F589FEC-D9B2-4CA4-A8A7-B521AADA33AF}"/>
              </a:ext>
            </a:extLst>
          </p:cNvPr>
          <p:cNvSpPr/>
          <p:nvPr/>
        </p:nvSpPr>
        <p:spPr>
          <a:xfrm>
            <a:off x="1531088" y="2647507"/>
            <a:ext cx="9654363" cy="2977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363ED2BD-2B0C-23BB-ADE9-35A95A110883}"/>
              </a:ext>
            </a:extLst>
          </p:cNvPr>
          <p:cNvSpPr txBox="1"/>
          <p:nvPr/>
        </p:nvSpPr>
        <p:spPr>
          <a:xfrm>
            <a:off x="623669" y="5764074"/>
            <a:ext cx="2465361" cy="923330"/>
          </a:xfrm>
          <a:prstGeom prst="rect">
            <a:avLst/>
          </a:prstGeom>
          <a:noFill/>
        </p:spPr>
        <p:txBody>
          <a:bodyPr wrap="square" rtlCol="0">
            <a:spAutoFit/>
          </a:bodyPr>
          <a:lstStyle/>
          <a:p>
            <a:r>
              <a:rPr lang="de-DE" dirty="0"/>
              <a:t>SR/L: Small Right/</a:t>
            </a:r>
            <a:r>
              <a:rPr lang="de-DE" dirty="0" err="1"/>
              <a:t>Left</a:t>
            </a:r>
            <a:endParaRPr lang="de-DE" dirty="0"/>
          </a:p>
          <a:p>
            <a:r>
              <a:rPr lang="de-DE" dirty="0"/>
              <a:t>BR/L : Big Right/</a:t>
            </a:r>
            <a:r>
              <a:rPr lang="de-DE" dirty="0" err="1"/>
              <a:t>Left</a:t>
            </a:r>
            <a:endParaRPr lang="de-DE" dirty="0"/>
          </a:p>
          <a:p>
            <a:endParaRPr lang="de-DE" dirty="0"/>
          </a:p>
        </p:txBody>
      </p:sp>
      <p:sp>
        <p:nvSpPr>
          <p:cNvPr id="7" name="Textfeld 6">
            <a:extLst>
              <a:ext uri="{FF2B5EF4-FFF2-40B4-BE49-F238E27FC236}">
                <a16:creationId xmlns:a16="http://schemas.microsoft.com/office/drawing/2014/main" id="{4FF46BE5-48DF-15ED-0306-BDF3B73837A7}"/>
              </a:ext>
            </a:extLst>
          </p:cNvPr>
          <p:cNvSpPr txBox="1"/>
          <p:nvPr/>
        </p:nvSpPr>
        <p:spPr>
          <a:xfrm>
            <a:off x="3643528" y="5764074"/>
            <a:ext cx="2103461" cy="923330"/>
          </a:xfrm>
          <a:prstGeom prst="rect">
            <a:avLst/>
          </a:prstGeom>
          <a:noFill/>
        </p:spPr>
        <p:txBody>
          <a:bodyPr wrap="none" rtlCol="0">
            <a:spAutoFit/>
          </a:bodyPr>
          <a:lstStyle/>
          <a:p>
            <a:r>
              <a:rPr lang="de-DE" dirty="0"/>
              <a:t>HS: High Speed</a:t>
            </a:r>
          </a:p>
          <a:p>
            <a:r>
              <a:rPr lang="de-DE" dirty="0"/>
              <a:t>MS: Medium Speed</a:t>
            </a:r>
          </a:p>
          <a:p>
            <a:r>
              <a:rPr lang="de-DE" dirty="0"/>
              <a:t>LS: Low Speed</a:t>
            </a:r>
          </a:p>
        </p:txBody>
      </p:sp>
      <p:sp>
        <p:nvSpPr>
          <p:cNvPr id="8" name="Textfeld 7">
            <a:extLst>
              <a:ext uri="{FF2B5EF4-FFF2-40B4-BE49-F238E27FC236}">
                <a16:creationId xmlns:a16="http://schemas.microsoft.com/office/drawing/2014/main" id="{6111D70B-3D8A-A8FB-4595-812E9726D645}"/>
              </a:ext>
            </a:extLst>
          </p:cNvPr>
          <p:cNvSpPr txBox="1"/>
          <p:nvPr/>
        </p:nvSpPr>
        <p:spPr>
          <a:xfrm>
            <a:off x="6730410" y="5764074"/>
            <a:ext cx="3026982" cy="923330"/>
          </a:xfrm>
          <a:prstGeom prst="rect">
            <a:avLst/>
          </a:prstGeom>
          <a:noFill/>
        </p:spPr>
        <p:txBody>
          <a:bodyPr wrap="none" rtlCol="0">
            <a:spAutoFit/>
          </a:bodyPr>
          <a:lstStyle/>
          <a:p>
            <a:r>
              <a:rPr lang="de-DE" dirty="0"/>
              <a:t>SSA: Small Steering Angle</a:t>
            </a:r>
          </a:p>
          <a:p>
            <a:r>
              <a:rPr lang="de-DE" dirty="0"/>
              <a:t>MSA: Medium Steering Angle</a:t>
            </a:r>
          </a:p>
          <a:p>
            <a:r>
              <a:rPr lang="de-DE" dirty="0"/>
              <a:t>BSA: Big Steering Angle</a:t>
            </a:r>
          </a:p>
        </p:txBody>
      </p:sp>
      <p:sp>
        <p:nvSpPr>
          <p:cNvPr id="10" name="Foliennummernplatzhalter 9">
            <a:extLst>
              <a:ext uri="{FF2B5EF4-FFF2-40B4-BE49-F238E27FC236}">
                <a16:creationId xmlns:a16="http://schemas.microsoft.com/office/drawing/2014/main" id="{364B14A2-529B-1D62-312E-C7AB45827795}"/>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1" name="Datumsplatzhalter 10">
            <a:extLst>
              <a:ext uri="{FF2B5EF4-FFF2-40B4-BE49-F238E27FC236}">
                <a16:creationId xmlns:a16="http://schemas.microsoft.com/office/drawing/2014/main" id="{88A30EB1-7932-08AA-9C58-44448B514C09}"/>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3652056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73D7D-5118-E407-D84A-887314712C5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3F5B43A-6872-85B1-64BA-4EDE05EFE812}"/>
              </a:ext>
            </a:extLst>
          </p:cNvPr>
          <p:cNvSpPr>
            <a:spLocks noGrp="1"/>
          </p:cNvSpPr>
          <p:nvPr>
            <p:ph type="title"/>
          </p:nvPr>
        </p:nvSpPr>
        <p:spPr>
          <a:xfrm>
            <a:off x="264898" y="137799"/>
            <a:ext cx="8534400" cy="1507067"/>
          </a:xfrm>
        </p:spPr>
        <p:txBody>
          <a:bodyPr/>
          <a:lstStyle/>
          <a:p>
            <a:r>
              <a:rPr lang="de-DE" dirty="0" err="1"/>
              <a:t>Example</a:t>
            </a:r>
            <a:r>
              <a:rPr lang="de-DE" dirty="0"/>
              <a:t>: Lane Keeping Assistent</a:t>
            </a:r>
          </a:p>
        </p:txBody>
      </p:sp>
      <p:sp>
        <p:nvSpPr>
          <p:cNvPr id="3" name="Textfeld 2">
            <a:extLst>
              <a:ext uri="{FF2B5EF4-FFF2-40B4-BE49-F238E27FC236}">
                <a16:creationId xmlns:a16="http://schemas.microsoft.com/office/drawing/2014/main" id="{FCD945C9-896F-69FA-A61C-5ADA9FD2D09E}"/>
              </a:ext>
            </a:extLst>
          </p:cNvPr>
          <p:cNvSpPr txBox="1"/>
          <p:nvPr/>
        </p:nvSpPr>
        <p:spPr>
          <a:xfrm>
            <a:off x="8799298" y="656659"/>
            <a:ext cx="3199709" cy="707886"/>
          </a:xfrm>
          <a:prstGeom prst="rect">
            <a:avLst/>
          </a:prstGeom>
          <a:noFill/>
        </p:spPr>
        <p:txBody>
          <a:bodyPr wrap="square" rtlCol="0">
            <a:spAutoFit/>
          </a:bodyPr>
          <a:lstStyle/>
          <a:p>
            <a:r>
              <a:rPr lang="de-DE" sz="1000" dirty="0"/>
              <a:t>Source: N. C. </a:t>
            </a:r>
            <a:r>
              <a:rPr lang="de-DE" sz="1000" dirty="0" err="1"/>
              <a:t>Basjaruddin</a:t>
            </a:r>
            <a:r>
              <a:rPr lang="de-DE" sz="1000" dirty="0"/>
              <a:t>, </a:t>
            </a:r>
            <a:r>
              <a:rPr lang="de-DE" sz="1000" dirty="0" err="1"/>
              <a:t>Kuspriyanto</a:t>
            </a:r>
            <a:r>
              <a:rPr lang="de-DE" sz="1000" dirty="0"/>
              <a:t>, </a:t>
            </a:r>
            <a:r>
              <a:rPr lang="de-DE" sz="1000" dirty="0" err="1"/>
              <a:t>Suhendar</a:t>
            </a:r>
            <a:r>
              <a:rPr lang="de-DE" sz="1000" dirty="0"/>
              <a:t>, D. </a:t>
            </a:r>
            <a:r>
              <a:rPr lang="de-DE" sz="1000" dirty="0" err="1"/>
              <a:t>Saefudin</a:t>
            </a:r>
            <a:r>
              <a:rPr lang="de-DE" sz="1000" dirty="0"/>
              <a:t>, and S. A. </a:t>
            </a:r>
            <a:r>
              <a:rPr lang="de-DE" sz="1000" dirty="0" err="1"/>
              <a:t>Aryani</a:t>
            </a:r>
            <a:r>
              <a:rPr lang="de-DE" sz="1000" dirty="0"/>
              <a:t>, Lane </a:t>
            </a:r>
            <a:r>
              <a:rPr lang="de-DE" sz="1000" dirty="0" err="1"/>
              <a:t>keeping</a:t>
            </a:r>
            <a:r>
              <a:rPr lang="de-DE" sz="1000" dirty="0"/>
              <a:t> </a:t>
            </a:r>
            <a:r>
              <a:rPr lang="de-DE" sz="1000" dirty="0" err="1"/>
              <a:t>assist</a:t>
            </a:r>
            <a:r>
              <a:rPr lang="de-DE" sz="1000" dirty="0"/>
              <a:t> </a:t>
            </a:r>
            <a:r>
              <a:rPr lang="de-DE" sz="1000" dirty="0" err="1"/>
              <a:t>system</a:t>
            </a:r>
            <a:r>
              <a:rPr lang="de-DE" sz="1000" dirty="0"/>
              <a:t> </a:t>
            </a:r>
            <a:r>
              <a:rPr lang="de-DE" sz="1000" dirty="0" err="1"/>
              <a:t>based</a:t>
            </a:r>
            <a:r>
              <a:rPr lang="de-DE" sz="1000" dirty="0"/>
              <a:t> on </a:t>
            </a:r>
            <a:r>
              <a:rPr lang="de-DE" sz="1000" dirty="0" err="1"/>
              <a:t>fuzzy</a:t>
            </a:r>
            <a:r>
              <a:rPr lang="de-DE" sz="1000" dirty="0"/>
              <a:t> </a:t>
            </a:r>
            <a:r>
              <a:rPr lang="de-DE" sz="1000" dirty="0" err="1"/>
              <a:t>logic</a:t>
            </a:r>
            <a:r>
              <a:rPr lang="de-DE" sz="1000" dirty="0"/>
              <a:t>, in 2015 International Electronics Symposium (IES)</a:t>
            </a:r>
          </a:p>
        </p:txBody>
      </p:sp>
      <p:pic>
        <p:nvPicPr>
          <p:cNvPr id="10" name="Grafik 9">
            <a:extLst>
              <a:ext uri="{FF2B5EF4-FFF2-40B4-BE49-F238E27FC236}">
                <a16:creationId xmlns:a16="http://schemas.microsoft.com/office/drawing/2014/main" id="{85D515BE-6FDC-710C-7704-9BD000782A8A}"/>
              </a:ext>
            </a:extLst>
          </p:cNvPr>
          <p:cNvPicPr>
            <a:picLocks noChangeAspect="1"/>
          </p:cNvPicPr>
          <p:nvPr/>
        </p:nvPicPr>
        <p:blipFill>
          <a:blip r:embed="rId3"/>
          <a:stretch>
            <a:fillRect/>
          </a:stretch>
        </p:blipFill>
        <p:spPr>
          <a:xfrm>
            <a:off x="4868172" y="1471816"/>
            <a:ext cx="7058930" cy="3643025"/>
          </a:xfrm>
          <a:prstGeom prst="rect">
            <a:avLst/>
          </a:prstGeom>
        </p:spPr>
      </p:pic>
      <p:pic>
        <p:nvPicPr>
          <p:cNvPr id="7" name="Grafik 6">
            <a:extLst>
              <a:ext uri="{FF2B5EF4-FFF2-40B4-BE49-F238E27FC236}">
                <a16:creationId xmlns:a16="http://schemas.microsoft.com/office/drawing/2014/main" id="{45C558CC-455C-93DC-B4F2-201D0D423170}"/>
              </a:ext>
            </a:extLst>
          </p:cNvPr>
          <p:cNvPicPr>
            <a:picLocks noChangeAspect="1"/>
          </p:cNvPicPr>
          <p:nvPr/>
        </p:nvPicPr>
        <p:blipFill>
          <a:blip r:embed="rId4"/>
          <a:stretch>
            <a:fillRect/>
          </a:stretch>
        </p:blipFill>
        <p:spPr>
          <a:xfrm>
            <a:off x="600972" y="4467424"/>
            <a:ext cx="4740957" cy="1629132"/>
          </a:xfrm>
          <a:prstGeom prst="rect">
            <a:avLst/>
          </a:prstGeom>
        </p:spPr>
      </p:pic>
      <p:sp>
        <p:nvSpPr>
          <p:cNvPr id="11" name="Ellipse 10">
            <a:extLst>
              <a:ext uri="{FF2B5EF4-FFF2-40B4-BE49-F238E27FC236}">
                <a16:creationId xmlns:a16="http://schemas.microsoft.com/office/drawing/2014/main" id="{AFD9D210-3C42-4F8E-2AAB-E059F12FC90B}"/>
              </a:ext>
            </a:extLst>
          </p:cNvPr>
          <p:cNvSpPr/>
          <p:nvPr/>
        </p:nvSpPr>
        <p:spPr>
          <a:xfrm>
            <a:off x="5943600" y="1913860"/>
            <a:ext cx="435935" cy="340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FDAE5C3E-1550-2D17-95E2-82C26C83A7FE}"/>
              </a:ext>
            </a:extLst>
          </p:cNvPr>
          <p:cNvSpPr/>
          <p:nvPr/>
        </p:nvSpPr>
        <p:spPr>
          <a:xfrm>
            <a:off x="6696973" y="1896139"/>
            <a:ext cx="435935" cy="340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1271F47D-8761-76BA-0C38-42647774500F}"/>
              </a:ext>
            </a:extLst>
          </p:cNvPr>
          <p:cNvSpPr/>
          <p:nvPr/>
        </p:nvSpPr>
        <p:spPr>
          <a:xfrm>
            <a:off x="10581401" y="1883405"/>
            <a:ext cx="435935" cy="340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5C6DF545-C948-24EB-6196-DC0B3E439D72}"/>
              </a:ext>
            </a:extLst>
          </p:cNvPr>
          <p:cNvSpPr/>
          <p:nvPr/>
        </p:nvSpPr>
        <p:spPr>
          <a:xfrm>
            <a:off x="11036283" y="1883405"/>
            <a:ext cx="435935" cy="340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80BA8C34-99AB-3A3C-31C5-525AAD6BB50D}"/>
              </a:ext>
            </a:extLst>
          </p:cNvPr>
          <p:cNvSpPr/>
          <p:nvPr/>
        </p:nvSpPr>
        <p:spPr>
          <a:xfrm>
            <a:off x="1947764" y="5599813"/>
            <a:ext cx="435935" cy="340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DE7D2CA5-CC37-6183-2C6F-386DA4E9C221}"/>
              </a:ext>
            </a:extLst>
          </p:cNvPr>
          <p:cNvSpPr/>
          <p:nvPr/>
        </p:nvSpPr>
        <p:spPr>
          <a:xfrm>
            <a:off x="2548607" y="5599813"/>
            <a:ext cx="435935" cy="340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31152C14-4B91-2D19-22DF-0D6CB727CDAA}"/>
              </a:ext>
            </a:extLst>
          </p:cNvPr>
          <p:cNvSpPr/>
          <p:nvPr/>
        </p:nvSpPr>
        <p:spPr>
          <a:xfrm>
            <a:off x="1947764" y="5281990"/>
            <a:ext cx="435935" cy="340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BC37DCED-E2D8-C618-CAA3-CFC09285FC26}"/>
              </a:ext>
            </a:extLst>
          </p:cNvPr>
          <p:cNvSpPr/>
          <p:nvPr/>
        </p:nvSpPr>
        <p:spPr>
          <a:xfrm>
            <a:off x="2535515" y="5281990"/>
            <a:ext cx="435935" cy="340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4" name="Grafik 23">
            <a:extLst>
              <a:ext uri="{FF2B5EF4-FFF2-40B4-BE49-F238E27FC236}">
                <a16:creationId xmlns:a16="http://schemas.microsoft.com/office/drawing/2014/main" id="{B84C0B2C-CD98-819E-AE6F-6EC5A25270A6}"/>
              </a:ext>
            </a:extLst>
          </p:cNvPr>
          <p:cNvPicPr>
            <a:picLocks noChangeAspect="1"/>
          </p:cNvPicPr>
          <p:nvPr/>
        </p:nvPicPr>
        <p:blipFill>
          <a:blip r:embed="rId5"/>
          <a:stretch>
            <a:fillRect/>
          </a:stretch>
        </p:blipFill>
        <p:spPr>
          <a:xfrm>
            <a:off x="0" y="1795958"/>
            <a:ext cx="5341929" cy="2700244"/>
          </a:xfrm>
          <a:prstGeom prst="rect">
            <a:avLst/>
          </a:prstGeom>
        </p:spPr>
      </p:pic>
      <p:sp>
        <p:nvSpPr>
          <p:cNvPr id="4" name="Pfeil: nach unten 3">
            <a:extLst>
              <a:ext uri="{FF2B5EF4-FFF2-40B4-BE49-F238E27FC236}">
                <a16:creationId xmlns:a16="http://schemas.microsoft.com/office/drawing/2014/main" id="{CC06BB0D-6241-ADA6-D8AE-4A800457B77B}"/>
              </a:ext>
            </a:extLst>
          </p:cNvPr>
          <p:cNvSpPr/>
          <p:nvPr/>
        </p:nvSpPr>
        <p:spPr>
          <a:xfrm>
            <a:off x="4142239" y="1323420"/>
            <a:ext cx="389859" cy="501315"/>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Foliennummernplatzhalter 4">
            <a:extLst>
              <a:ext uri="{FF2B5EF4-FFF2-40B4-BE49-F238E27FC236}">
                <a16:creationId xmlns:a16="http://schemas.microsoft.com/office/drawing/2014/main" id="{BC5FDC65-872A-080B-65AC-3D14DED0977A}"/>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6" name="Datumsplatzhalter 5">
            <a:extLst>
              <a:ext uri="{FF2B5EF4-FFF2-40B4-BE49-F238E27FC236}">
                <a16:creationId xmlns:a16="http://schemas.microsoft.com/office/drawing/2014/main" id="{26A437BB-D6A1-1766-0D4F-FAB26D5ED251}"/>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279458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AEA7D-7063-6D40-AECF-8B16AC732FFA}"/>
            </a:ext>
          </a:extLst>
        </p:cNvPr>
        <p:cNvGrpSpPr/>
        <p:nvPr/>
      </p:nvGrpSpPr>
      <p:grpSpPr>
        <a:xfrm>
          <a:off x="0" y="0"/>
          <a:ext cx="0" cy="0"/>
          <a:chOff x="0" y="0"/>
          <a:chExt cx="0" cy="0"/>
        </a:xfrm>
      </p:grpSpPr>
      <p:pic>
        <p:nvPicPr>
          <p:cNvPr id="14" name="Grafik 13">
            <a:extLst>
              <a:ext uri="{FF2B5EF4-FFF2-40B4-BE49-F238E27FC236}">
                <a16:creationId xmlns:a16="http://schemas.microsoft.com/office/drawing/2014/main" id="{44786659-8AB0-CB45-4414-D94F2D38D93D}"/>
              </a:ext>
            </a:extLst>
          </p:cNvPr>
          <p:cNvPicPr>
            <a:picLocks noChangeAspect="1"/>
          </p:cNvPicPr>
          <p:nvPr/>
        </p:nvPicPr>
        <p:blipFill>
          <a:blip r:embed="rId3"/>
          <a:stretch>
            <a:fillRect/>
          </a:stretch>
        </p:blipFill>
        <p:spPr>
          <a:xfrm>
            <a:off x="0" y="1471338"/>
            <a:ext cx="7745732" cy="3915321"/>
          </a:xfrm>
          <a:prstGeom prst="rect">
            <a:avLst/>
          </a:prstGeom>
        </p:spPr>
      </p:pic>
      <p:sp>
        <p:nvSpPr>
          <p:cNvPr id="2" name="Titel 1">
            <a:extLst>
              <a:ext uri="{FF2B5EF4-FFF2-40B4-BE49-F238E27FC236}">
                <a16:creationId xmlns:a16="http://schemas.microsoft.com/office/drawing/2014/main" id="{52C944FC-79D0-C419-CD93-D00FB363298B}"/>
              </a:ext>
            </a:extLst>
          </p:cNvPr>
          <p:cNvSpPr>
            <a:spLocks noGrp="1"/>
          </p:cNvSpPr>
          <p:nvPr>
            <p:ph type="title"/>
          </p:nvPr>
        </p:nvSpPr>
        <p:spPr>
          <a:xfrm>
            <a:off x="724406" y="257069"/>
            <a:ext cx="8534400" cy="1507067"/>
          </a:xfrm>
        </p:spPr>
        <p:txBody>
          <a:bodyPr/>
          <a:lstStyle/>
          <a:p>
            <a:r>
              <a:rPr lang="de-DE" dirty="0" err="1"/>
              <a:t>Example</a:t>
            </a:r>
            <a:r>
              <a:rPr lang="de-DE" dirty="0"/>
              <a:t>: Lane Keeping Assistent</a:t>
            </a:r>
          </a:p>
        </p:txBody>
      </p:sp>
      <p:sp>
        <p:nvSpPr>
          <p:cNvPr id="3" name="Textfeld 2">
            <a:extLst>
              <a:ext uri="{FF2B5EF4-FFF2-40B4-BE49-F238E27FC236}">
                <a16:creationId xmlns:a16="http://schemas.microsoft.com/office/drawing/2014/main" id="{F9744D75-D02A-9EEC-15CB-0AB9B708A9CB}"/>
              </a:ext>
            </a:extLst>
          </p:cNvPr>
          <p:cNvSpPr txBox="1"/>
          <p:nvPr/>
        </p:nvSpPr>
        <p:spPr>
          <a:xfrm>
            <a:off x="8799298" y="656659"/>
            <a:ext cx="3199709" cy="707886"/>
          </a:xfrm>
          <a:prstGeom prst="rect">
            <a:avLst/>
          </a:prstGeom>
          <a:noFill/>
        </p:spPr>
        <p:txBody>
          <a:bodyPr wrap="square" rtlCol="0">
            <a:spAutoFit/>
          </a:bodyPr>
          <a:lstStyle/>
          <a:p>
            <a:r>
              <a:rPr lang="de-DE" sz="1000" dirty="0"/>
              <a:t>Source: N. C. </a:t>
            </a:r>
            <a:r>
              <a:rPr lang="de-DE" sz="1000" dirty="0" err="1"/>
              <a:t>Basjaruddin</a:t>
            </a:r>
            <a:r>
              <a:rPr lang="de-DE" sz="1000" dirty="0"/>
              <a:t>, </a:t>
            </a:r>
            <a:r>
              <a:rPr lang="de-DE" sz="1000" dirty="0" err="1"/>
              <a:t>Kuspriyanto</a:t>
            </a:r>
            <a:r>
              <a:rPr lang="de-DE" sz="1000" dirty="0"/>
              <a:t>, </a:t>
            </a:r>
            <a:r>
              <a:rPr lang="de-DE" sz="1000" dirty="0" err="1"/>
              <a:t>Suhendar</a:t>
            </a:r>
            <a:r>
              <a:rPr lang="de-DE" sz="1000" dirty="0"/>
              <a:t>, D. </a:t>
            </a:r>
            <a:r>
              <a:rPr lang="de-DE" sz="1000" dirty="0" err="1"/>
              <a:t>Saefudin</a:t>
            </a:r>
            <a:r>
              <a:rPr lang="de-DE" sz="1000" dirty="0"/>
              <a:t>, and S. A. </a:t>
            </a:r>
            <a:r>
              <a:rPr lang="de-DE" sz="1000" dirty="0" err="1"/>
              <a:t>Aryani</a:t>
            </a:r>
            <a:r>
              <a:rPr lang="de-DE" sz="1000" dirty="0"/>
              <a:t>, Lane </a:t>
            </a:r>
            <a:r>
              <a:rPr lang="de-DE" sz="1000" dirty="0" err="1"/>
              <a:t>keeping</a:t>
            </a:r>
            <a:r>
              <a:rPr lang="de-DE" sz="1000" dirty="0"/>
              <a:t> </a:t>
            </a:r>
            <a:r>
              <a:rPr lang="de-DE" sz="1000" dirty="0" err="1"/>
              <a:t>assist</a:t>
            </a:r>
            <a:r>
              <a:rPr lang="de-DE" sz="1000" dirty="0"/>
              <a:t> </a:t>
            </a:r>
            <a:r>
              <a:rPr lang="de-DE" sz="1000" dirty="0" err="1"/>
              <a:t>system</a:t>
            </a:r>
            <a:r>
              <a:rPr lang="de-DE" sz="1000" dirty="0"/>
              <a:t> </a:t>
            </a:r>
            <a:r>
              <a:rPr lang="de-DE" sz="1000" dirty="0" err="1"/>
              <a:t>based</a:t>
            </a:r>
            <a:r>
              <a:rPr lang="de-DE" sz="1000" dirty="0"/>
              <a:t> on </a:t>
            </a:r>
            <a:r>
              <a:rPr lang="de-DE" sz="1000" dirty="0" err="1"/>
              <a:t>fuzzy</a:t>
            </a:r>
            <a:r>
              <a:rPr lang="de-DE" sz="1000" dirty="0"/>
              <a:t> </a:t>
            </a:r>
            <a:r>
              <a:rPr lang="de-DE" sz="1000" dirty="0" err="1"/>
              <a:t>logic</a:t>
            </a:r>
            <a:r>
              <a:rPr lang="de-DE" sz="1000" dirty="0"/>
              <a:t>, in 2015 International Electronics Symposium (IES)</a:t>
            </a:r>
          </a:p>
        </p:txBody>
      </p:sp>
      <p:sp>
        <p:nvSpPr>
          <p:cNvPr id="7" name="Pfeil: nach links 6">
            <a:extLst>
              <a:ext uri="{FF2B5EF4-FFF2-40B4-BE49-F238E27FC236}">
                <a16:creationId xmlns:a16="http://schemas.microsoft.com/office/drawing/2014/main" id="{45D5E17F-11C6-ABB4-80C8-B6D57DD5B480}"/>
              </a:ext>
            </a:extLst>
          </p:cNvPr>
          <p:cNvSpPr/>
          <p:nvPr/>
        </p:nvSpPr>
        <p:spPr>
          <a:xfrm rot="10800000">
            <a:off x="4422238" y="3323009"/>
            <a:ext cx="754912" cy="520995"/>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a:extLst>
              <a:ext uri="{FF2B5EF4-FFF2-40B4-BE49-F238E27FC236}">
                <a16:creationId xmlns:a16="http://schemas.microsoft.com/office/drawing/2014/main" id="{99EA96B2-E770-D8B2-DC21-79FB38B3F294}"/>
              </a:ext>
            </a:extLst>
          </p:cNvPr>
          <p:cNvPicPr>
            <a:picLocks noChangeAspect="1"/>
          </p:cNvPicPr>
          <p:nvPr/>
        </p:nvPicPr>
        <p:blipFill>
          <a:blip r:embed="rId4"/>
          <a:stretch>
            <a:fillRect/>
          </a:stretch>
        </p:blipFill>
        <p:spPr>
          <a:xfrm>
            <a:off x="7632776" y="1471338"/>
            <a:ext cx="5277587" cy="3915321"/>
          </a:xfrm>
          <a:prstGeom prst="rect">
            <a:avLst/>
          </a:prstGeom>
        </p:spPr>
      </p:pic>
      <p:sp>
        <p:nvSpPr>
          <p:cNvPr id="4" name="Foliennummernplatzhalter 3">
            <a:extLst>
              <a:ext uri="{FF2B5EF4-FFF2-40B4-BE49-F238E27FC236}">
                <a16:creationId xmlns:a16="http://schemas.microsoft.com/office/drawing/2014/main" id="{A8D65F59-8A87-B4A3-3BBF-C2116DD01165}"/>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5" name="Datumsplatzhalter 4">
            <a:extLst>
              <a:ext uri="{FF2B5EF4-FFF2-40B4-BE49-F238E27FC236}">
                <a16:creationId xmlns:a16="http://schemas.microsoft.com/office/drawing/2014/main" id="{005CC8CD-50E5-8C67-9D9C-F6DAD3305858}"/>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153479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BF4AA-0218-EC24-711E-C9A537F0C13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B592D52-BAEE-FA5C-DDE1-B68F7CD79E9D}"/>
              </a:ext>
            </a:extLst>
          </p:cNvPr>
          <p:cNvSpPr>
            <a:spLocks noGrp="1"/>
          </p:cNvSpPr>
          <p:nvPr>
            <p:ph type="title"/>
          </p:nvPr>
        </p:nvSpPr>
        <p:spPr>
          <a:xfrm>
            <a:off x="724406" y="257069"/>
            <a:ext cx="8534400" cy="1507067"/>
          </a:xfrm>
        </p:spPr>
        <p:txBody>
          <a:bodyPr/>
          <a:lstStyle/>
          <a:p>
            <a:r>
              <a:rPr lang="de-DE" dirty="0" err="1"/>
              <a:t>Example</a:t>
            </a:r>
            <a:r>
              <a:rPr lang="de-DE" dirty="0"/>
              <a:t>: Lane Keeping Assistent</a:t>
            </a:r>
          </a:p>
        </p:txBody>
      </p:sp>
      <p:sp>
        <p:nvSpPr>
          <p:cNvPr id="3" name="Textfeld 2">
            <a:extLst>
              <a:ext uri="{FF2B5EF4-FFF2-40B4-BE49-F238E27FC236}">
                <a16:creationId xmlns:a16="http://schemas.microsoft.com/office/drawing/2014/main" id="{36BE4D05-A77A-66B2-FB57-46CB71B7FD19}"/>
              </a:ext>
            </a:extLst>
          </p:cNvPr>
          <p:cNvSpPr txBox="1"/>
          <p:nvPr/>
        </p:nvSpPr>
        <p:spPr>
          <a:xfrm>
            <a:off x="8799298" y="656659"/>
            <a:ext cx="3199709" cy="707886"/>
          </a:xfrm>
          <a:prstGeom prst="rect">
            <a:avLst/>
          </a:prstGeom>
          <a:noFill/>
        </p:spPr>
        <p:txBody>
          <a:bodyPr wrap="square" rtlCol="0">
            <a:spAutoFit/>
          </a:bodyPr>
          <a:lstStyle/>
          <a:p>
            <a:r>
              <a:rPr lang="de-DE" sz="1000" dirty="0"/>
              <a:t>Source: N. C. </a:t>
            </a:r>
            <a:r>
              <a:rPr lang="de-DE" sz="1000" dirty="0" err="1"/>
              <a:t>Basjaruddin</a:t>
            </a:r>
            <a:r>
              <a:rPr lang="de-DE" sz="1000" dirty="0"/>
              <a:t>, </a:t>
            </a:r>
            <a:r>
              <a:rPr lang="de-DE" sz="1000" dirty="0" err="1"/>
              <a:t>Kuspriyanto</a:t>
            </a:r>
            <a:r>
              <a:rPr lang="de-DE" sz="1000" dirty="0"/>
              <a:t>, </a:t>
            </a:r>
            <a:r>
              <a:rPr lang="de-DE" sz="1000" dirty="0" err="1"/>
              <a:t>Suhendar</a:t>
            </a:r>
            <a:r>
              <a:rPr lang="de-DE" sz="1000" dirty="0"/>
              <a:t>, D. </a:t>
            </a:r>
            <a:r>
              <a:rPr lang="de-DE" sz="1000" dirty="0" err="1"/>
              <a:t>Saefudin</a:t>
            </a:r>
            <a:r>
              <a:rPr lang="de-DE" sz="1000" dirty="0"/>
              <a:t>, and S. A. </a:t>
            </a:r>
            <a:r>
              <a:rPr lang="de-DE" sz="1000" dirty="0" err="1"/>
              <a:t>Aryani</a:t>
            </a:r>
            <a:r>
              <a:rPr lang="de-DE" sz="1000" dirty="0"/>
              <a:t>, Lane </a:t>
            </a:r>
            <a:r>
              <a:rPr lang="de-DE" sz="1000" dirty="0" err="1"/>
              <a:t>keeping</a:t>
            </a:r>
            <a:r>
              <a:rPr lang="de-DE" sz="1000" dirty="0"/>
              <a:t> </a:t>
            </a:r>
            <a:r>
              <a:rPr lang="de-DE" sz="1000" dirty="0" err="1"/>
              <a:t>assist</a:t>
            </a:r>
            <a:r>
              <a:rPr lang="de-DE" sz="1000" dirty="0"/>
              <a:t> </a:t>
            </a:r>
            <a:r>
              <a:rPr lang="de-DE" sz="1000" dirty="0" err="1"/>
              <a:t>system</a:t>
            </a:r>
            <a:r>
              <a:rPr lang="de-DE" sz="1000" dirty="0"/>
              <a:t> </a:t>
            </a:r>
            <a:r>
              <a:rPr lang="de-DE" sz="1000" dirty="0" err="1"/>
              <a:t>based</a:t>
            </a:r>
            <a:r>
              <a:rPr lang="de-DE" sz="1000" dirty="0"/>
              <a:t> on </a:t>
            </a:r>
            <a:r>
              <a:rPr lang="de-DE" sz="1000" dirty="0" err="1"/>
              <a:t>fuzzy</a:t>
            </a:r>
            <a:r>
              <a:rPr lang="de-DE" sz="1000" dirty="0"/>
              <a:t> </a:t>
            </a:r>
            <a:r>
              <a:rPr lang="de-DE" sz="1000" dirty="0" err="1"/>
              <a:t>logic</a:t>
            </a:r>
            <a:r>
              <a:rPr lang="de-DE" sz="1000" dirty="0"/>
              <a:t>, in 2015 International Electronics Symposium (IES)</a:t>
            </a:r>
          </a:p>
        </p:txBody>
      </p:sp>
      <p:pic>
        <p:nvPicPr>
          <p:cNvPr id="10" name="Grafik 9">
            <a:extLst>
              <a:ext uri="{FF2B5EF4-FFF2-40B4-BE49-F238E27FC236}">
                <a16:creationId xmlns:a16="http://schemas.microsoft.com/office/drawing/2014/main" id="{4BB41E8B-D245-0F2E-B2A6-17F400CF013A}"/>
              </a:ext>
            </a:extLst>
          </p:cNvPr>
          <p:cNvPicPr>
            <a:picLocks noChangeAspect="1"/>
          </p:cNvPicPr>
          <p:nvPr/>
        </p:nvPicPr>
        <p:blipFill>
          <a:blip r:embed="rId3"/>
          <a:stretch>
            <a:fillRect/>
          </a:stretch>
        </p:blipFill>
        <p:spPr>
          <a:xfrm>
            <a:off x="413269" y="1630827"/>
            <a:ext cx="5277587" cy="3915321"/>
          </a:xfrm>
          <a:prstGeom prst="rect">
            <a:avLst/>
          </a:prstGeom>
        </p:spPr>
      </p:pic>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7C0D3E59-A663-F888-B96A-B146A4811709}"/>
                  </a:ext>
                </a:extLst>
              </p:cNvPr>
              <p:cNvSpPr txBox="1"/>
              <p:nvPr/>
            </p:nvSpPr>
            <p:spPr>
              <a:xfrm>
                <a:off x="4991606" y="1957443"/>
                <a:ext cx="6097772" cy="667747"/>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de-DE" i="1" smtClean="0">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𝜇</m:t>
                          </m:r>
                        </m:e>
                        <m:sub>
                          <m:r>
                            <a:rPr lang="de-DE" b="0" i="1" smtClean="0">
                              <a:latin typeface="Cambria Math" panose="02040503050406030204" pitchFamily="18" charset="0"/>
                              <a:ea typeface="Cambria Math" panose="02040503050406030204" pitchFamily="18" charset="0"/>
                            </a:rPr>
                            <m:t>𝑆𝑝𝑒𝑒𝑑</m:t>
                          </m:r>
                        </m:sub>
                      </m:sSub>
                      <m:d>
                        <m:dPr>
                          <m:ctrlPr>
                            <a:rPr lang="de-DE" i="1">
                              <a:latin typeface="Cambria Math" panose="02040503050406030204" pitchFamily="18" charset="0"/>
                            </a:rPr>
                          </m:ctrlPr>
                        </m:dPr>
                        <m:e>
                          <m:r>
                            <a:rPr lang="de-DE" i="1">
                              <a:latin typeface="Cambria Math" panose="02040503050406030204" pitchFamily="18" charset="0"/>
                            </a:rPr>
                            <m:t>209</m:t>
                          </m:r>
                        </m:e>
                      </m:d>
                      <m:r>
                        <a:rPr lang="de-DE" b="0" i="1" smtClean="0">
                          <a:latin typeface="Cambria Math" panose="02040503050406030204" pitchFamily="18" charset="0"/>
                        </a:rPr>
                        <m:t>=</m:t>
                      </m:r>
                      <m:d>
                        <m:dPr>
                          <m:ctrlPr>
                            <a:rPr lang="de-DE" b="0" i="1" smtClean="0">
                              <a:latin typeface="Cambria Math" panose="02040503050406030204" pitchFamily="18" charset="0"/>
                            </a:rPr>
                          </m:ctrlPr>
                        </m:dPr>
                        <m:e>
                          <m:r>
                            <a:rPr lang="de-DE" b="0" i="1" smtClean="0">
                              <a:highlight>
                                <a:srgbClr val="FFFF00"/>
                              </a:highlight>
                              <a:latin typeface="Cambria Math" panose="02040503050406030204" pitchFamily="18" charset="0"/>
                            </a:rPr>
                            <m:t>0.43</m:t>
                          </m:r>
                          <m:r>
                            <a:rPr lang="de-DE" b="0" i="1" smtClean="0">
                              <a:latin typeface="Cambria Math" panose="02040503050406030204" pitchFamily="18" charset="0"/>
                            </a:rPr>
                            <m:t>,</m:t>
                          </m:r>
                          <m:r>
                            <a:rPr lang="de-DE" b="0" i="1" smtClean="0">
                              <a:highlight>
                                <a:srgbClr val="FFFF00"/>
                              </a:highlight>
                              <a:latin typeface="Cambria Math" panose="02040503050406030204" pitchFamily="18" charset="0"/>
                            </a:rPr>
                            <m:t>0.4,</m:t>
                          </m:r>
                          <m:r>
                            <a:rPr lang="de-DE" b="0" i="1" smtClean="0">
                              <a:latin typeface="Cambria Math" panose="02040503050406030204" pitchFamily="18" charset="0"/>
                            </a:rPr>
                            <m:t>0.0</m:t>
                          </m:r>
                        </m:e>
                      </m:d>
                    </m:oMath>
                  </m:oMathPara>
                </a14:m>
                <a:endParaRPr lang="de-DE" b="0" dirty="0"/>
              </a:p>
              <a:p>
                <a:pPr/>
                <a14:m>
                  <m:oMathPara xmlns:m="http://schemas.openxmlformats.org/officeDocument/2006/math">
                    <m:oMathParaPr>
                      <m:jc m:val="centerGroup"/>
                    </m:oMathParaPr>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𝜇</m:t>
                          </m:r>
                        </m:e>
                        <m:sub>
                          <m:r>
                            <a:rPr lang="de-DE" b="0" i="1" smtClean="0">
                              <a:latin typeface="Cambria Math" panose="02040503050406030204" pitchFamily="18" charset="0"/>
                              <a:ea typeface="Cambria Math" panose="02040503050406030204" pitchFamily="18" charset="0"/>
                            </a:rPr>
                            <m:t>𝐷𝑒𝑣𝑖𝑎𝑡𝑖𝑜𝑛</m:t>
                          </m:r>
                        </m:sub>
                      </m:sSub>
                      <m:d>
                        <m:dPr>
                          <m:ctrlPr>
                            <a:rPr lang="de-DE" i="1">
                              <a:latin typeface="Cambria Math" panose="02040503050406030204" pitchFamily="18" charset="0"/>
                            </a:rPr>
                          </m:ctrlPr>
                        </m:dPr>
                        <m:e>
                          <m:r>
                            <a:rPr lang="de-DE" b="0" i="1" smtClean="0">
                              <a:latin typeface="Cambria Math" panose="02040503050406030204" pitchFamily="18" charset="0"/>
                            </a:rPr>
                            <m:t>4.3</m:t>
                          </m:r>
                        </m:e>
                      </m:d>
                      <m:r>
                        <a:rPr lang="de-DE" b="0" i="1" smtClean="0">
                          <a:latin typeface="Cambria Math" panose="02040503050406030204" pitchFamily="18" charset="0"/>
                        </a:rPr>
                        <m:t>=(0.0,0.0,0.0,</m:t>
                      </m:r>
                      <m:r>
                        <a:rPr lang="de-DE" b="0" i="1" smtClean="0">
                          <a:highlight>
                            <a:srgbClr val="FFFF00"/>
                          </a:highlight>
                          <a:latin typeface="Cambria Math" panose="02040503050406030204" pitchFamily="18" charset="0"/>
                        </a:rPr>
                        <m:t>0.6</m:t>
                      </m:r>
                      <m:r>
                        <a:rPr lang="de-DE" b="0" i="1" smtClean="0">
                          <a:latin typeface="Cambria Math" panose="02040503050406030204" pitchFamily="18" charset="0"/>
                        </a:rPr>
                        <m:t>,</m:t>
                      </m:r>
                      <m:r>
                        <a:rPr lang="de-DE" b="0" i="1" smtClean="0">
                          <a:highlight>
                            <a:srgbClr val="FFFF00"/>
                          </a:highlight>
                          <a:latin typeface="Cambria Math" panose="02040503050406030204" pitchFamily="18" charset="0"/>
                        </a:rPr>
                        <m:t>0.067</m:t>
                      </m:r>
                      <m:r>
                        <a:rPr lang="de-DE" b="0" i="1" smtClean="0">
                          <a:latin typeface="Cambria Math" panose="02040503050406030204" pitchFamily="18" charset="0"/>
                        </a:rPr>
                        <m:t>)</m:t>
                      </m:r>
                    </m:oMath>
                  </m:oMathPara>
                </a14:m>
                <a:endParaRPr lang="de-DE" dirty="0"/>
              </a:p>
            </p:txBody>
          </p:sp>
        </mc:Choice>
        <mc:Fallback xmlns="">
          <p:sp>
            <p:nvSpPr>
              <p:cNvPr id="5" name="Textfeld 4">
                <a:extLst>
                  <a:ext uri="{FF2B5EF4-FFF2-40B4-BE49-F238E27FC236}">
                    <a16:creationId xmlns:a16="http://schemas.microsoft.com/office/drawing/2014/main" id="{7C0D3E59-A663-F888-B96A-B146A4811709}"/>
                  </a:ext>
                </a:extLst>
              </p:cNvPr>
              <p:cNvSpPr txBox="1">
                <a:spLocks noRot="1" noChangeAspect="1" noMove="1" noResize="1" noEditPoints="1" noAdjustHandles="1" noChangeArrowheads="1" noChangeShapeType="1" noTextEdit="1"/>
              </p:cNvSpPr>
              <p:nvPr/>
            </p:nvSpPr>
            <p:spPr>
              <a:xfrm>
                <a:off x="4991606" y="1957443"/>
                <a:ext cx="6097772" cy="667747"/>
              </a:xfrm>
              <a:prstGeom prst="rect">
                <a:avLst/>
              </a:prstGeom>
              <a:blipFill>
                <a:blip r:embed="rId4"/>
                <a:stretch>
                  <a:fillRect b="-6364"/>
                </a:stretch>
              </a:blipFill>
            </p:spPr>
            <p:txBody>
              <a:bodyPr/>
              <a:lstStyle/>
              <a:p>
                <a:r>
                  <a:rPr lang="de-DE">
                    <a:noFill/>
                  </a:rPr>
                  <a:t> </a:t>
                </a:r>
              </a:p>
            </p:txBody>
          </p:sp>
        </mc:Fallback>
      </mc:AlternateContent>
      <p:pic>
        <p:nvPicPr>
          <p:cNvPr id="12" name="Grafik 11">
            <a:extLst>
              <a:ext uri="{FF2B5EF4-FFF2-40B4-BE49-F238E27FC236}">
                <a16:creationId xmlns:a16="http://schemas.microsoft.com/office/drawing/2014/main" id="{12A91DDD-849C-8175-DC41-13D4F4C17692}"/>
              </a:ext>
            </a:extLst>
          </p:cNvPr>
          <p:cNvPicPr>
            <a:picLocks noChangeAspect="1"/>
          </p:cNvPicPr>
          <p:nvPr/>
        </p:nvPicPr>
        <p:blipFill>
          <a:blip r:embed="rId5"/>
          <a:stretch>
            <a:fillRect/>
          </a:stretch>
        </p:blipFill>
        <p:spPr>
          <a:xfrm>
            <a:off x="5923142" y="3134168"/>
            <a:ext cx="4933950" cy="1695450"/>
          </a:xfrm>
          <a:prstGeom prst="rect">
            <a:avLst/>
          </a:prstGeom>
        </p:spPr>
      </p:pic>
      <p:sp>
        <p:nvSpPr>
          <p:cNvPr id="13" name="Rechteck 12">
            <a:extLst>
              <a:ext uri="{FF2B5EF4-FFF2-40B4-BE49-F238E27FC236}">
                <a16:creationId xmlns:a16="http://schemas.microsoft.com/office/drawing/2014/main" id="{2D348A85-3EBB-4955-DFE8-ED165AAF1327}"/>
              </a:ext>
            </a:extLst>
          </p:cNvPr>
          <p:cNvSpPr/>
          <p:nvPr/>
        </p:nvSpPr>
        <p:spPr>
          <a:xfrm>
            <a:off x="7293935" y="4104167"/>
            <a:ext cx="1127051" cy="467833"/>
          </a:xfrm>
          <a:prstGeom prst="rect">
            <a:avLst/>
          </a:prstGeom>
          <a:solidFill>
            <a:srgbClr val="FFFF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9DAE8845-B6FB-8B7D-BFF2-CD4B33B7BDE7}"/>
                  </a:ext>
                </a:extLst>
              </p:cNvPr>
              <p:cNvSpPr txBox="1"/>
              <p:nvPr/>
            </p:nvSpPr>
            <p:spPr>
              <a:xfrm>
                <a:off x="6096000" y="4944140"/>
                <a:ext cx="5408428" cy="1754326"/>
              </a:xfrm>
              <a:prstGeom prst="rect">
                <a:avLst/>
              </a:prstGeom>
              <a:noFill/>
            </p:spPr>
            <p:txBody>
              <a:bodyPr wrap="square" rtlCol="0">
                <a:spAutoFit/>
              </a:bodyPr>
              <a:lstStyle/>
              <a:p>
                <a:r>
                  <a:rPr lang="de-DE" dirty="0" err="1"/>
                  <a:t>Using</a:t>
                </a:r>
                <a:r>
                  <a:rPr lang="de-DE" dirty="0"/>
                  <a:t> </a:t>
                </a:r>
                <a:r>
                  <a:rPr lang="de-DE" dirty="0" err="1"/>
                  <a:t>the</a:t>
                </a:r>
                <a:r>
                  <a:rPr lang="de-DE" dirty="0"/>
                  <a:t> t-norm:</a:t>
                </a:r>
              </a:p>
              <a:p>
                <a:pPr marL="342900" indent="-342900">
                  <a:buFont typeface="+mj-lt"/>
                  <a:buAutoNum type="arabicPeriod"/>
                </a:pPr>
                <a14:m>
                  <m:oMath xmlns:m="http://schemas.openxmlformats.org/officeDocument/2006/math">
                    <m:sSub>
                      <m:sSubPr>
                        <m:ctrlPr>
                          <a:rPr lang="it-IT"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b="0" i="1" smtClean="0">
                            <a:latin typeface="Cambria Math" panose="02040503050406030204" pitchFamily="18" charset="0"/>
                            <a:ea typeface="Cambria Math" panose="02040503050406030204" pitchFamily="18" charset="0"/>
                          </a:rPr>
                          <m:t>𝐿𝑆</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𝑆𝑅</m:t>
                        </m:r>
                      </m:sub>
                    </m:sSub>
                  </m:oMath>
                </a14:m>
                <a:r>
                  <a:rPr lang="it-IT" dirty="0">
                    <a:latin typeface="Cambria Math" panose="02040503050406030204" pitchFamily="18" charset="0"/>
                    <a:ea typeface="Cambria Math" panose="02040503050406030204" pitchFamily="18" charset="0"/>
                  </a:rPr>
                  <a:t>(x) = min(0.43,0.6) = 0.43 SSA</a:t>
                </a:r>
              </a:p>
              <a:p>
                <a:pPr marL="342900" indent="-342900">
                  <a:buFont typeface="+mj-lt"/>
                  <a:buAutoNum type="arabicPeriod"/>
                </a:pP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i="1">
                            <a:latin typeface="Cambria Math" panose="02040503050406030204" pitchFamily="18" charset="0"/>
                            <a:ea typeface="Cambria Math" panose="02040503050406030204" pitchFamily="18" charset="0"/>
                          </a:rPr>
                          <m:t>𝐿𝑆</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𝐵</m:t>
                        </m:r>
                        <m:r>
                          <a:rPr lang="de-DE" i="1">
                            <a:latin typeface="Cambria Math" panose="02040503050406030204" pitchFamily="18" charset="0"/>
                            <a:ea typeface="Cambria Math" panose="02040503050406030204" pitchFamily="18" charset="0"/>
                          </a:rPr>
                          <m:t>𝑅</m:t>
                        </m:r>
                      </m:sub>
                    </m:sSub>
                  </m:oMath>
                </a14:m>
                <a:r>
                  <a:rPr lang="it-IT" dirty="0">
                    <a:latin typeface="Cambria Math" panose="02040503050406030204" pitchFamily="18" charset="0"/>
                    <a:ea typeface="Cambria Math" panose="02040503050406030204" pitchFamily="18" charset="0"/>
                  </a:rPr>
                  <a:t>(x) = min(0.43,0.067) = 0.067 MSA</a:t>
                </a:r>
                <a:endParaRPr lang="de-DE" dirty="0"/>
              </a:p>
              <a:p>
                <a:pPr marL="342900" indent="-342900">
                  <a:buFont typeface="+mj-lt"/>
                  <a:buAutoNum type="arabicPeriod"/>
                </a:pP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b="0" i="1" smtClean="0">
                            <a:latin typeface="Cambria Math" panose="02040503050406030204" pitchFamily="18" charset="0"/>
                            <a:ea typeface="Cambria Math" panose="02040503050406030204" pitchFamily="18" charset="0"/>
                          </a:rPr>
                          <m:t>𝑀</m:t>
                        </m:r>
                        <m:r>
                          <a:rPr lang="de-DE" i="1">
                            <a:latin typeface="Cambria Math" panose="02040503050406030204" pitchFamily="18" charset="0"/>
                            <a:ea typeface="Cambria Math" panose="02040503050406030204" pitchFamily="18" charset="0"/>
                          </a:rPr>
                          <m:t>𝑆</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𝑆𝑅</m:t>
                        </m:r>
                      </m:sub>
                    </m:sSub>
                  </m:oMath>
                </a14:m>
                <a:r>
                  <a:rPr lang="it-IT" dirty="0">
                    <a:latin typeface="Cambria Math" panose="02040503050406030204" pitchFamily="18" charset="0"/>
                    <a:ea typeface="Cambria Math" panose="02040503050406030204" pitchFamily="18" charset="0"/>
                  </a:rPr>
                  <a:t>(x) = min(0.4,0.6) = 0.43 BSA</a:t>
                </a:r>
                <a:endParaRPr lang="de-DE" dirty="0"/>
              </a:p>
              <a:p>
                <a:pPr marL="342900" indent="-342900">
                  <a:buFont typeface="+mj-lt"/>
                  <a:buAutoNum type="arabicPeriod"/>
                </a:pP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b="0" i="1" smtClean="0">
                            <a:latin typeface="Cambria Math" panose="02040503050406030204" pitchFamily="18" charset="0"/>
                            <a:ea typeface="Cambria Math" panose="02040503050406030204" pitchFamily="18" charset="0"/>
                          </a:rPr>
                          <m:t>𝑀</m:t>
                        </m:r>
                        <m:r>
                          <a:rPr lang="de-DE" i="1">
                            <a:latin typeface="Cambria Math" panose="02040503050406030204" pitchFamily="18" charset="0"/>
                            <a:ea typeface="Cambria Math" panose="02040503050406030204" pitchFamily="18" charset="0"/>
                          </a:rPr>
                          <m:t>𝑆</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𝐵</m:t>
                        </m:r>
                        <m:r>
                          <a:rPr lang="de-DE" i="1">
                            <a:latin typeface="Cambria Math" panose="02040503050406030204" pitchFamily="18" charset="0"/>
                            <a:ea typeface="Cambria Math" panose="02040503050406030204" pitchFamily="18" charset="0"/>
                          </a:rPr>
                          <m:t>𝑅</m:t>
                        </m:r>
                      </m:sub>
                    </m:sSub>
                  </m:oMath>
                </a14:m>
                <a:r>
                  <a:rPr lang="it-IT" dirty="0">
                    <a:latin typeface="Cambria Math" panose="02040503050406030204" pitchFamily="18" charset="0"/>
                    <a:ea typeface="Cambria Math" panose="02040503050406030204" pitchFamily="18" charset="0"/>
                  </a:rPr>
                  <a:t>(x) = min(0.4,0.067) = 0.067 MSA</a:t>
                </a:r>
                <a:endParaRPr lang="de-DE" dirty="0"/>
              </a:p>
              <a:p>
                <a:endParaRPr lang="de-DE" dirty="0"/>
              </a:p>
            </p:txBody>
          </p:sp>
        </mc:Choice>
        <mc:Fallback xmlns="">
          <p:sp>
            <p:nvSpPr>
              <p:cNvPr id="14" name="Textfeld 13">
                <a:extLst>
                  <a:ext uri="{FF2B5EF4-FFF2-40B4-BE49-F238E27FC236}">
                    <a16:creationId xmlns:a16="http://schemas.microsoft.com/office/drawing/2014/main" id="{9DAE8845-B6FB-8B7D-BFF2-CD4B33B7BDE7}"/>
                  </a:ext>
                </a:extLst>
              </p:cNvPr>
              <p:cNvSpPr txBox="1">
                <a:spLocks noRot="1" noChangeAspect="1" noMove="1" noResize="1" noEditPoints="1" noAdjustHandles="1" noChangeArrowheads="1" noChangeShapeType="1" noTextEdit="1"/>
              </p:cNvSpPr>
              <p:nvPr/>
            </p:nvSpPr>
            <p:spPr>
              <a:xfrm>
                <a:off x="6096000" y="4944140"/>
                <a:ext cx="5408428" cy="1754326"/>
              </a:xfrm>
              <a:prstGeom prst="rect">
                <a:avLst/>
              </a:prstGeom>
              <a:blipFill>
                <a:blip r:embed="rId6"/>
                <a:stretch>
                  <a:fillRect l="-902" t="-1389"/>
                </a:stretch>
              </a:blipFill>
            </p:spPr>
            <p:txBody>
              <a:bodyPr/>
              <a:lstStyle/>
              <a:p>
                <a:r>
                  <a:rPr lang="de-DE">
                    <a:noFill/>
                  </a:rPr>
                  <a:t> </a:t>
                </a:r>
              </a:p>
            </p:txBody>
          </p:sp>
        </mc:Fallback>
      </mc:AlternateContent>
      <p:sp>
        <p:nvSpPr>
          <p:cNvPr id="4" name="Foliennummernplatzhalter 3">
            <a:extLst>
              <a:ext uri="{FF2B5EF4-FFF2-40B4-BE49-F238E27FC236}">
                <a16:creationId xmlns:a16="http://schemas.microsoft.com/office/drawing/2014/main" id="{675A3067-E4B1-D818-D5A0-9192DD0BAE42}"/>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6" name="Datumsplatzhalter 5">
            <a:extLst>
              <a:ext uri="{FF2B5EF4-FFF2-40B4-BE49-F238E27FC236}">
                <a16:creationId xmlns:a16="http://schemas.microsoft.com/office/drawing/2014/main" id="{09881313-D5E7-1CEF-72D5-44A00EF2D5FC}"/>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225236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33F91-AFDF-A380-B442-4D073C692B2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8CD3FB5-82FC-4072-263D-BA78C3E9CB2E}"/>
              </a:ext>
            </a:extLst>
          </p:cNvPr>
          <p:cNvSpPr>
            <a:spLocks noGrp="1"/>
          </p:cNvSpPr>
          <p:nvPr>
            <p:ph type="title"/>
          </p:nvPr>
        </p:nvSpPr>
        <p:spPr>
          <a:xfrm>
            <a:off x="684212" y="347411"/>
            <a:ext cx="8534400" cy="1507067"/>
          </a:xfrm>
        </p:spPr>
        <p:txBody>
          <a:bodyPr/>
          <a:lstStyle/>
          <a:p>
            <a:r>
              <a:rPr lang="de-DE" dirty="0"/>
              <a:t>Motivation </a:t>
            </a:r>
            <a:r>
              <a:rPr lang="de-DE" dirty="0" err="1"/>
              <a:t>for</a:t>
            </a:r>
            <a:r>
              <a:rPr lang="de-DE" dirty="0"/>
              <a:t> </a:t>
            </a:r>
            <a:r>
              <a:rPr lang="de-DE" dirty="0" err="1"/>
              <a:t>Fuzzy</a:t>
            </a:r>
            <a:r>
              <a:rPr lang="de-DE" dirty="0"/>
              <a:t> Control</a:t>
            </a:r>
          </a:p>
        </p:txBody>
      </p:sp>
      <p:sp>
        <p:nvSpPr>
          <p:cNvPr id="5" name="Textfeld 4">
            <a:extLst>
              <a:ext uri="{FF2B5EF4-FFF2-40B4-BE49-F238E27FC236}">
                <a16:creationId xmlns:a16="http://schemas.microsoft.com/office/drawing/2014/main" id="{9314BF5F-8BC8-CB70-5BDD-EE51BB225EEE}"/>
              </a:ext>
            </a:extLst>
          </p:cNvPr>
          <p:cNvSpPr txBox="1"/>
          <p:nvPr/>
        </p:nvSpPr>
        <p:spPr>
          <a:xfrm>
            <a:off x="684212" y="1997839"/>
            <a:ext cx="10028255" cy="1754326"/>
          </a:xfrm>
          <a:prstGeom prst="rect">
            <a:avLst/>
          </a:prstGeom>
          <a:noFill/>
        </p:spPr>
        <p:txBody>
          <a:bodyPr wrap="square" rtlCol="0">
            <a:spAutoFit/>
          </a:bodyPr>
          <a:lstStyle/>
          <a:p>
            <a:r>
              <a:rPr lang="de-DE" b="1" u="sng" dirty="0"/>
              <a:t>Question</a:t>
            </a:r>
            <a:r>
              <a:rPr lang="de-DE" dirty="0"/>
              <a:t>:</a:t>
            </a:r>
          </a:p>
          <a:p>
            <a:endParaRPr lang="de-DE" dirty="0"/>
          </a:p>
          <a:p>
            <a:pPr marL="285750" indent="-285750">
              <a:buFont typeface="Arial" panose="020B0604020202020204" pitchFamily="34" charset="0"/>
              <a:buChar char="•"/>
            </a:pPr>
            <a:r>
              <a:rPr lang="de-DE" dirty="0">
                <a:solidFill>
                  <a:srgbClr val="F7F7F7"/>
                </a:solidFill>
              </a:rPr>
              <a:t>Can </a:t>
            </a:r>
            <a:r>
              <a:rPr lang="de-DE" dirty="0" err="1">
                <a:solidFill>
                  <a:srgbClr val="F7F7F7"/>
                </a:solidFill>
              </a:rPr>
              <a:t>you</a:t>
            </a:r>
            <a:r>
              <a:rPr lang="de-DE" dirty="0">
                <a:solidFill>
                  <a:srgbClr val="F7F7F7"/>
                </a:solidFill>
              </a:rPr>
              <a:t> </a:t>
            </a:r>
            <a:r>
              <a:rPr lang="de-DE" dirty="0" err="1">
                <a:solidFill>
                  <a:srgbClr val="F7F7F7"/>
                </a:solidFill>
              </a:rPr>
              <a:t>read</a:t>
            </a:r>
            <a:r>
              <a:rPr lang="de-DE" dirty="0">
                <a:solidFill>
                  <a:srgbClr val="F7F7F7"/>
                </a:solidFill>
              </a:rPr>
              <a:t> </a:t>
            </a:r>
            <a:r>
              <a:rPr lang="de-DE" dirty="0" err="1">
                <a:solidFill>
                  <a:srgbClr val="F7F7F7"/>
                </a:solidFill>
              </a:rPr>
              <a:t>the</a:t>
            </a:r>
            <a:r>
              <a:rPr lang="de-DE" dirty="0">
                <a:solidFill>
                  <a:srgbClr val="F7F7F7"/>
                </a:solidFill>
              </a:rPr>
              <a:t> </a:t>
            </a:r>
            <a:r>
              <a:rPr lang="de-DE" dirty="0" err="1">
                <a:solidFill>
                  <a:srgbClr val="F7F7F7"/>
                </a:solidFill>
              </a:rPr>
              <a:t>text</a:t>
            </a:r>
            <a:r>
              <a:rPr lang="de-DE" dirty="0">
                <a:solidFill>
                  <a:srgbClr val="F7F7F7"/>
                </a:solidFill>
              </a:rPr>
              <a:t>?</a:t>
            </a:r>
          </a:p>
          <a:p>
            <a:pPr marL="285750" indent="-285750">
              <a:buFont typeface="Arial" panose="020B0604020202020204" pitchFamily="34" charset="0"/>
              <a:buChar char="•"/>
            </a:pPr>
            <a:r>
              <a:rPr lang="de-DE" dirty="0">
                <a:solidFill>
                  <a:srgbClr val="D9D9D9"/>
                </a:solidFill>
              </a:rPr>
              <a:t>Can </a:t>
            </a:r>
            <a:r>
              <a:rPr lang="de-DE" dirty="0" err="1">
                <a:solidFill>
                  <a:srgbClr val="D9D9D9"/>
                </a:solidFill>
              </a:rPr>
              <a:t>you</a:t>
            </a:r>
            <a:r>
              <a:rPr lang="de-DE" dirty="0">
                <a:solidFill>
                  <a:srgbClr val="D9D9D9"/>
                </a:solidFill>
              </a:rPr>
              <a:t> </a:t>
            </a:r>
            <a:r>
              <a:rPr lang="de-DE" dirty="0" err="1">
                <a:solidFill>
                  <a:srgbClr val="D9D9D9"/>
                </a:solidFill>
              </a:rPr>
              <a:t>read</a:t>
            </a:r>
            <a:r>
              <a:rPr lang="de-DE" dirty="0">
                <a:solidFill>
                  <a:srgbClr val="D9D9D9"/>
                </a:solidFill>
              </a:rPr>
              <a:t> </a:t>
            </a:r>
            <a:r>
              <a:rPr lang="de-DE" dirty="0" err="1">
                <a:solidFill>
                  <a:srgbClr val="D9D9D9"/>
                </a:solidFill>
              </a:rPr>
              <a:t>it</a:t>
            </a:r>
            <a:r>
              <a:rPr lang="de-DE" dirty="0">
                <a:solidFill>
                  <a:srgbClr val="D9D9D9"/>
                </a:solidFill>
              </a:rPr>
              <a:t> </a:t>
            </a:r>
            <a:r>
              <a:rPr lang="de-DE" dirty="0" err="1">
                <a:solidFill>
                  <a:srgbClr val="D9D9D9"/>
                </a:solidFill>
              </a:rPr>
              <a:t>now</a:t>
            </a:r>
            <a:r>
              <a:rPr lang="de-DE" dirty="0">
                <a:solidFill>
                  <a:srgbClr val="D9D9D9"/>
                </a:solidFill>
              </a:rPr>
              <a:t>?</a:t>
            </a:r>
          </a:p>
          <a:p>
            <a:pPr marL="285750" indent="-285750">
              <a:buFont typeface="Arial" panose="020B0604020202020204" pitchFamily="34" charset="0"/>
              <a:buChar char="•"/>
            </a:pPr>
            <a:r>
              <a:rPr lang="de-DE" dirty="0" err="1"/>
              <a:t>Now</a:t>
            </a:r>
            <a:r>
              <a:rPr lang="de-DE" dirty="0"/>
              <a:t>?</a:t>
            </a:r>
          </a:p>
          <a:p>
            <a:pPr marL="285750" indent="-285750">
              <a:buFont typeface="Arial" panose="020B0604020202020204" pitchFamily="34" charset="0"/>
              <a:buChar char="•"/>
            </a:pPr>
            <a:endParaRPr lang="de-DE" dirty="0"/>
          </a:p>
        </p:txBody>
      </p:sp>
      <p:sp>
        <p:nvSpPr>
          <p:cNvPr id="3" name="Foliennummernplatzhalter 2">
            <a:extLst>
              <a:ext uri="{FF2B5EF4-FFF2-40B4-BE49-F238E27FC236}">
                <a16:creationId xmlns:a16="http://schemas.microsoft.com/office/drawing/2014/main" id="{3DA28CBB-5B22-4AF7-F3F9-E1B1A13D3A90}"/>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4" name="Datumsplatzhalter 3">
            <a:extLst>
              <a:ext uri="{FF2B5EF4-FFF2-40B4-BE49-F238E27FC236}">
                <a16:creationId xmlns:a16="http://schemas.microsoft.com/office/drawing/2014/main" id="{44137E1D-C055-07BA-BA55-139D24695DBF}"/>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14950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6CA29-F458-E5BC-5230-0FAA9CA790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D507D26-7BA4-05D6-7234-96DF1C7F3DEB}"/>
              </a:ext>
            </a:extLst>
          </p:cNvPr>
          <p:cNvSpPr>
            <a:spLocks noGrp="1"/>
          </p:cNvSpPr>
          <p:nvPr>
            <p:ph type="title"/>
          </p:nvPr>
        </p:nvSpPr>
        <p:spPr>
          <a:xfrm>
            <a:off x="724406" y="257069"/>
            <a:ext cx="8534400" cy="1507067"/>
          </a:xfrm>
        </p:spPr>
        <p:txBody>
          <a:bodyPr/>
          <a:lstStyle/>
          <a:p>
            <a:r>
              <a:rPr lang="de-DE" dirty="0" err="1"/>
              <a:t>Example</a:t>
            </a:r>
            <a:r>
              <a:rPr lang="de-DE" dirty="0"/>
              <a:t>: Lane Keeping Assistent</a:t>
            </a:r>
          </a:p>
        </p:txBody>
      </p:sp>
      <p:sp>
        <p:nvSpPr>
          <p:cNvPr id="3" name="Textfeld 2">
            <a:extLst>
              <a:ext uri="{FF2B5EF4-FFF2-40B4-BE49-F238E27FC236}">
                <a16:creationId xmlns:a16="http://schemas.microsoft.com/office/drawing/2014/main" id="{43C9A085-9BF2-FB68-4365-311656C8AFB2}"/>
              </a:ext>
            </a:extLst>
          </p:cNvPr>
          <p:cNvSpPr txBox="1"/>
          <p:nvPr/>
        </p:nvSpPr>
        <p:spPr>
          <a:xfrm>
            <a:off x="8799298" y="656659"/>
            <a:ext cx="3199709" cy="707886"/>
          </a:xfrm>
          <a:prstGeom prst="rect">
            <a:avLst/>
          </a:prstGeom>
          <a:noFill/>
        </p:spPr>
        <p:txBody>
          <a:bodyPr wrap="square" rtlCol="0">
            <a:spAutoFit/>
          </a:bodyPr>
          <a:lstStyle/>
          <a:p>
            <a:r>
              <a:rPr lang="de-DE" sz="1000" dirty="0"/>
              <a:t>Source: N. C. </a:t>
            </a:r>
            <a:r>
              <a:rPr lang="de-DE" sz="1000" dirty="0" err="1"/>
              <a:t>Basjaruddin</a:t>
            </a:r>
            <a:r>
              <a:rPr lang="de-DE" sz="1000" dirty="0"/>
              <a:t>, </a:t>
            </a:r>
            <a:r>
              <a:rPr lang="de-DE" sz="1000" dirty="0" err="1"/>
              <a:t>Kuspriyanto</a:t>
            </a:r>
            <a:r>
              <a:rPr lang="de-DE" sz="1000" dirty="0"/>
              <a:t>, </a:t>
            </a:r>
            <a:r>
              <a:rPr lang="de-DE" sz="1000" dirty="0" err="1"/>
              <a:t>Suhendar</a:t>
            </a:r>
            <a:r>
              <a:rPr lang="de-DE" sz="1000" dirty="0"/>
              <a:t>, D. </a:t>
            </a:r>
            <a:r>
              <a:rPr lang="de-DE" sz="1000" dirty="0" err="1"/>
              <a:t>Saefudin</a:t>
            </a:r>
            <a:r>
              <a:rPr lang="de-DE" sz="1000" dirty="0"/>
              <a:t>, and S. A. </a:t>
            </a:r>
            <a:r>
              <a:rPr lang="de-DE" sz="1000" dirty="0" err="1"/>
              <a:t>Aryani</a:t>
            </a:r>
            <a:r>
              <a:rPr lang="de-DE" sz="1000" dirty="0"/>
              <a:t>, Lane </a:t>
            </a:r>
            <a:r>
              <a:rPr lang="de-DE" sz="1000" dirty="0" err="1"/>
              <a:t>keeping</a:t>
            </a:r>
            <a:r>
              <a:rPr lang="de-DE" sz="1000" dirty="0"/>
              <a:t> </a:t>
            </a:r>
            <a:r>
              <a:rPr lang="de-DE" sz="1000" dirty="0" err="1"/>
              <a:t>assist</a:t>
            </a:r>
            <a:r>
              <a:rPr lang="de-DE" sz="1000" dirty="0"/>
              <a:t> </a:t>
            </a:r>
            <a:r>
              <a:rPr lang="de-DE" sz="1000" dirty="0" err="1"/>
              <a:t>system</a:t>
            </a:r>
            <a:r>
              <a:rPr lang="de-DE" sz="1000" dirty="0"/>
              <a:t> </a:t>
            </a:r>
            <a:r>
              <a:rPr lang="de-DE" sz="1000" dirty="0" err="1"/>
              <a:t>based</a:t>
            </a:r>
            <a:r>
              <a:rPr lang="de-DE" sz="1000" dirty="0"/>
              <a:t> on </a:t>
            </a:r>
            <a:r>
              <a:rPr lang="de-DE" sz="1000" dirty="0" err="1"/>
              <a:t>fuzzy</a:t>
            </a:r>
            <a:r>
              <a:rPr lang="de-DE" sz="1000" dirty="0"/>
              <a:t> </a:t>
            </a:r>
            <a:r>
              <a:rPr lang="de-DE" sz="1000" dirty="0" err="1"/>
              <a:t>logic</a:t>
            </a:r>
            <a:r>
              <a:rPr lang="de-DE" sz="1000" dirty="0"/>
              <a:t>, in 2015 International Electronics Symposium (IES)</a:t>
            </a:r>
          </a:p>
        </p:txBody>
      </p:sp>
      <p:pic>
        <p:nvPicPr>
          <p:cNvPr id="10" name="Grafik 9">
            <a:extLst>
              <a:ext uri="{FF2B5EF4-FFF2-40B4-BE49-F238E27FC236}">
                <a16:creationId xmlns:a16="http://schemas.microsoft.com/office/drawing/2014/main" id="{C67E5F6D-C1D4-D265-ECD9-771BA79D7E67}"/>
              </a:ext>
            </a:extLst>
          </p:cNvPr>
          <p:cNvPicPr>
            <a:picLocks noChangeAspect="1"/>
          </p:cNvPicPr>
          <p:nvPr/>
        </p:nvPicPr>
        <p:blipFill>
          <a:blip r:embed="rId3"/>
          <a:stretch>
            <a:fillRect/>
          </a:stretch>
        </p:blipFill>
        <p:spPr>
          <a:xfrm>
            <a:off x="413269" y="1630827"/>
            <a:ext cx="6945551" cy="5152745"/>
          </a:xfrm>
          <a:prstGeom prst="rect">
            <a:avLst/>
          </a:prstGeom>
        </p:spPr>
      </p:pic>
      <p:pic>
        <p:nvPicPr>
          <p:cNvPr id="12" name="Grafik 11">
            <a:extLst>
              <a:ext uri="{FF2B5EF4-FFF2-40B4-BE49-F238E27FC236}">
                <a16:creationId xmlns:a16="http://schemas.microsoft.com/office/drawing/2014/main" id="{C62A5B35-35BA-8757-CF87-B8E1793A5B09}"/>
              </a:ext>
            </a:extLst>
          </p:cNvPr>
          <p:cNvPicPr>
            <a:picLocks noChangeAspect="1"/>
          </p:cNvPicPr>
          <p:nvPr/>
        </p:nvPicPr>
        <p:blipFill>
          <a:blip r:embed="rId4"/>
          <a:stretch>
            <a:fillRect/>
          </a:stretch>
        </p:blipFill>
        <p:spPr>
          <a:xfrm>
            <a:off x="6238636" y="2163726"/>
            <a:ext cx="4933950" cy="1695450"/>
          </a:xfrm>
          <a:prstGeom prst="rect">
            <a:avLst/>
          </a:prstGeom>
        </p:spPr>
      </p:pic>
      <p:sp>
        <p:nvSpPr>
          <p:cNvPr id="13" name="Rechteck 12">
            <a:extLst>
              <a:ext uri="{FF2B5EF4-FFF2-40B4-BE49-F238E27FC236}">
                <a16:creationId xmlns:a16="http://schemas.microsoft.com/office/drawing/2014/main" id="{6ECAB654-51C5-8BB2-0B7E-E1A6EC863816}"/>
              </a:ext>
            </a:extLst>
          </p:cNvPr>
          <p:cNvSpPr/>
          <p:nvPr/>
        </p:nvSpPr>
        <p:spPr>
          <a:xfrm>
            <a:off x="7575126" y="3120221"/>
            <a:ext cx="1127051" cy="467833"/>
          </a:xfrm>
          <a:prstGeom prst="rect">
            <a:avLst/>
          </a:prstGeom>
          <a:solidFill>
            <a:srgbClr val="FFFF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49017903-EBF3-100F-75F0-D7A09062C509}"/>
                  </a:ext>
                </a:extLst>
              </p:cNvPr>
              <p:cNvSpPr txBox="1"/>
              <p:nvPr/>
            </p:nvSpPr>
            <p:spPr>
              <a:xfrm>
                <a:off x="6238635" y="3781194"/>
                <a:ext cx="5109789" cy="1754326"/>
              </a:xfrm>
              <a:prstGeom prst="rect">
                <a:avLst/>
              </a:prstGeom>
              <a:noFill/>
            </p:spPr>
            <p:txBody>
              <a:bodyPr wrap="square" rtlCol="0">
                <a:spAutoFit/>
              </a:bodyPr>
              <a:lstStyle/>
              <a:p>
                <a:r>
                  <a:rPr lang="de-DE" dirty="0"/>
                  <a:t>Using </a:t>
                </a:r>
                <a:r>
                  <a:rPr lang="de-DE" dirty="0" err="1"/>
                  <a:t>the</a:t>
                </a:r>
                <a:r>
                  <a:rPr lang="de-DE" dirty="0"/>
                  <a:t> t-norm:</a:t>
                </a:r>
              </a:p>
              <a:p>
                <a:pPr marL="342900" indent="-342900">
                  <a:buFont typeface="+mj-lt"/>
                  <a:buAutoNum type="arabicPeriod"/>
                </a:pPr>
                <a14:m>
                  <m:oMath xmlns:m="http://schemas.openxmlformats.org/officeDocument/2006/math">
                    <m:sSub>
                      <m:sSubPr>
                        <m:ctrlPr>
                          <a:rPr lang="it-IT"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b="0" i="1" smtClean="0">
                            <a:latin typeface="Cambria Math" panose="02040503050406030204" pitchFamily="18" charset="0"/>
                            <a:ea typeface="Cambria Math" panose="02040503050406030204" pitchFamily="18" charset="0"/>
                          </a:rPr>
                          <m:t>𝐿𝑆</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𝑆𝑅</m:t>
                        </m:r>
                      </m:sub>
                    </m:sSub>
                  </m:oMath>
                </a14:m>
                <a:r>
                  <a:rPr lang="it-IT" dirty="0">
                    <a:latin typeface="Cambria Math" panose="02040503050406030204" pitchFamily="18" charset="0"/>
                    <a:ea typeface="Cambria Math" panose="02040503050406030204" pitchFamily="18" charset="0"/>
                  </a:rPr>
                  <a:t>(x) = min(0.43,0.6) = 0.43 SSA</a:t>
                </a:r>
              </a:p>
              <a:p>
                <a:pPr marL="342900" indent="-342900">
                  <a:buFont typeface="+mj-lt"/>
                  <a:buAutoNum type="arabicPeriod"/>
                </a:pP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i="1">
                            <a:latin typeface="Cambria Math" panose="02040503050406030204" pitchFamily="18" charset="0"/>
                            <a:ea typeface="Cambria Math" panose="02040503050406030204" pitchFamily="18" charset="0"/>
                          </a:rPr>
                          <m:t>𝐿𝑆</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𝐵</m:t>
                        </m:r>
                        <m:r>
                          <a:rPr lang="de-DE" i="1">
                            <a:latin typeface="Cambria Math" panose="02040503050406030204" pitchFamily="18" charset="0"/>
                            <a:ea typeface="Cambria Math" panose="02040503050406030204" pitchFamily="18" charset="0"/>
                          </a:rPr>
                          <m:t>𝑅</m:t>
                        </m:r>
                      </m:sub>
                    </m:sSub>
                  </m:oMath>
                </a14:m>
                <a:r>
                  <a:rPr lang="it-IT" dirty="0">
                    <a:latin typeface="Cambria Math" panose="02040503050406030204" pitchFamily="18" charset="0"/>
                    <a:ea typeface="Cambria Math" panose="02040503050406030204" pitchFamily="18" charset="0"/>
                  </a:rPr>
                  <a:t>(x) = min(0.43,0.067) = 0.067 MSA</a:t>
                </a:r>
                <a:endParaRPr lang="de-DE" dirty="0"/>
              </a:p>
              <a:p>
                <a:pPr marL="342900" indent="-342900">
                  <a:buFont typeface="+mj-lt"/>
                  <a:buAutoNum type="arabicPeriod"/>
                </a:pP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b="0" i="1" smtClean="0">
                            <a:latin typeface="Cambria Math" panose="02040503050406030204" pitchFamily="18" charset="0"/>
                            <a:ea typeface="Cambria Math" panose="02040503050406030204" pitchFamily="18" charset="0"/>
                          </a:rPr>
                          <m:t>𝑀</m:t>
                        </m:r>
                        <m:r>
                          <a:rPr lang="de-DE" i="1">
                            <a:latin typeface="Cambria Math" panose="02040503050406030204" pitchFamily="18" charset="0"/>
                            <a:ea typeface="Cambria Math" panose="02040503050406030204" pitchFamily="18" charset="0"/>
                          </a:rPr>
                          <m:t>𝑆</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𝑆𝑅</m:t>
                        </m:r>
                      </m:sub>
                    </m:sSub>
                  </m:oMath>
                </a14:m>
                <a:r>
                  <a:rPr lang="it-IT" dirty="0">
                    <a:latin typeface="Cambria Math" panose="02040503050406030204" pitchFamily="18" charset="0"/>
                    <a:ea typeface="Cambria Math" panose="02040503050406030204" pitchFamily="18" charset="0"/>
                  </a:rPr>
                  <a:t>(x) = min(0.4,0.6) = 0.4 MSA</a:t>
                </a:r>
                <a:endParaRPr lang="de-DE" dirty="0"/>
              </a:p>
              <a:p>
                <a:pPr marL="342900" indent="-342900">
                  <a:buFont typeface="+mj-lt"/>
                  <a:buAutoNum type="arabicPeriod"/>
                </a:pP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b="0" i="1" smtClean="0">
                            <a:latin typeface="Cambria Math" panose="02040503050406030204" pitchFamily="18" charset="0"/>
                            <a:ea typeface="Cambria Math" panose="02040503050406030204" pitchFamily="18" charset="0"/>
                          </a:rPr>
                          <m:t>𝑀</m:t>
                        </m:r>
                        <m:r>
                          <a:rPr lang="de-DE" i="1">
                            <a:latin typeface="Cambria Math" panose="02040503050406030204" pitchFamily="18" charset="0"/>
                            <a:ea typeface="Cambria Math" panose="02040503050406030204" pitchFamily="18" charset="0"/>
                          </a:rPr>
                          <m:t>𝑆</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𝐵</m:t>
                        </m:r>
                        <m:r>
                          <a:rPr lang="de-DE" i="1">
                            <a:latin typeface="Cambria Math" panose="02040503050406030204" pitchFamily="18" charset="0"/>
                            <a:ea typeface="Cambria Math" panose="02040503050406030204" pitchFamily="18" charset="0"/>
                          </a:rPr>
                          <m:t>𝑅</m:t>
                        </m:r>
                      </m:sub>
                    </m:sSub>
                  </m:oMath>
                </a14:m>
                <a:r>
                  <a:rPr lang="it-IT" dirty="0">
                    <a:latin typeface="Cambria Math" panose="02040503050406030204" pitchFamily="18" charset="0"/>
                    <a:ea typeface="Cambria Math" panose="02040503050406030204" pitchFamily="18" charset="0"/>
                  </a:rPr>
                  <a:t>(x) = min(0.4,0.067) = 0.067 BSA</a:t>
                </a:r>
                <a:endParaRPr lang="de-DE" dirty="0"/>
              </a:p>
              <a:p>
                <a:endParaRPr lang="de-DE" dirty="0"/>
              </a:p>
            </p:txBody>
          </p:sp>
        </mc:Choice>
        <mc:Fallback xmlns="">
          <p:sp>
            <p:nvSpPr>
              <p:cNvPr id="14" name="Textfeld 13">
                <a:extLst>
                  <a:ext uri="{FF2B5EF4-FFF2-40B4-BE49-F238E27FC236}">
                    <a16:creationId xmlns:a16="http://schemas.microsoft.com/office/drawing/2014/main" id="{49017903-EBF3-100F-75F0-D7A09062C509}"/>
                  </a:ext>
                </a:extLst>
              </p:cNvPr>
              <p:cNvSpPr txBox="1">
                <a:spLocks noRot="1" noChangeAspect="1" noMove="1" noResize="1" noEditPoints="1" noAdjustHandles="1" noChangeArrowheads="1" noChangeShapeType="1" noTextEdit="1"/>
              </p:cNvSpPr>
              <p:nvPr/>
            </p:nvSpPr>
            <p:spPr>
              <a:xfrm>
                <a:off x="6238635" y="3781194"/>
                <a:ext cx="5109789" cy="1754326"/>
              </a:xfrm>
              <a:prstGeom prst="rect">
                <a:avLst/>
              </a:prstGeom>
              <a:blipFill>
                <a:blip r:embed="rId5"/>
                <a:stretch>
                  <a:fillRect l="-954" t="-1389"/>
                </a:stretch>
              </a:blipFill>
            </p:spPr>
            <p:txBody>
              <a:bodyPr/>
              <a:lstStyle/>
              <a:p>
                <a:r>
                  <a:rPr lang="de-DE">
                    <a:noFill/>
                  </a:rPr>
                  <a:t> </a:t>
                </a:r>
              </a:p>
            </p:txBody>
          </p:sp>
        </mc:Fallback>
      </mc:AlternateContent>
      <p:sp>
        <p:nvSpPr>
          <p:cNvPr id="4" name="Gleichschenkliges Dreieck 3">
            <a:extLst>
              <a:ext uri="{FF2B5EF4-FFF2-40B4-BE49-F238E27FC236}">
                <a16:creationId xmlns:a16="http://schemas.microsoft.com/office/drawing/2014/main" id="{597A31BC-285E-B0E5-F6B7-E19134F83903}"/>
              </a:ext>
            </a:extLst>
          </p:cNvPr>
          <p:cNvSpPr/>
          <p:nvPr/>
        </p:nvSpPr>
        <p:spPr>
          <a:xfrm>
            <a:off x="2142460" y="2441443"/>
            <a:ext cx="1244010" cy="2987749"/>
          </a:xfrm>
          <a:prstGeom prst="triangle">
            <a:avLst/>
          </a:prstGeom>
          <a:gradFill>
            <a:gsLst>
              <a:gs pos="55000">
                <a:schemeClr val="bg1"/>
              </a:gs>
              <a:gs pos="57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rapezoid 6">
            <a:extLst>
              <a:ext uri="{FF2B5EF4-FFF2-40B4-BE49-F238E27FC236}">
                <a16:creationId xmlns:a16="http://schemas.microsoft.com/office/drawing/2014/main" id="{41B49983-EC75-662F-F159-4039D7E63CB4}"/>
              </a:ext>
            </a:extLst>
          </p:cNvPr>
          <p:cNvSpPr/>
          <p:nvPr/>
        </p:nvSpPr>
        <p:spPr>
          <a:xfrm>
            <a:off x="3402419" y="5255025"/>
            <a:ext cx="2520723" cy="174167"/>
          </a:xfrm>
          <a:prstGeom prst="trapezoid">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C225CE72-CA76-9274-BEA5-217676A21300}"/>
              </a:ext>
            </a:extLst>
          </p:cNvPr>
          <p:cNvSpPr/>
          <p:nvPr/>
        </p:nvSpPr>
        <p:spPr>
          <a:xfrm>
            <a:off x="5390707" y="5135526"/>
            <a:ext cx="791724" cy="3615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E24BCFE0-72CE-50DC-1F9C-F47E27E2D695}"/>
                  </a:ext>
                </a:extLst>
              </p:cNvPr>
              <p:cNvSpPr txBox="1"/>
              <p:nvPr/>
            </p:nvSpPr>
            <p:spPr>
              <a:xfrm>
                <a:off x="6358270" y="5401340"/>
                <a:ext cx="5833730" cy="1225848"/>
              </a:xfrm>
              <a:prstGeom prst="rect">
                <a:avLst/>
              </a:prstGeom>
              <a:noFill/>
            </p:spPr>
            <p:txBody>
              <a:bodyPr wrap="square" rtlCol="0">
                <a:spAutoFit/>
              </a:bodyPr>
              <a:lstStyle/>
              <a:p>
                <a:r>
                  <a:rPr lang="de-DE" dirty="0"/>
                  <a:t>Using </a:t>
                </a:r>
                <a:r>
                  <a:rPr lang="de-DE" dirty="0" err="1"/>
                  <a:t>the</a:t>
                </a:r>
                <a:r>
                  <a:rPr lang="de-DE" dirty="0"/>
                  <a:t> s-norm:</a:t>
                </a:r>
              </a:p>
              <a:p>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i="1">
                            <a:latin typeface="Cambria Math" panose="02040503050406030204" pitchFamily="18" charset="0"/>
                            <a:ea typeface="Cambria Math" panose="02040503050406030204" pitchFamily="18" charset="0"/>
                          </a:rPr>
                          <m:t>𝐿𝑆</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𝐵𝑅</m:t>
                        </m:r>
                      </m:sub>
                    </m:sSub>
                  </m:oMath>
                </a14:m>
                <a:r>
                  <a:rPr lang="it-IT" dirty="0">
                    <a:latin typeface="Cambria Math" panose="02040503050406030204" pitchFamily="18" charset="0"/>
                    <a:ea typeface="Cambria Math" panose="02040503050406030204" pitchFamily="18" charset="0"/>
                  </a:rPr>
                  <a:t>(x) OR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i="1">
                            <a:latin typeface="Cambria Math" panose="02040503050406030204" pitchFamily="18" charset="0"/>
                            <a:ea typeface="Cambria Math" panose="02040503050406030204" pitchFamily="18" charset="0"/>
                          </a:rPr>
                          <m:t>𝑀𝑆</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𝑆𝑅</m:t>
                        </m:r>
                      </m:sub>
                    </m:sSub>
                  </m:oMath>
                </a14:m>
                <a:r>
                  <a:rPr lang="it-IT" dirty="0">
                    <a:latin typeface="Cambria Math" panose="02040503050406030204" pitchFamily="18" charset="0"/>
                    <a:ea typeface="Cambria Math" panose="02040503050406030204" pitchFamily="18" charset="0"/>
                  </a:rPr>
                  <a:t>(x)</a:t>
                </a:r>
              </a:p>
              <a:p>
                <a14:m>
                  <m:oMath xmlns:m="http://schemas.openxmlformats.org/officeDocument/2006/math">
                    <m:sSub>
                      <m:sSubPr>
                        <m:ctrlPr>
                          <a:rPr lang="it-IT"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sSub>
                          <m:sSubPr>
                            <m:ctrlPr>
                              <a:rPr lang="it-IT"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b="0" i="1" smtClean="0">
                                <a:latin typeface="Cambria Math" panose="02040503050406030204" pitchFamily="18" charset="0"/>
                                <a:ea typeface="Cambria Math" panose="02040503050406030204" pitchFamily="18" charset="0"/>
                              </a:rPr>
                              <m:t>𝐿</m:t>
                            </m:r>
                            <m:r>
                              <a:rPr lang="de-DE" i="1">
                                <a:latin typeface="Cambria Math" panose="02040503050406030204" pitchFamily="18" charset="0"/>
                                <a:ea typeface="Cambria Math" panose="02040503050406030204" pitchFamily="18" charset="0"/>
                              </a:rPr>
                              <m:t>𝑆</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𝐵</m:t>
                            </m:r>
                            <m:r>
                              <a:rPr lang="de-DE" i="1">
                                <a:latin typeface="Cambria Math" panose="02040503050406030204" pitchFamily="18" charset="0"/>
                                <a:ea typeface="Cambria Math" panose="02040503050406030204" pitchFamily="18" charset="0"/>
                              </a:rPr>
                              <m:t>𝑅</m:t>
                            </m:r>
                            <m:r>
                              <a:rPr lang="de-DE" b="0" i="1" smtClean="0">
                                <a:latin typeface="Cambria Math" panose="02040503050406030204" pitchFamily="18" charset="0"/>
                                <a:ea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𝑓</m:t>
                            </m:r>
                          </m:e>
                          <m:sub>
                            <m:r>
                              <a:rPr lang="de-DE" b="0" i="1" smtClean="0">
                                <a:latin typeface="Cambria Math" panose="02040503050406030204" pitchFamily="18" charset="0"/>
                                <a:ea typeface="Cambria Math" panose="02040503050406030204" pitchFamily="18" charset="0"/>
                              </a:rPr>
                              <m:t>𝑀𝑆</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𝑆𝑅</m:t>
                            </m:r>
                          </m:sub>
                        </m:sSub>
                      </m:sub>
                    </m:sSub>
                  </m:oMath>
                </a14:m>
                <a:r>
                  <a:rPr lang="it-IT" dirty="0">
                    <a:latin typeface="Cambria Math" panose="02040503050406030204" pitchFamily="18" charset="0"/>
                    <a:ea typeface="Cambria Math" panose="02040503050406030204" pitchFamily="18" charset="0"/>
                  </a:rPr>
                  <a:t>(x) 	= max(</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b="0" i="1" smtClean="0">
                            <a:latin typeface="Cambria Math" panose="02040503050406030204" pitchFamily="18" charset="0"/>
                            <a:ea typeface="Cambria Math" panose="02040503050406030204" pitchFamily="18" charset="0"/>
                          </a:rPr>
                          <m:t>𝐿</m:t>
                        </m:r>
                        <m:r>
                          <a:rPr lang="de-DE" i="1">
                            <a:latin typeface="Cambria Math" panose="02040503050406030204" pitchFamily="18" charset="0"/>
                            <a:ea typeface="Cambria Math" panose="02040503050406030204" pitchFamily="18" charset="0"/>
                          </a:rPr>
                          <m:t>𝑆</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𝐵</m:t>
                        </m:r>
                        <m:r>
                          <a:rPr lang="de-DE" i="1">
                            <a:latin typeface="Cambria Math" panose="02040503050406030204" pitchFamily="18" charset="0"/>
                            <a:ea typeface="Cambria Math" panose="02040503050406030204" pitchFamily="18" charset="0"/>
                          </a:rPr>
                          <m:t>𝑅</m:t>
                        </m:r>
                      </m:sub>
                    </m:sSub>
                  </m:oMath>
                </a14:m>
                <a:r>
                  <a:rPr lang="it-IT" dirty="0">
                    <a:latin typeface="Cambria Math" panose="02040503050406030204" pitchFamily="18" charset="0"/>
                    <a:ea typeface="Cambria Math" panose="02040503050406030204" pitchFamily="18" charset="0"/>
                  </a:rPr>
                  <a:t>(x), </a:t>
                </a:r>
                <a14:m>
                  <m:oMath xmlns:m="http://schemas.openxmlformats.org/officeDocument/2006/math">
                    <m:sSub>
                      <m:sSubPr>
                        <m:ctrlPr>
                          <a:rPr lang="it-IT"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i="1">
                            <a:latin typeface="Cambria Math" panose="02040503050406030204" pitchFamily="18" charset="0"/>
                            <a:ea typeface="Cambria Math" panose="02040503050406030204" pitchFamily="18" charset="0"/>
                          </a:rPr>
                          <m:t>𝑀𝑆</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𝑆𝑅</m:t>
                        </m:r>
                      </m:sub>
                    </m:sSub>
                  </m:oMath>
                </a14:m>
                <a:r>
                  <a:rPr lang="it-IT" dirty="0">
                    <a:latin typeface="Cambria Math" panose="02040503050406030204" pitchFamily="18" charset="0"/>
                    <a:ea typeface="Cambria Math" panose="02040503050406030204" pitchFamily="18" charset="0"/>
                  </a:rPr>
                  <a:t>(x))</a:t>
                </a:r>
              </a:p>
              <a:p>
                <a:r>
                  <a:rPr lang="it-IT" dirty="0">
                    <a:latin typeface="Cambria Math" panose="02040503050406030204" pitchFamily="18" charset="0"/>
                    <a:ea typeface="Cambria Math" panose="02040503050406030204" pitchFamily="18" charset="0"/>
                  </a:rPr>
                  <a:t>		= max(0.067,0.4) = 0.4 MSA</a:t>
                </a:r>
                <a:endParaRPr lang="de-DE" dirty="0"/>
              </a:p>
            </p:txBody>
          </p:sp>
        </mc:Choice>
        <mc:Fallback xmlns="">
          <p:sp>
            <p:nvSpPr>
              <p:cNvPr id="9" name="Textfeld 8">
                <a:extLst>
                  <a:ext uri="{FF2B5EF4-FFF2-40B4-BE49-F238E27FC236}">
                    <a16:creationId xmlns:a16="http://schemas.microsoft.com/office/drawing/2014/main" id="{E24BCFE0-72CE-50DC-1F9C-F47E27E2D695}"/>
                  </a:ext>
                </a:extLst>
              </p:cNvPr>
              <p:cNvSpPr txBox="1">
                <a:spLocks noRot="1" noChangeAspect="1" noMove="1" noResize="1" noEditPoints="1" noAdjustHandles="1" noChangeArrowheads="1" noChangeShapeType="1" noTextEdit="1"/>
              </p:cNvSpPr>
              <p:nvPr/>
            </p:nvSpPr>
            <p:spPr>
              <a:xfrm>
                <a:off x="6358270" y="5401340"/>
                <a:ext cx="5833730" cy="1225848"/>
              </a:xfrm>
              <a:prstGeom prst="rect">
                <a:avLst/>
              </a:prstGeom>
              <a:blipFill>
                <a:blip r:embed="rId6"/>
                <a:stretch>
                  <a:fillRect l="-836" t="-1990" b="-5970"/>
                </a:stretch>
              </a:blipFill>
            </p:spPr>
            <p:txBody>
              <a:bodyPr/>
              <a:lstStyle/>
              <a:p>
                <a:r>
                  <a:rPr lang="de-DE">
                    <a:noFill/>
                  </a:rPr>
                  <a:t> </a:t>
                </a:r>
              </a:p>
            </p:txBody>
          </p:sp>
        </mc:Fallback>
      </mc:AlternateContent>
      <p:sp>
        <p:nvSpPr>
          <p:cNvPr id="11" name="Gleichschenkliges Dreieck 10">
            <a:extLst>
              <a:ext uri="{FF2B5EF4-FFF2-40B4-BE49-F238E27FC236}">
                <a16:creationId xmlns:a16="http://schemas.microsoft.com/office/drawing/2014/main" id="{E3E02590-F17C-11B6-6B45-D722D150BF47}"/>
              </a:ext>
            </a:extLst>
          </p:cNvPr>
          <p:cNvSpPr/>
          <p:nvPr/>
        </p:nvSpPr>
        <p:spPr>
          <a:xfrm>
            <a:off x="2764465" y="2413591"/>
            <a:ext cx="1329070" cy="3015601"/>
          </a:xfrm>
          <a:prstGeom prst="triangle">
            <a:avLst/>
          </a:prstGeom>
          <a:gradFill>
            <a:gsLst>
              <a:gs pos="60000">
                <a:schemeClr val="accent1">
                  <a:lumMod val="5000"/>
                  <a:lumOff val="95000"/>
                </a:schemeClr>
              </a:gs>
              <a:gs pos="53000">
                <a:schemeClr val="bg1"/>
              </a:gs>
              <a:gs pos="61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oliennummernplatzhalter 4">
            <a:extLst>
              <a:ext uri="{FF2B5EF4-FFF2-40B4-BE49-F238E27FC236}">
                <a16:creationId xmlns:a16="http://schemas.microsoft.com/office/drawing/2014/main" id="{55443665-0A31-7D14-9A1E-59A19DECE752}"/>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6" name="Datumsplatzhalter 5">
            <a:extLst>
              <a:ext uri="{FF2B5EF4-FFF2-40B4-BE49-F238E27FC236}">
                <a16:creationId xmlns:a16="http://schemas.microsoft.com/office/drawing/2014/main" id="{E9CE91DB-490E-4B18-A2A2-07C0F7E1D2F7}"/>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301135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4">
                                            <p:txEl>
                                              <p:pRg st="1" end="1"/>
                                            </p:txEl>
                                          </p:spTgt>
                                        </p:tgtEl>
                                      </p:cBhvr>
                                    </p:animEffect>
                                    <p:animScale>
                                      <p:cBhvr>
                                        <p:cTn id="7" dur="250" autoRev="1" fill="hold"/>
                                        <p:tgtEl>
                                          <p:spTgt spid="14">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14">
                                            <p:txEl>
                                              <p:pRg st="4" end="4"/>
                                            </p:txEl>
                                          </p:spTgt>
                                        </p:tgtEl>
                                      </p:cBhvr>
                                    </p:animEffect>
                                    <p:animScale>
                                      <p:cBhvr>
                                        <p:cTn id="16" dur="250" autoRev="1" fill="hold"/>
                                        <p:tgtEl>
                                          <p:spTgt spid="14">
                                            <p:txEl>
                                              <p:pRg st="4" end="4"/>
                                            </p:txEl>
                                          </p:spTgt>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B2CA8-23CF-67C2-4B7E-B3E85665217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42439B8-8C21-F32A-1034-53C520226F14}"/>
              </a:ext>
            </a:extLst>
          </p:cNvPr>
          <p:cNvSpPr>
            <a:spLocks noGrp="1"/>
          </p:cNvSpPr>
          <p:nvPr>
            <p:ph type="title"/>
          </p:nvPr>
        </p:nvSpPr>
        <p:spPr>
          <a:xfrm>
            <a:off x="724406" y="257069"/>
            <a:ext cx="8534400" cy="1507067"/>
          </a:xfrm>
        </p:spPr>
        <p:txBody>
          <a:bodyPr/>
          <a:lstStyle/>
          <a:p>
            <a:r>
              <a:rPr lang="de-DE" dirty="0" err="1"/>
              <a:t>Example</a:t>
            </a:r>
            <a:r>
              <a:rPr lang="de-DE" dirty="0"/>
              <a:t>: Lane Keeping Assistent</a:t>
            </a:r>
          </a:p>
        </p:txBody>
      </p:sp>
      <p:sp>
        <p:nvSpPr>
          <p:cNvPr id="3" name="Textfeld 2">
            <a:extLst>
              <a:ext uri="{FF2B5EF4-FFF2-40B4-BE49-F238E27FC236}">
                <a16:creationId xmlns:a16="http://schemas.microsoft.com/office/drawing/2014/main" id="{A023CB77-570A-CE2C-F82E-CE6C4BC3AE88}"/>
              </a:ext>
            </a:extLst>
          </p:cNvPr>
          <p:cNvSpPr txBox="1"/>
          <p:nvPr/>
        </p:nvSpPr>
        <p:spPr>
          <a:xfrm>
            <a:off x="8799298" y="656659"/>
            <a:ext cx="3199709" cy="707886"/>
          </a:xfrm>
          <a:prstGeom prst="rect">
            <a:avLst/>
          </a:prstGeom>
          <a:noFill/>
        </p:spPr>
        <p:txBody>
          <a:bodyPr wrap="square" rtlCol="0">
            <a:spAutoFit/>
          </a:bodyPr>
          <a:lstStyle/>
          <a:p>
            <a:r>
              <a:rPr lang="de-DE" sz="1000" dirty="0"/>
              <a:t>Source: N. C. </a:t>
            </a:r>
            <a:r>
              <a:rPr lang="de-DE" sz="1000" dirty="0" err="1"/>
              <a:t>Basjaruddin</a:t>
            </a:r>
            <a:r>
              <a:rPr lang="de-DE" sz="1000" dirty="0"/>
              <a:t>, </a:t>
            </a:r>
            <a:r>
              <a:rPr lang="de-DE" sz="1000" dirty="0" err="1"/>
              <a:t>Kuspriyanto</a:t>
            </a:r>
            <a:r>
              <a:rPr lang="de-DE" sz="1000" dirty="0"/>
              <a:t>, </a:t>
            </a:r>
            <a:r>
              <a:rPr lang="de-DE" sz="1000" dirty="0" err="1"/>
              <a:t>Suhendar</a:t>
            </a:r>
            <a:r>
              <a:rPr lang="de-DE" sz="1000" dirty="0"/>
              <a:t>, D. </a:t>
            </a:r>
            <a:r>
              <a:rPr lang="de-DE" sz="1000" dirty="0" err="1"/>
              <a:t>Saefudin</a:t>
            </a:r>
            <a:r>
              <a:rPr lang="de-DE" sz="1000" dirty="0"/>
              <a:t>, and S. A. </a:t>
            </a:r>
            <a:r>
              <a:rPr lang="de-DE" sz="1000" dirty="0" err="1"/>
              <a:t>Aryani</a:t>
            </a:r>
            <a:r>
              <a:rPr lang="de-DE" sz="1000" dirty="0"/>
              <a:t>, Lane </a:t>
            </a:r>
            <a:r>
              <a:rPr lang="de-DE" sz="1000" dirty="0" err="1"/>
              <a:t>keeping</a:t>
            </a:r>
            <a:r>
              <a:rPr lang="de-DE" sz="1000" dirty="0"/>
              <a:t> </a:t>
            </a:r>
            <a:r>
              <a:rPr lang="de-DE" sz="1000" dirty="0" err="1"/>
              <a:t>assist</a:t>
            </a:r>
            <a:r>
              <a:rPr lang="de-DE" sz="1000" dirty="0"/>
              <a:t> </a:t>
            </a:r>
            <a:r>
              <a:rPr lang="de-DE" sz="1000" dirty="0" err="1"/>
              <a:t>system</a:t>
            </a:r>
            <a:r>
              <a:rPr lang="de-DE" sz="1000" dirty="0"/>
              <a:t> </a:t>
            </a:r>
            <a:r>
              <a:rPr lang="de-DE" sz="1000" dirty="0" err="1"/>
              <a:t>based</a:t>
            </a:r>
            <a:r>
              <a:rPr lang="de-DE" sz="1000" dirty="0"/>
              <a:t> on </a:t>
            </a:r>
            <a:r>
              <a:rPr lang="de-DE" sz="1000" dirty="0" err="1"/>
              <a:t>fuzzy</a:t>
            </a:r>
            <a:r>
              <a:rPr lang="de-DE" sz="1000" dirty="0"/>
              <a:t> </a:t>
            </a:r>
            <a:r>
              <a:rPr lang="de-DE" sz="1000" dirty="0" err="1"/>
              <a:t>logic</a:t>
            </a:r>
            <a:r>
              <a:rPr lang="de-DE" sz="1000" dirty="0"/>
              <a:t>, in 2015 International Electronics Symposium (IES)</a:t>
            </a:r>
          </a:p>
        </p:txBody>
      </p:sp>
      <p:pic>
        <p:nvPicPr>
          <p:cNvPr id="10" name="Grafik 9">
            <a:extLst>
              <a:ext uri="{FF2B5EF4-FFF2-40B4-BE49-F238E27FC236}">
                <a16:creationId xmlns:a16="http://schemas.microsoft.com/office/drawing/2014/main" id="{948CB804-1F18-9AFC-9C88-6F6F47BF9330}"/>
              </a:ext>
            </a:extLst>
          </p:cNvPr>
          <p:cNvPicPr>
            <a:picLocks noChangeAspect="1"/>
          </p:cNvPicPr>
          <p:nvPr/>
        </p:nvPicPr>
        <p:blipFill>
          <a:blip r:embed="rId3"/>
          <a:stretch>
            <a:fillRect/>
          </a:stretch>
        </p:blipFill>
        <p:spPr>
          <a:xfrm>
            <a:off x="413269" y="1630827"/>
            <a:ext cx="6945551" cy="5152745"/>
          </a:xfrm>
          <a:prstGeom prst="rect">
            <a:avLst/>
          </a:prstGeom>
        </p:spPr>
      </p:pic>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542E19A0-3E5A-019C-CDB2-5A5E1B289297}"/>
                  </a:ext>
                </a:extLst>
              </p:cNvPr>
              <p:cNvSpPr txBox="1"/>
              <p:nvPr/>
            </p:nvSpPr>
            <p:spPr>
              <a:xfrm>
                <a:off x="6444731" y="1972503"/>
                <a:ext cx="5109789" cy="1225848"/>
              </a:xfrm>
              <a:prstGeom prst="rect">
                <a:avLst/>
              </a:prstGeom>
              <a:noFill/>
            </p:spPr>
            <p:txBody>
              <a:bodyPr wrap="square" rtlCol="0">
                <a:spAutoFit/>
              </a:bodyPr>
              <a:lstStyle/>
              <a:p>
                <a:pPr marL="342900" indent="-342900">
                  <a:buFont typeface="+mj-lt"/>
                  <a:buAutoNum type="arabicPeriod"/>
                </a:pPr>
                <a14:m>
                  <m:oMath xmlns:m="http://schemas.openxmlformats.org/officeDocument/2006/math">
                    <m:sSub>
                      <m:sSubPr>
                        <m:ctrlPr>
                          <a:rPr lang="it-IT"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b="0" i="1" smtClean="0">
                            <a:latin typeface="Cambria Math" panose="02040503050406030204" pitchFamily="18" charset="0"/>
                            <a:ea typeface="Cambria Math" panose="02040503050406030204" pitchFamily="18" charset="0"/>
                          </a:rPr>
                          <m:t>𝐿𝑆</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𝑆𝑅</m:t>
                        </m:r>
                      </m:sub>
                    </m:sSub>
                  </m:oMath>
                </a14:m>
                <a:r>
                  <a:rPr lang="it-IT" dirty="0">
                    <a:latin typeface="Cambria Math" panose="02040503050406030204" pitchFamily="18" charset="0"/>
                    <a:ea typeface="Cambria Math" panose="02040503050406030204" pitchFamily="18" charset="0"/>
                  </a:rPr>
                  <a:t>(x) = 0.43 SSA</a:t>
                </a:r>
              </a:p>
              <a:p>
                <a:pPr marL="342900" indent="-342900">
                  <a:buFont typeface="+mj-lt"/>
                  <a:buAutoNum type="arabicPeriod"/>
                </a:pP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sSub>
                          <m:sSubPr>
                            <m:ctrlPr>
                              <a:rPr lang="it-IT"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i="1">
                                <a:latin typeface="Cambria Math" panose="02040503050406030204" pitchFamily="18" charset="0"/>
                                <a:ea typeface="Cambria Math" panose="02040503050406030204" pitchFamily="18" charset="0"/>
                              </a:rPr>
                              <m:t>𝐿𝑆</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𝐵𝑅</m:t>
                            </m:r>
                            <m:r>
                              <a:rPr lang="de-DE" i="1">
                                <a:latin typeface="Cambria Math" panose="02040503050406030204" pitchFamily="18" charset="0"/>
                                <a:ea typeface="Cambria Math" panose="02040503050406030204" pitchFamily="18" charset="0"/>
                              </a:rPr>
                              <m:t> </m:t>
                            </m:r>
                          </m:sub>
                        </m:sSub>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i="1">
                                <a:latin typeface="Cambria Math" panose="02040503050406030204" pitchFamily="18" charset="0"/>
                                <a:ea typeface="Cambria Math" panose="02040503050406030204" pitchFamily="18" charset="0"/>
                              </a:rPr>
                              <m:t>𝑀𝑆</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𝑆𝑅</m:t>
                            </m:r>
                          </m:sub>
                        </m:sSub>
                      </m:sub>
                    </m:sSub>
                  </m:oMath>
                </a14:m>
                <a:r>
                  <a:rPr lang="it-IT" dirty="0">
                    <a:latin typeface="Cambria Math" panose="02040503050406030204" pitchFamily="18" charset="0"/>
                    <a:ea typeface="Cambria Math" panose="02040503050406030204" pitchFamily="18" charset="0"/>
                  </a:rPr>
                  <a:t>(x) = 0.4 MSA</a:t>
                </a:r>
                <a:endParaRPr lang="de-DE" dirty="0"/>
              </a:p>
              <a:p>
                <a:pPr marL="342900" indent="-342900">
                  <a:buFont typeface="+mj-lt"/>
                  <a:buAutoNum type="arabicPeriod"/>
                </a:pP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b="0" i="1" smtClean="0">
                            <a:latin typeface="Cambria Math" panose="02040503050406030204" pitchFamily="18" charset="0"/>
                            <a:ea typeface="Cambria Math" panose="02040503050406030204" pitchFamily="18" charset="0"/>
                          </a:rPr>
                          <m:t>𝑀</m:t>
                        </m:r>
                        <m:r>
                          <a:rPr lang="de-DE" i="1">
                            <a:latin typeface="Cambria Math" panose="02040503050406030204" pitchFamily="18" charset="0"/>
                            <a:ea typeface="Cambria Math" panose="02040503050406030204" pitchFamily="18" charset="0"/>
                          </a:rPr>
                          <m:t>𝑆</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𝐵</m:t>
                        </m:r>
                        <m:r>
                          <a:rPr lang="de-DE" i="1">
                            <a:latin typeface="Cambria Math" panose="02040503050406030204" pitchFamily="18" charset="0"/>
                            <a:ea typeface="Cambria Math" panose="02040503050406030204" pitchFamily="18" charset="0"/>
                          </a:rPr>
                          <m:t>𝑅</m:t>
                        </m:r>
                      </m:sub>
                    </m:sSub>
                  </m:oMath>
                </a14:m>
                <a:r>
                  <a:rPr lang="it-IT" dirty="0">
                    <a:latin typeface="Cambria Math" panose="02040503050406030204" pitchFamily="18" charset="0"/>
                    <a:ea typeface="Cambria Math" panose="02040503050406030204" pitchFamily="18" charset="0"/>
                  </a:rPr>
                  <a:t>(x) 0.067 BSA</a:t>
                </a:r>
                <a:endParaRPr lang="de-DE" dirty="0"/>
              </a:p>
              <a:p>
                <a:endParaRPr lang="de-DE" dirty="0"/>
              </a:p>
            </p:txBody>
          </p:sp>
        </mc:Choice>
        <mc:Fallback xmlns="">
          <p:sp>
            <p:nvSpPr>
              <p:cNvPr id="14" name="Textfeld 13">
                <a:extLst>
                  <a:ext uri="{FF2B5EF4-FFF2-40B4-BE49-F238E27FC236}">
                    <a16:creationId xmlns:a16="http://schemas.microsoft.com/office/drawing/2014/main" id="{542E19A0-3E5A-019C-CDB2-5A5E1B289297}"/>
                  </a:ext>
                </a:extLst>
              </p:cNvPr>
              <p:cNvSpPr txBox="1">
                <a:spLocks noRot="1" noChangeAspect="1" noMove="1" noResize="1" noEditPoints="1" noAdjustHandles="1" noChangeArrowheads="1" noChangeShapeType="1" noTextEdit="1"/>
              </p:cNvSpPr>
              <p:nvPr/>
            </p:nvSpPr>
            <p:spPr>
              <a:xfrm>
                <a:off x="6444731" y="1972503"/>
                <a:ext cx="5109789" cy="1225848"/>
              </a:xfrm>
              <a:prstGeom prst="rect">
                <a:avLst/>
              </a:prstGeom>
              <a:blipFill>
                <a:blip r:embed="rId4"/>
                <a:stretch>
                  <a:fillRect l="-835" t="-3483"/>
                </a:stretch>
              </a:blipFill>
            </p:spPr>
            <p:txBody>
              <a:bodyPr/>
              <a:lstStyle/>
              <a:p>
                <a:r>
                  <a:rPr lang="de-DE">
                    <a:noFill/>
                  </a:rPr>
                  <a:t> </a:t>
                </a:r>
              </a:p>
            </p:txBody>
          </p:sp>
        </mc:Fallback>
      </mc:AlternateContent>
      <p:sp>
        <p:nvSpPr>
          <p:cNvPr id="4" name="Gleichschenkliges Dreieck 3">
            <a:extLst>
              <a:ext uri="{FF2B5EF4-FFF2-40B4-BE49-F238E27FC236}">
                <a16:creationId xmlns:a16="http://schemas.microsoft.com/office/drawing/2014/main" id="{E33A4E25-9CF3-AE81-0DB2-EAA483E753C6}"/>
              </a:ext>
            </a:extLst>
          </p:cNvPr>
          <p:cNvSpPr/>
          <p:nvPr/>
        </p:nvSpPr>
        <p:spPr>
          <a:xfrm>
            <a:off x="2142460" y="2441443"/>
            <a:ext cx="1244010" cy="2987749"/>
          </a:xfrm>
          <a:prstGeom prst="triangle">
            <a:avLst/>
          </a:prstGeom>
          <a:gradFill>
            <a:gsLst>
              <a:gs pos="55000">
                <a:schemeClr val="bg1"/>
              </a:gs>
              <a:gs pos="57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rapezoid 6">
            <a:extLst>
              <a:ext uri="{FF2B5EF4-FFF2-40B4-BE49-F238E27FC236}">
                <a16:creationId xmlns:a16="http://schemas.microsoft.com/office/drawing/2014/main" id="{F92A00CC-9246-C8C7-CF4C-0991664753A3}"/>
              </a:ext>
            </a:extLst>
          </p:cNvPr>
          <p:cNvSpPr/>
          <p:nvPr/>
        </p:nvSpPr>
        <p:spPr>
          <a:xfrm>
            <a:off x="3402419" y="5255025"/>
            <a:ext cx="2520723" cy="174167"/>
          </a:xfrm>
          <a:prstGeom prst="trapezoid">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FDCA0928-8746-4A63-E60C-5AE0392A6A8A}"/>
              </a:ext>
            </a:extLst>
          </p:cNvPr>
          <p:cNvSpPr/>
          <p:nvPr/>
        </p:nvSpPr>
        <p:spPr>
          <a:xfrm>
            <a:off x="5390707" y="5135526"/>
            <a:ext cx="791724" cy="3615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Gleichschenkliges Dreieck 10">
            <a:extLst>
              <a:ext uri="{FF2B5EF4-FFF2-40B4-BE49-F238E27FC236}">
                <a16:creationId xmlns:a16="http://schemas.microsoft.com/office/drawing/2014/main" id="{BA3BC294-6BF5-6349-8F1D-D5D0A057C4D9}"/>
              </a:ext>
            </a:extLst>
          </p:cNvPr>
          <p:cNvSpPr/>
          <p:nvPr/>
        </p:nvSpPr>
        <p:spPr>
          <a:xfrm>
            <a:off x="2764465" y="2413591"/>
            <a:ext cx="1329070" cy="3015601"/>
          </a:xfrm>
          <a:prstGeom prst="triangle">
            <a:avLst/>
          </a:prstGeom>
          <a:gradFill>
            <a:gsLst>
              <a:gs pos="60000">
                <a:schemeClr val="accent1">
                  <a:lumMod val="5000"/>
                  <a:lumOff val="95000"/>
                </a:schemeClr>
              </a:gs>
              <a:gs pos="53000">
                <a:schemeClr val="bg1"/>
              </a:gs>
              <a:gs pos="61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8DFEBFF8-9D13-1CE8-4562-5D966B7ABB9E}"/>
              </a:ext>
            </a:extLst>
          </p:cNvPr>
          <p:cNvCxnSpPr/>
          <p:nvPr/>
        </p:nvCxnSpPr>
        <p:spPr>
          <a:xfrm>
            <a:off x="4093535" y="2243470"/>
            <a:ext cx="1297172" cy="3253563"/>
          </a:xfrm>
          <a:prstGeom prst="line">
            <a:avLst/>
          </a:prstGeom>
          <a:ln>
            <a:prstDash val="sysDot"/>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FB5051B5-2F69-A5DB-2648-7DCB298286AC}"/>
                  </a:ext>
                </a:extLst>
              </p:cNvPr>
              <p:cNvSpPr txBox="1"/>
              <p:nvPr/>
            </p:nvSpPr>
            <p:spPr>
              <a:xfrm>
                <a:off x="6444731" y="3406718"/>
                <a:ext cx="6097772" cy="624979"/>
              </a:xfrm>
              <a:prstGeom prst="rect">
                <a:avLst/>
              </a:prstGeom>
              <a:noFill/>
            </p:spPr>
            <p:txBody>
              <a:bodyPr wrap="square">
                <a:spAutoFit/>
              </a:bodyPr>
              <a:lstStyle/>
              <a:p>
                <a:r>
                  <a:rPr lang="de-DE" dirty="0"/>
                  <a:t> </a:t>
                </a:r>
                <a14:m>
                  <m:oMath xmlns:m="http://schemas.openxmlformats.org/officeDocument/2006/math">
                    <m:sSub>
                      <m:sSubPr>
                        <m:ctrlPr>
                          <a:rPr lang="de-DE" i="1" dirty="0" smtClean="0">
                            <a:latin typeface="Cambria Math" panose="02040503050406030204" pitchFamily="18" charset="0"/>
                          </a:rPr>
                        </m:ctrlPr>
                      </m:sSubPr>
                      <m:e>
                        <m:r>
                          <a:rPr lang="de-DE" b="0" i="1" dirty="0" smtClean="0">
                            <a:latin typeface="Cambria Math" panose="02040503050406030204" pitchFamily="18" charset="0"/>
                          </a:rPr>
                          <m:t>𝑢</m:t>
                        </m:r>
                      </m:e>
                      <m:sub>
                        <m:r>
                          <a:rPr lang="de-DE" b="0" i="1" dirty="0" smtClean="0">
                            <a:latin typeface="Cambria Math" panose="02040503050406030204" pitchFamily="18" charset="0"/>
                          </a:rPr>
                          <m:t>0</m:t>
                        </m:r>
                      </m:sub>
                    </m:sSub>
                    <m:r>
                      <a:rPr lang="de-DE" b="0" i="1" dirty="0" smtClean="0">
                        <a:latin typeface="Cambria Math" panose="02040503050406030204" pitchFamily="18" charset="0"/>
                      </a:rPr>
                      <m:t>=</m:t>
                    </m:r>
                    <m:f>
                      <m:fPr>
                        <m:ctrlPr>
                          <a:rPr lang="de-DE" b="0" i="1" dirty="0" smtClean="0">
                            <a:latin typeface="Cambria Math" panose="02040503050406030204" pitchFamily="18" charset="0"/>
                          </a:rPr>
                        </m:ctrlPr>
                      </m:fPr>
                      <m:num>
                        <m:nary>
                          <m:naryPr>
                            <m:chr m:val="∑"/>
                            <m:subHide m:val="on"/>
                            <m:supHide m:val="on"/>
                            <m:ctrlPr>
                              <a:rPr lang="de-DE" b="0" i="1" dirty="0" smtClean="0">
                                <a:latin typeface="Cambria Math" panose="02040503050406030204" pitchFamily="18" charset="0"/>
                              </a:rPr>
                            </m:ctrlPr>
                          </m:naryPr>
                          <m:sub/>
                          <m:sup/>
                          <m:e>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rPr>
                                  <m:t>𝑢</m:t>
                                </m:r>
                              </m:e>
                              <m:sub>
                                <m:r>
                                  <a:rPr lang="de-DE" b="0" i="1" dirty="0" smtClean="0">
                                    <a:latin typeface="Cambria Math" panose="02040503050406030204" pitchFamily="18" charset="0"/>
                                  </a:rPr>
                                  <m:t>𝑖</m:t>
                                </m:r>
                              </m:sub>
                            </m:sSub>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ea typeface="Cambria Math" panose="02040503050406030204" pitchFamily="18" charset="0"/>
                                  </a:rPr>
                                  <m:t>𝜇</m:t>
                                </m:r>
                              </m:e>
                              <m:sub>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rPr>
                                      <m:t>𝑝𝑟𝑒𝑚𝑖𝑠𝑒</m:t>
                                    </m:r>
                                  </m:e>
                                  <m:sub>
                                    <m:r>
                                      <a:rPr lang="de-DE" b="0" i="1" dirty="0" smtClean="0">
                                        <a:latin typeface="Cambria Math" panose="02040503050406030204" pitchFamily="18" charset="0"/>
                                      </a:rPr>
                                      <m:t>𝑖</m:t>
                                    </m:r>
                                  </m:sub>
                                </m:sSub>
                              </m:sub>
                            </m:sSub>
                          </m:e>
                        </m:nary>
                      </m:num>
                      <m:den>
                        <m:nary>
                          <m:naryPr>
                            <m:chr m:val="∑"/>
                            <m:subHide m:val="on"/>
                            <m:supHide m:val="on"/>
                            <m:ctrlPr>
                              <a:rPr lang="de-DE" b="0" i="1" dirty="0" smtClean="0">
                                <a:latin typeface="Cambria Math" panose="02040503050406030204" pitchFamily="18" charset="0"/>
                              </a:rPr>
                            </m:ctrlPr>
                          </m:naryPr>
                          <m:sub/>
                          <m:sup/>
                          <m:e>
                            <m:sSub>
                              <m:sSubPr>
                                <m:ctrlPr>
                                  <a:rPr lang="de-DE" i="1" dirty="0">
                                    <a:latin typeface="Cambria Math" panose="02040503050406030204" pitchFamily="18" charset="0"/>
                                  </a:rPr>
                                </m:ctrlPr>
                              </m:sSubPr>
                              <m:e>
                                <m:r>
                                  <a:rPr lang="de-DE" i="1" dirty="0">
                                    <a:latin typeface="Cambria Math" panose="02040503050406030204" pitchFamily="18" charset="0"/>
                                    <a:ea typeface="Cambria Math" panose="02040503050406030204" pitchFamily="18" charset="0"/>
                                  </a:rPr>
                                  <m:t>𝜇</m:t>
                                </m:r>
                              </m:e>
                              <m:sub>
                                <m:sSub>
                                  <m:sSubPr>
                                    <m:ctrlPr>
                                      <a:rPr lang="de-DE" i="1" dirty="0">
                                        <a:latin typeface="Cambria Math" panose="02040503050406030204" pitchFamily="18" charset="0"/>
                                      </a:rPr>
                                    </m:ctrlPr>
                                  </m:sSubPr>
                                  <m:e>
                                    <m:r>
                                      <a:rPr lang="de-DE" i="1" dirty="0">
                                        <a:latin typeface="Cambria Math" panose="02040503050406030204" pitchFamily="18" charset="0"/>
                                      </a:rPr>
                                      <m:t>𝑝𝑟𝑒𝑚𝑖𝑠𝑒</m:t>
                                    </m:r>
                                  </m:e>
                                  <m:sub>
                                    <m:r>
                                      <a:rPr lang="de-DE" b="0" i="1" dirty="0" smtClean="0">
                                        <a:latin typeface="Cambria Math" panose="02040503050406030204" pitchFamily="18" charset="0"/>
                                      </a:rPr>
                                      <m:t>𝑖</m:t>
                                    </m:r>
                                  </m:sub>
                                </m:sSub>
                              </m:sub>
                            </m:sSub>
                          </m:e>
                        </m:nary>
                      </m:den>
                    </m:f>
                  </m:oMath>
                </a14:m>
                <a:endParaRPr lang="de-DE" dirty="0"/>
              </a:p>
            </p:txBody>
          </p:sp>
        </mc:Choice>
        <mc:Fallback xmlns="">
          <p:sp>
            <p:nvSpPr>
              <p:cNvPr id="16" name="Textfeld 15">
                <a:extLst>
                  <a:ext uri="{FF2B5EF4-FFF2-40B4-BE49-F238E27FC236}">
                    <a16:creationId xmlns:a16="http://schemas.microsoft.com/office/drawing/2014/main" id="{FB5051B5-2F69-A5DB-2648-7DCB298286AC}"/>
                  </a:ext>
                </a:extLst>
              </p:cNvPr>
              <p:cNvSpPr txBox="1">
                <a:spLocks noRot="1" noChangeAspect="1" noMove="1" noResize="1" noEditPoints="1" noAdjustHandles="1" noChangeArrowheads="1" noChangeShapeType="1" noTextEdit="1"/>
              </p:cNvSpPr>
              <p:nvPr/>
            </p:nvSpPr>
            <p:spPr>
              <a:xfrm>
                <a:off x="6444731" y="3406718"/>
                <a:ext cx="6097772" cy="624979"/>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0B99735C-2E4E-6AD9-65A9-1269AE072459}"/>
                  </a:ext>
                </a:extLst>
              </p:cNvPr>
              <p:cNvSpPr txBox="1"/>
              <p:nvPr/>
            </p:nvSpPr>
            <p:spPr>
              <a:xfrm>
                <a:off x="6444731" y="4638770"/>
                <a:ext cx="4253023" cy="766685"/>
              </a:xfrm>
              <a:prstGeom prst="rect">
                <a:avLst/>
              </a:prstGeom>
              <a:noFill/>
            </p:spPr>
            <p:txBody>
              <a:bodyPr wrap="square" rtlCol="0">
                <a:spAutoFit/>
              </a:bodyPr>
              <a:lstStyle/>
              <a:p>
                <a:r>
                  <a:rPr lang="de-DE" dirty="0"/>
                  <a:t> </a:t>
                </a:r>
                <a14:m>
                  <m:oMath xmlns:m="http://schemas.openxmlformats.org/officeDocument/2006/math">
                    <m:sSub>
                      <m:sSubPr>
                        <m:ctrlPr>
                          <a:rPr lang="de-DE" i="1" dirty="0">
                            <a:latin typeface="Cambria Math" panose="02040503050406030204" pitchFamily="18" charset="0"/>
                          </a:rPr>
                        </m:ctrlPr>
                      </m:sSubPr>
                      <m:e>
                        <m:r>
                          <a:rPr lang="de-DE" i="1" dirty="0">
                            <a:latin typeface="Cambria Math" panose="02040503050406030204" pitchFamily="18" charset="0"/>
                          </a:rPr>
                          <m:t>𝑢</m:t>
                        </m:r>
                      </m:e>
                      <m:sub>
                        <m:r>
                          <a:rPr lang="de-DE" i="1" dirty="0">
                            <a:latin typeface="Cambria Math" panose="02040503050406030204" pitchFamily="18" charset="0"/>
                          </a:rPr>
                          <m:t>0</m:t>
                        </m:r>
                      </m:sub>
                    </m:sSub>
                    <m:r>
                      <a:rPr lang="de-DE" i="1" dirty="0">
                        <a:latin typeface="Cambria Math" panose="02040503050406030204" pitchFamily="18" charset="0"/>
                      </a:rPr>
                      <m:t>=</m:t>
                    </m:r>
                    <m:f>
                      <m:fPr>
                        <m:ctrlPr>
                          <a:rPr lang="de-DE" i="1" dirty="0">
                            <a:latin typeface="Cambria Math" panose="02040503050406030204" pitchFamily="18" charset="0"/>
                          </a:rPr>
                        </m:ctrlPr>
                      </m:fPr>
                      <m:num>
                        <m:r>
                          <a:rPr lang="de-DE" b="0" i="1" dirty="0" smtClean="0">
                            <a:latin typeface="Cambria Math" panose="02040503050406030204" pitchFamily="18" charset="0"/>
                          </a:rPr>
                          <m:t>10∗0.43+15∗0.4+20∗0.067</m:t>
                        </m:r>
                      </m:num>
                      <m:den>
                        <m:r>
                          <a:rPr lang="de-DE" b="0" i="1" dirty="0" smtClean="0">
                            <a:latin typeface="Cambria Math" panose="02040503050406030204" pitchFamily="18" charset="0"/>
                          </a:rPr>
                          <m:t>0.43+0.4+0.067</m:t>
                        </m:r>
                      </m:den>
                    </m:f>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13.16°</m:t>
                    </m:r>
                  </m:oMath>
                </a14:m>
                <a:r>
                  <a:rPr lang="de-DE" dirty="0"/>
                  <a:t> </a:t>
                </a:r>
              </a:p>
              <a:p>
                <a:endParaRPr lang="de-DE" dirty="0"/>
              </a:p>
            </p:txBody>
          </p:sp>
        </mc:Choice>
        <mc:Fallback xmlns="">
          <p:sp>
            <p:nvSpPr>
              <p:cNvPr id="17" name="Textfeld 16">
                <a:extLst>
                  <a:ext uri="{FF2B5EF4-FFF2-40B4-BE49-F238E27FC236}">
                    <a16:creationId xmlns:a16="http://schemas.microsoft.com/office/drawing/2014/main" id="{0B99735C-2E4E-6AD9-65A9-1269AE072459}"/>
                  </a:ext>
                </a:extLst>
              </p:cNvPr>
              <p:cNvSpPr txBox="1">
                <a:spLocks noRot="1" noChangeAspect="1" noMove="1" noResize="1" noEditPoints="1" noAdjustHandles="1" noChangeArrowheads="1" noChangeShapeType="1" noTextEdit="1"/>
              </p:cNvSpPr>
              <p:nvPr/>
            </p:nvSpPr>
            <p:spPr>
              <a:xfrm>
                <a:off x="6444731" y="4638770"/>
                <a:ext cx="4253023" cy="766685"/>
              </a:xfrm>
              <a:prstGeom prst="rect">
                <a:avLst/>
              </a:prstGeom>
              <a:blipFill>
                <a:blip r:embed="rId6"/>
                <a:stretch>
                  <a:fillRect/>
                </a:stretch>
              </a:blipFill>
            </p:spPr>
            <p:txBody>
              <a:bodyPr/>
              <a:lstStyle/>
              <a:p>
                <a:r>
                  <a:rPr lang="de-DE">
                    <a:noFill/>
                  </a:rPr>
                  <a:t> </a:t>
                </a:r>
              </a:p>
            </p:txBody>
          </p:sp>
        </mc:Fallback>
      </mc:AlternateContent>
      <p:sp>
        <p:nvSpPr>
          <p:cNvPr id="5" name="Foliennummernplatzhalter 4">
            <a:extLst>
              <a:ext uri="{FF2B5EF4-FFF2-40B4-BE49-F238E27FC236}">
                <a16:creationId xmlns:a16="http://schemas.microsoft.com/office/drawing/2014/main" id="{D7B1BD2D-803B-BB65-B0CC-9B91283548C5}"/>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9" name="Datumsplatzhalter 8">
            <a:extLst>
              <a:ext uri="{FF2B5EF4-FFF2-40B4-BE49-F238E27FC236}">
                <a16:creationId xmlns:a16="http://schemas.microsoft.com/office/drawing/2014/main" id="{124D756C-3D81-F112-198F-193BBD17500A}"/>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291826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BF873-AEBB-84F1-5F27-45352FAD027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4131643-AA94-D414-6D55-45E6EADF942D}"/>
              </a:ext>
            </a:extLst>
          </p:cNvPr>
          <p:cNvSpPr>
            <a:spLocks noGrp="1"/>
          </p:cNvSpPr>
          <p:nvPr>
            <p:ph type="title"/>
          </p:nvPr>
        </p:nvSpPr>
        <p:spPr>
          <a:xfrm>
            <a:off x="724406" y="257069"/>
            <a:ext cx="8534400" cy="1507067"/>
          </a:xfrm>
        </p:spPr>
        <p:txBody>
          <a:bodyPr/>
          <a:lstStyle/>
          <a:p>
            <a:r>
              <a:rPr lang="de-DE" dirty="0" err="1"/>
              <a:t>Example</a:t>
            </a:r>
            <a:r>
              <a:rPr lang="de-DE" dirty="0"/>
              <a:t>: Lane Keeping Assistent</a:t>
            </a:r>
          </a:p>
        </p:txBody>
      </p:sp>
      <p:sp>
        <p:nvSpPr>
          <p:cNvPr id="3" name="Textfeld 2">
            <a:extLst>
              <a:ext uri="{FF2B5EF4-FFF2-40B4-BE49-F238E27FC236}">
                <a16:creationId xmlns:a16="http://schemas.microsoft.com/office/drawing/2014/main" id="{1F2FD9C5-F2DA-CA71-8F92-A435F02091AD}"/>
              </a:ext>
            </a:extLst>
          </p:cNvPr>
          <p:cNvSpPr txBox="1"/>
          <p:nvPr/>
        </p:nvSpPr>
        <p:spPr>
          <a:xfrm>
            <a:off x="8799298" y="656659"/>
            <a:ext cx="3199709" cy="707886"/>
          </a:xfrm>
          <a:prstGeom prst="rect">
            <a:avLst/>
          </a:prstGeom>
          <a:noFill/>
        </p:spPr>
        <p:txBody>
          <a:bodyPr wrap="square" rtlCol="0">
            <a:spAutoFit/>
          </a:bodyPr>
          <a:lstStyle/>
          <a:p>
            <a:r>
              <a:rPr lang="de-DE" sz="1000" dirty="0"/>
              <a:t>Source: N. C. </a:t>
            </a:r>
            <a:r>
              <a:rPr lang="de-DE" sz="1000" dirty="0" err="1"/>
              <a:t>Basjaruddin</a:t>
            </a:r>
            <a:r>
              <a:rPr lang="de-DE" sz="1000" dirty="0"/>
              <a:t>, </a:t>
            </a:r>
            <a:r>
              <a:rPr lang="de-DE" sz="1000" dirty="0" err="1"/>
              <a:t>Kuspriyanto</a:t>
            </a:r>
            <a:r>
              <a:rPr lang="de-DE" sz="1000" dirty="0"/>
              <a:t>, </a:t>
            </a:r>
            <a:r>
              <a:rPr lang="de-DE" sz="1000" dirty="0" err="1"/>
              <a:t>Suhendar</a:t>
            </a:r>
            <a:r>
              <a:rPr lang="de-DE" sz="1000" dirty="0"/>
              <a:t>, D. </a:t>
            </a:r>
            <a:r>
              <a:rPr lang="de-DE" sz="1000" dirty="0" err="1"/>
              <a:t>Saefudin</a:t>
            </a:r>
            <a:r>
              <a:rPr lang="de-DE" sz="1000" dirty="0"/>
              <a:t>, and S. A. </a:t>
            </a:r>
            <a:r>
              <a:rPr lang="de-DE" sz="1000" dirty="0" err="1"/>
              <a:t>Aryani</a:t>
            </a:r>
            <a:r>
              <a:rPr lang="de-DE" sz="1000" dirty="0"/>
              <a:t>, Lane </a:t>
            </a:r>
            <a:r>
              <a:rPr lang="de-DE" sz="1000" dirty="0" err="1"/>
              <a:t>keeping</a:t>
            </a:r>
            <a:r>
              <a:rPr lang="de-DE" sz="1000" dirty="0"/>
              <a:t> </a:t>
            </a:r>
            <a:r>
              <a:rPr lang="de-DE" sz="1000" dirty="0" err="1"/>
              <a:t>assist</a:t>
            </a:r>
            <a:r>
              <a:rPr lang="de-DE" sz="1000" dirty="0"/>
              <a:t> </a:t>
            </a:r>
            <a:r>
              <a:rPr lang="de-DE" sz="1000" dirty="0" err="1"/>
              <a:t>system</a:t>
            </a:r>
            <a:r>
              <a:rPr lang="de-DE" sz="1000" dirty="0"/>
              <a:t> </a:t>
            </a:r>
            <a:r>
              <a:rPr lang="de-DE" sz="1000" dirty="0" err="1"/>
              <a:t>based</a:t>
            </a:r>
            <a:r>
              <a:rPr lang="de-DE" sz="1000" dirty="0"/>
              <a:t> on </a:t>
            </a:r>
            <a:r>
              <a:rPr lang="de-DE" sz="1000" dirty="0" err="1"/>
              <a:t>fuzzy</a:t>
            </a:r>
            <a:r>
              <a:rPr lang="de-DE" sz="1000" dirty="0"/>
              <a:t> </a:t>
            </a:r>
            <a:r>
              <a:rPr lang="de-DE" sz="1000" dirty="0" err="1"/>
              <a:t>logic</a:t>
            </a:r>
            <a:r>
              <a:rPr lang="de-DE" sz="1000" dirty="0"/>
              <a:t>, in 2015 International Electronics Symposium (IES)</a:t>
            </a:r>
          </a:p>
        </p:txBody>
      </p:sp>
      <p:sp>
        <p:nvSpPr>
          <p:cNvPr id="5" name="Textfeld 4">
            <a:extLst>
              <a:ext uri="{FF2B5EF4-FFF2-40B4-BE49-F238E27FC236}">
                <a16:creationId xmlns:a16="http://schemas.microsoft.com/office/drawing/2014/main" id="{85CC2ACA-607C-8429-6375-3CF78133592B}"/>
              </a:ext>
            </a:extLst>
          </p:cNvPr>
          <p:cNvSpPr txBox="1"/>
          <p:nvPr/>
        </p:nvSpPr>
        <p:spPr>
          <a:xfrm>
            <a:off x="861237" y="1764136"/>
            <a:ext cx="9526772" cy="1477328"/>
          </a:xfrm>
          <a:prstGeom prst="rect">
            <a:avLst/>
          </a:prstGeom>
          <a:noFill/>
        </p:spPr>
        <p:txBody>
          <a:bodyPr wrap="square" rtlCol="0">
            <a:spAutoFit/>
          </a:bodyPr>
          <a:lstStyle/>
          <a:p>
            <a:pPr marL="285750" indent="-285750">
              <a:buFont typeface="Arial" panose="020B0604020202020204" pitchFamily="34" charset="0"/>
              <a:buChar char="•"/>
            </a:pPr>
            <a:r>
              <a:rPr lang="de-DE" dirty="0"/>
              <a:t>Easy </a:t>
            </a:r>
            <a:r>
              <a:rPr lang="de-DE" dirty="0" err="1"/>
              <a:t>set</a:t>
            </a:r>
            <a:r>
              <a:rPr lang="de-DE" dirty="0"/>
              <a:t> </a:t>
            </a:r>
            <a:r>
              <a:rPr lang="de-DE" dirty="0" err="1"/>
              <a:t>up</a:t>
            </a:r>
            <a:endParaRPr lang="de-DE" dirty="0"/>
          </a:p>
          <a:p>
            <a:pPr marL="285750" indent="-285750">
              <a:buFont typeface="Arial" panose="020B0604020202020204" pitchFamily="34" charset="0"/>
              <a:buChar char="•"/>
            </a:pPr>
            <a:r>
              <a:rPr lang="de-DE" dirty="0" err="1"/>
              <a:t>Two</a:t>
            </a:r>
            <a:r>
              <a:rPr lang="de-DE" dirty="0"/>
              <a:t> </a:t>
            </a:r>
            <a:r>
              <a:rPr lang="de-DE" dirty="0" err="1"/>
              <a:t>small</a:t>
            </a:r>
            <a:r>
              <a:rPr lang="de-DE" dirty="0"/>
              <a:t> </a:t>
            </a:r>
            <a:r>
              <a:rPr lang="de-DE" dirty="0" err="1"/>
              <a:t>sensor</a:t>
            </a:r>
            <a:r>
              <a:rPr lang="de-DE" dirty="0"/>
              <a:t> </a:t>
            </a:r>
            <a:r>
              <a:rPr lang="de-DE" dirty="0" err="1"/>
              <a:t>types</a:t>
            </a:r>
            <a:endParaRPr lang="de-DE" dirty="0"/>
          </a:p>
          <a:p>
            <a:pPr marL="285750" indent="-285750">
              <a:buFont typeface="Arial" panose="020B0604020202020204" pitchFamily="34" charset="0"/>
              <a:buChar char="•"/>
            </a:pPr>
            <a:r>
              <a:rPr lang="de-DE" dirty="0" err="1"/>
              <a:t>One</a:t>
            </a:r>
            <a:r>
              <a:rPr lang="de-DE" dirty="0"/>
              <a:t> </a:t>
            </a:r>
            <a:r>
              <a:rPr lang="de-DE" dirty="0" err="1"/>
              <a:t>activator</a:t>
            </a:r>
            <a:endParaRPr lang="de-DE" dirty="0"/>
          </a:p>
          <a:p>
            <a:pPr marL="285750" indent="-285750">
              <a:buFont typeface="Arial" panose="020B0604020202020204" pitchFamily="34" charset="0"/>
              <a:buChar char="•"/>
            </a:pPr>
            <a:r>
              <a:rPr lang="de-DE" dirty="0"/>
              <a:t>Low </a:t>
            </a:r>
            <a:r>
              <a:rPr lang="de-DE" dirty="0" err="1"/>
              <a:t>computational</a:t>
            </a:r>
            <a:r>
              <a:rPr lang="de-DE" dirty="0"/>
              <a:t> </a:t>
            </a:r>
            <a:r>
              <a:rPr lang="de-DE" dirty="0" err="1"/>
              <a:t>effort</a:t>
            </a:r>
            <a:endParaRPr lang="de-DE" dirty="0"/>
          </a:p>
          <a:p>
            <a:pPr marL="285750" indent="-285750">
              <a:buFont typeface="Arial" panose="020B0604020202020204" pitchFamily="34" charset="0"/>
              <a:buChar char="•"/>
            </a:pPr>
            <a:r>
              <a:rPr lang="de-DE" dirty="0"/>
              <a:t>Simple Line Keeping </a:t>
            </a:r>
            <a:r>
              <a:rPr lang="de-DE" dirty="0" err="1"/>
              <a:t>assistent</a:t>
            </a:r>
            <a:r>
              <a:rPr lang="de-DE" dirty="0"/>
              <a:t> was </a:t>
            </a:r>
            <a:r>
              <a:rPr lang="de-DE" dirty="0" err="1"/>
              <a:t>achieved</a:t>
            </a:r>
            <a:endParaRPr lang="de-DE" dirty="0"/>
          </a:p>
        </p:txBody>
      </p:sp>
      <p:sp>
        <p:nvSpPr>
          <p:cNvPr id="4" name="Foliennummernplatzhalter 3">
            <a:extLst>
              <a:ext uri="{FF2B5EF4-FFF2-40B4-BE49-F238E27FC236}">
                <a16:creationId xmlns:a16="http://schemas.microsoft.com/office/drawing/2014/main" id="{55B96AA5-F57F-C58B-3808-06A56440F022}"/>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6" name="Datumsplatzhalter 5">
            <a:extLst>
              <a:ext uri="{FF2B5EF4-FFF2-40B4-BE49-F238E27FC236}">
                <a16:creationId xmlns:a16="http://schemas.microsoft.com/office/drawing/2014/main" id="{6B54E7C1-A26E-EFBA-4567-72534F1C856B}"/>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261617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D8E8C8-0C34-1CC5-834A-5BB44F4AF231}"/>
              </a:ext>
            </a:extLst>
          </p:cNvPr>
          <p:cNvSpPr>
            <a:spLocks noGrp="1"/>
          </p:cNvSpPr>
          <p:nvPr>
            <p:ph type="title"/>
          </p:nvPr>
        </p:nvSpPr>
        <p:spPr>
          <a:xfrm>
            <a:off x="684212" y="347411"/>
            <a:ext cx="8534400" cy="1507067"/>
          </a:xfrm>
        </p:spPr>
        <p:txBody>
          <a:bodyPr/>
          <a:lstStyle/>
          <a:p>
            <a:r>
              <a:rPr lang="de-DE" dirty="0" err="1"/>
              <a:t>Fundamentals</a:t>
            </a:r>
            <a:r>
              <a:rPr lang="de-DE" dirty="0"/>
              <a:t> </a:t>
            </a:r>
            <a:r>
              <a:rPr lang="de-DE" dirty="0" err="1"/>
              <a:t>of</a:t>
            </a:r>
            <a:r>
              <a:rPr lang="de-DE" dirty="0"/>
              <a:t> </a:t>
            </a:r>
            <a:r>
              <a:rPr lang="de-DE" dirty="0" err="1"/>
              <a:t>fuzzy</a:t>
            </a:r>
            <a:r>
              <a:rPr lang="de-DE" dirty="0"/>
              <a:t> </a:t>
            </a:r>
            <a:r>
              <a:rPr lang="de-DE" dirty="0" err="1"/>
              <a:t>logic</a:t>
            </a:r>
            <a:endParaRPr lang="de-DE" dirty="0"/>
          </a:p>
        </p:txBody>
      </p:sp>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349E61B5-5913-2DCC-1E65-445D49439FD4}"/>
                  </a:ext>
                </a:extLst>
              </p:cNvPr>
              <p:cNvSpPr txBox="1"/>
              <p:nvPr/>
            </p:nvSpPr>
            <p:spPr>
              <a:xfrm>
                <a:off x="684212" y="1748413"/>
                <a:ext cx="10315383" cy="1754326"/>
              </a:xfrm>
              <a:prstGeom prst="rect">
                <a:avLst/>
              </a:prstGeom>
              <a:noFill/>
            </p:spPr>
            <p:txBody>
              <a:bodyPr wrap="square" rtlCol="0">
                <a:spAutoFit/>
              </a:bodyPr>
              <a:lstStyle/>
              <a:p>
                <a:r>
                  <a:rPr lang="de-DE" b="1" u="sng" dirty="0">
                    <a:solidFill>
                      <a:schemeClr val="tx1"/>
                    </a:solidFill>
                  </a:rPr>
                  <a:t>Fuzzy Set Theory</a:t>
                </a:r>
              </a:p>
              <a:p>
                <a:pPr marL="742950" lvl="1" indent="-285750">
                  <a:buFont typeface="Arial" panose="020B0604020202020204" pitchFamily="34" charset="0"/>
                  <a:buChar char="•"/>
                </a:pPr>
                <a:r>
                  <a:rPr lang="pl-PL" dirty="0"/>
                  <a:t>1965 by L. A. Zadeh </a:t>
                </a:r>
                <a:endParaRPr lang="de-DE" dirty="0">
                  <a:solidFill>
                    <a:schemeClr val="tx1"/>
                  </a:solidFill>
                </a:endParaRPr>
              </a:p>
              <a:p>
                <a:pPr marL="742950" lvl="1" indent="-285750">
                  <a:buFont typeface="Arial" panose="020B0604020202020204" pitchFamily="34" charset="0"/>
                  <a:buChar char="•"/>
                </a:pPr>
                <a:r>
                  <a:rPr lang="de-DE" b="0" i="1" dirty="0">
                    <a:solidFill>
                      <a:schemeClr val="tx1"/>
                    </a:solidFill>
                    <a:latin typeface="Cambria Math" panose="02040503050406030204" pitchFamily="18" charset="0"/>
                  </a:rPr>
                  <a:t>Membership </a:t>
                </a:r>
                <a:r>
                  <a:rPr lang="de-DE" b="0" i="1" dirty="0" err="1">
                    <a:solidFill>
                      <a:schemeClr val="tx1"/>
                    </a:solidFill>
                    <a:latin typeface="Cambria Math" panose="02040503050406030204" pitchFamily="18" charset="0"/>
                  </a:rPr>
                  <a:t>function</a:t>
                </a:r>
                <a:endParaRPr lang="de-DE" b="0" i="1" dirty="0">
                  <a:solidFill>
                    <a:schemeClr val="tx1"/>
                  </a:solidFill>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de-DE" b="0" i="1" dirty="0" smtClean="0">
                            <a:solidFill>
                              <a:schemeClr val="tx1"/>
                            </a:solidFill>
                            <a:latin typeface="Cambria Math" panose="02040503050406030204" pitchFamily="18" charset="0"/>
                          </a:rPr>
                        </m:ctrlPr>
                      </m:sSubPr>
                      <m:e>
                        <m:r>
                          <a:rPr lang="de-DE" i="1" dirty="0" smtClean="0">
                            <a:solidFill>
                              <a:schemeClr val="tx1"/>
                            </a:solidFill>
                            <a:latin typeface="Cambria Math" panose="02040503050406030204" pitchFamily="18" charset="0"/>
                          </a:rPr>
                          <m:t>µ</m:t>
                        </m:r>
                      </m:e>
                      <m:sub>
                        <m:r>
                          <a:rPr lang="de-DE" b="0" i="1" dirty="0" smtClean="0">
                            <a:solidFill>
                              <a:schemeClr val="tx1"/>
                            </a:solidFill>
                            <a:latin typeface="Cambria Math" panose="02040503050406030204" pitchFamily="18" charset="0"/>
                          </a:rPr>
                          <m:t>𝐴</m:t>
                        </m:r>
                      </m:sub>
                    </m:sSub>
                    <m:r>
                      <a:rPr lang="de-DE" b="0" i="1" dirty="0" smtClean="0">
                        <a:solidFill>
                          <a:schemeClr val="tx1"/>
                        </a:solidFill>
                        <a:latin typeface="Cambria Math" panose="02040503050406030204" pitchFamily="18" charset="0"/>
                      </a:rPr>
                      <m:t> </m:t>
                    </m:r>
                    <m:r>
                      <a:rPr lang="de-DE" i="1" dirty="0" smtClean="0">
                        <a:solidFill>
                          <a:schemeClr val="tx1"/>
                        </a:solidFill>
                        <a:latin typeface="Cambria Math" panose="02040503050406030204" pitchFamily="18" charset="0"/>
                      </a:rPr>
                      <m:t>:</m:t>
                    </m:r>
                    <m:r>
                      <a:rPr lang="de-DE" b="0" i="1" dirty="0" smtClean="0">
                        <a:solidFill>
                          <a:schemeClr val="tx1"/>
                        </a:solidFill>
                        <a:latin typeface="Cambria Math" panose="02040503050406030204" pitchFamily="18" charset="0"/>
                      </a:rPr>
                      <m:t>𝑥</m:t>
                    </m:r>
                    <m:r>
                      <a:rPr lang="de-DE" b="0" i="1" dirty="0" smtClean="0">
                        <a:solidFill>
                          <a:schemeClr val="tx1"/>
                        </a:solidFill>
                        <a:latin typeface="Cambria Math" panose="02040503050406030204" pitchFamily="18" charset="0"/>
                      </a:rPr>
                      <m:t> → [0,1]</m:t>
                    </m:r>
                  </m:oMath>
                </a14:m>
                <a:endParaRPr lang="de-DE" dirty="0">
                  <a:solidFill>
                    <a:schemeClr val="tx1"/>
                  </a:solidFill>
                </a:endParaRPr>
              </a:p>
              <a:p>
                <a:pPr marL="742950" lvl="1" indent="-285750">
                  <a:buFont typeface="Arial" panose="020B0604020202020204" pitchFamily="34" charset="0"/>
                  <a:buChar char="•"/>
                </a:pPr>
                <a:endParaRPr lang="de-DE" dirty="0">
                  <a:solidFill>
                    <a:schemeClr val="tx1"/>
                  </a:solidFill>
                </a:endParaRPr>
              </a:p>
              <a:p>
                <a:pPr lvl="1"/>
                <a:r>
                  <a:rPr lang="en-US" dirty="0">
                    <a:solidFill>
                      <a:schemeClr val="tx1"/>
                    </a:solidFill>
                  </a:rPr>
                  <a:t>Example: Let </a:t>
                </a:r>
                <a14:m>
                  <m:oMath xmlns:m="http://schemas.openxmlformats.org/officeDocument/2006/math">
                    <m:r>
                      <a:rPr lang="en-US" i="1" dirty="0" smtClean="0">
                        <a:solidFill>
                          <a:schemeClr val="tx1"/>
                        </a:solidFill>
                        <a:latin typeface="Cambria Math" panose="02040503050406030204" pitchFamily="18" charset="0"/>
                      </a:rPr>
                      <m:t>𝑋</m:t>
                    </m:r>
                    <m:r>
                      <a:rPr lang="en-US" i="1" dirty="0" smtClean="0">
                        <a:solidFill>
                          <a:schemeClr val="tx1"/>
                        </a:solidFill>
                        <a:latin typeface="Cambria Math" panose="02040503050406030204" pitchFamily="18" charset="0"/>
                      </a:rPr>
                      <m:t> ∈</m:t>
                    </m:r>
                    <m:r>
                      <a:rPr lang="en-US" i="1" dirty="0" smtClean="0">
                        <a:solidFill>
                          <a:schemeClr val="tx1"/>
                        </a:solidFill>
                        <a:latin typeface="Cambria Math" panose="02040503050406030204" pitchFamily="18" charset="0"/>
                      </a:rPr>
                      <m:t>ℝ</m:t>
                    </m:r>
                    <m:r>
                      <a:rPr lang="en-US" i="1" dirty="0" smtClean="0">
                        <a:solidFill>
                          <a:schemeClr val="tx1"/>
                        </a:solidFill>
                        <a:latin typeface="Cambria Math" panose="02040503050406030204" pitchFamily="18" charset="0"/>
                      </a:rPr>
                      <m:t> </m:t>
                    </m:r>
                  </m:oMath>
                </a14:m>
                <a:r>
                  <a:rPr lang="en-US" dirty="0">
                    <a:solidFill>
                      <a:schemeClr val="tx1"/>
                    </a:solidFill>
                  </a:rPr>
                  <a:t>and A be the fuzzy set of approximately 50-year-old persons.</a:t>
                </a:r>
                <a:endParaRPr lang="de-DE" dirty="0">
                  <a:solidFill>
                    <a:schemeClr val="tx1"/>
                  </a:solidFill>
                </a:endParaRPr>
              </a:p>
            </p:txBody>
          </p:sp>
        </mc:Choice>
        <mc:Fallback xmlns="">
          <p:sp>
            <p:nvSpPr>
              <p:cNvPr id="17" name="Textfeld 16">
                <a:extLst>
                  <a:ext uri="{FF2B5EF4-FFF2-40B4-BE49-F238E27FC236}">
                    <a16:creationId xmlns:a16="http://schemas.microsoft.com/office/drawing/2014/main" id="{349E61B5-5913-2DCC-1E65-445D49439FD4}"/>
                  </a:ext>
                </a:extLst>
              </p:cNvPr>
              <p:cNvSpPr txBox="1">
                <a:spLocks noRot="1" noChangeAspect="1" noMove="1" noResize="1" noEditPoints="1" noAdjustHandles="1" noChangeArrowheads="1" noChangeShapeType="1" noTextEdit="1"/>
              </p:cNvSpPr>
              <p:nvPr/>
            </p:nvSpPr>
            <p:spPr>
              <a:xfrm>
                <a:off x="684212" y="1748413"/>
                <a:ext cx="10315383" cy="1754326"/>
              </a:xfrm>
              <a:prstGeom prst="rect">
                <a:avLst/>
              </a:prstGeom>
              <a:blipFill>
                <a:blip r:embed="rId3"/>
                <a:stretch>
                  <a:fillRect l="-473" t="-1736" b="-4861"/>
                </a:stretch>
              </a:blipFill>
            </p:spPr>
            <p:txBody>
              <a:bodyPr/>
              <a:lstStyle/>
              <a:p>
                <a:r>
                  <a:rPr lang="de-DE">
                    <a:noFill/>
                  </a:rPr>
                  <a:t> </a:t>
                </a:r>
              </a:p>
            </p:txBody>
          </p:sp>
        </mc:Fallback>
      </mc:AlternateContent>
      <p:pic>
        <p:nvPicPr>
          <p:cNvPr id="21" name="Grafik 20">
            <a:extLst>
              <a:ext uri="{FF2B5EF4-FFF2-40B4-BE49-F238E27FC236}">
                <a16:creationId xmlns:a16="http://schemas.microsoft.com/office/drawing/2014/main" id="{D9C51CA1-AF98-6AD1-2DC2-7ACB1F8FBB29}"/>
              </a:ext>
            </a:extLst>
          </p:cNvPr>
          <p:cNvPicPr>
            <a:picLocks noChangeAspect="1"/>
          </p:cNvPicPr>
          <p:nvPr/>
        </p:nvPicPr>
        <p:blipFill>
          <a:blip r:embed="rId4"/>
          <a:stretch>
            <a:fillRect/>
          </a:stretch>
        </p:blipFill>
        <p:spPr>
          <a:xfrm>
            <a:off x="3528575" y="3786808"/>
            <a:ext cx="5134849" cy="2409274"/>
          </a:xfrm>
          <a:prstGeom prst="rect">
            <a:avLst/>
          </a:prstGeom>
        </p:spPr>
      </p:pic>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9641E873-C259-5B22-C956-CFE8A8D91FAD}"/>
                  </a:ext>
                </a:extLst>
              </p:cNvPr>
              <p:cNvSpPr txBox="1"/>
              <p:nvPr/>
            </p:nvSpPr>
            <p:spPr>
              <a:xfrm>
                <a:off x="1045029" y="6041533"/>
                <a:ext cx="10611059" cy="668260"/>
              </a:xfrm>
              <a:prstGeom prst="rect">
                <a:avLst/>
              </a:prstGeom>
              <a:noFill/>
            </p:spPr>
            <p:txBody>
              <a:bodyPr wrap="square" rtlCol="0">
                <a:spAutoFit/>
              </a:bodyPr>
              <a:lstStyle/>
              <a:p>
                <a:pPr marL="285750" indent="-285750">
                  <a:buFont typeface="Arial" panose="020B0604020202020204" pitchFamily="34" charset="0"/>
                  <a:buChar char="•"/>
                </a:pPr>
                <a:r>
                  <a:rPr lang="de-DE" i="1" dirty="0">
                    <a:solidFill>
                      <a:schemeClr val="tx1"/>
                    </a:solidFill>
                    <a:latin typeface="Cambria Math" panose="02040503050406030204" pitchFamily="18" charset="0"/>
                    <a:ea typeface="Cambria Math" panose="02040503050406030204" pitchFamily="18" charset="0"/>
                  </a:rPr>
                  <a:t>Fuzzyfication</a:t>
                </a:r>
              </a:p>
              <a:p>
                <a:pPr marL="285750" indent="-285750">
                  <a:buFont typeface="Arial" panose="020B0604020202020204" pitchFamily="34" charset="0"/>
                  <a:buChar char="•"/>
                </a:pPr>
                <a14:m>
                  <m:oMath xmlns:m="http://schemas.openxmlformats.org/officeDocument/2006/math">
                    <m:sSub>
                      <m:sSubPr>
                        <m:ctrlPr>
                          <a:rPr lang="de-DE" i="1" dirty="0" smtClean="0">
                            <a:solidFill>
                              <a:schemeClr val="tx1"/>
                            </a:solidFill>
                            <a:latin typeface="Cambria Math" panose="02040503050406030204" pitchFamily="18" charset="0"/>
                          </a:rPr>
                        </m:ctrlPr>
                      </m:sSubPr>
                      <m:e>
                        <m:r>
                          <a:rPr lang="de-DE" i="1" dirty="0">
                            <a:solidFill>
                              <a:schemeClr val="tx1"/>
                            </a:solidFill>
                            <a:latin typeface="Cambria Math" panose="02040503050406030204" pitchFamily="18" charset="0"/>
                          </a:rPr>
                          <m:t>µ</m:t>
                        </m:r>
                      </m:e>
                      <m:sub>
                        <m:r>
                          <a:rPr lang="de-DE" b="0" i="1" dirty="0" smtClean="0">
                            <a:solidFill>
                              <a:schemeClr val="tx1"/>
                            </a:solidFill>
                            <a:latin typeface="Cambria Math" panose="02040503050406030204" pitchFamily="18" charset="0"/>
                          </a:rPr>
                          <m:t>50 </m:t>
                        </m:r>
                        <m:r>
                          <a:rPr lang="de-DE" b="0" i="1" dirty="0" smtClean="0">
                            <a:solidFill>
                              <a:schemeClr val="tx1"/>
                            </a:solidFill>
                            <a:latin typeface="Cambria Math" panose="02040503050406030204" pitchFamily="18" charset="0"/>
                          </a:rPr>
                          <m:t>𝑦𝑒𝑎𝑟𝑠</m:t>
                        </m:r>
                      </m:sub>
                    </m:sSub>
                    <m:r>
                      <a:rPr lang="de-DE" i="1" dirty="0">
                        <a:solidFill>
                          <a:schemeClr val="tx1"/>
                        </a:solidFill>
                        <a:latin typeface="Cambria Math" panose="02040503050406030204" pitchFamily="18" charset="0"/>
                      </a:rPr>
                      <m:t> (40) = 0.5</m:t>
                    </m:r>
                  </m:oMath>
                </a14:m>
                <a:endParaRPr lang="de-DE" i="1" dirty="0">
                  <a:solidFill>
                    <a:schemeClr val="tx1"/>
                  </a:solidFill>
                  <a:latin typeface="Cambria Math" panose="02040503050406030204" pitchFamily="18" charset="0"/>
                  <a:ea typeface="Cambria Math" panose="02040503050406030204" pitchFamily="18" charset="0"/>
                </a:endParaRPr>
              </a:p>
            </p:txBody>
          </p:sp>
        </mc:Choice>
        <mc:Fallback xmlns="">
          <p:sp>
            <p:nvSpPr>
              <p:cNvPr id="22" name="Textfeld 21">
                <a:extLst>
                  <a:ext uri="{FF2B5EF4-FFF2-40B4-BE49-F238E27FC236}">
                    <a16:creationId xmlns:a16="http://schemas.microsoft.com/office/drawing/2014/main" id="{9641E873-C259-5B22-C956-CFE8A8D91FAD}"/>
                  </a:ext>
                </a:extLst>
              </p:cNvPr>
              <p:cNvSpPr txBox="1">
                <a:spLocks noRot="1" noChangeAspect="1" noMove="1" noResize="1" noEditPoints="1" noAdjustHandles="1" noChangeArrowheads="1" noChangeShapeType="1" noTextEdit="1"/>
              </p:cNvSpPr>
              <p:nvPr/>
            </p:nvSpPr>
            <p:spPr>
              <a:xfrm>
                <a:off x="1045029" y="6041533"/>
                <a:ext cx="10611059" cy="668260"/>
              </a:xfrm>
              <a:prstGeom prst="rect">
                <a:avLst/>
              </a:prstGeom>
              <a:blipFill>
                <a:blip r:embed="rId5"/>
                <a:stretch>
                  <a:fillRect l="-345" t="-5455" b="-7273"/>
                </a:stretch>
              </a:blipFill>
            </p:spPr>
            <p:txBody>
              <a:bodyPr/>
              <a:lstStyle/>
              <a:p>
                <a:r>
                  <a:rPr lang="de-DE">
                    <a:noFill/>
                  </a:rPr>
                  <a:t> </a:t>
                </a:r>
              </a:p>
            </p:txBody>
          </p:sp>
        </mc:Fallback>
      </mc:AlternateContent>
      <p:sp>
        <p:nvSpPr>
          <p:cNvPr id="3" name="Foliennummernplatzhalter 2">
            <a:extLst>
              <a:ext uri="{FF2B5EF4-FFF2-40B4-BE49-F238E27FC236}">
                <a16:creationId xmlns:a16="http://schemas.microsoft.com/office/drawing/2014/main" id="{F07F9F45-DF8F-537E-AC2A-014D914BA998}"/>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4" name="Datumsplatzhalter 3">
            <a:extLst>
              <a:ext uri="{FF2B5EF4-FFF2-40B4-BE49-F238E27FC236}">
                <a16:creationId xmlns:a16="http://schemas.microsoft.com/office/drawing/2014/main" id="{2ED3A178-AE80-B3B6-9398-FA6ADC2BFC88}"/>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85157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3A3318-EF71-0752-D8ED-E554D163B0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099F5CD-44EE-C011-3014-5197B738A781}"/>
              </a:ext>
            </a:extLst>
          </p:cNvPr>
          <p:cNvSpPr>
            <a:spLocks noGrp="1"/>
          </p:cNvSpPr>
          <p:nvPr>
            <p:ph type="title"/>
          </p:nvPr>
        </p:nvSpPr>
        <p:spPr>
          <a:xfrm>
            <a:off x="684212" y="347411"/>
            <a:ext cx="8534400" cy="1507067"/>
          </a:xfrm>
        </p:spPr>
        <p:txBody>
          <a:bodyPr/>
          <a:lstStyle/>
          <a:p>
            <a:r>
              <a:rPr lang="de-DE" dirty="0" err="1"/>
              <a:t>Fundamentals</a:t>
            </a:r>
            <a:r>
              <a:rPr lang="de-DE" dirty="0"/>
              <a:t> </a:t>
            </a:r>
            <a:r>
              <a:rPr lang="de-DE" dirty="0" err="1"/>
              <a:t>of</a:t>
            </a:r>
            <a:r>
              <a:rPr lang="de-DE" dirty="0"/>
              <a:t> </a:t>
            </a:r>
            <a:r>
              <a:rPr lang="de-DE" dirty="0" err="1"/>
              <a:t>fuzzy</a:t>
            </a:r>
            <a:r>
              <a:rPr lang="de-DE" dirty="0"/>
              <a:t> </a:t>
            </a:r>
            <a:r>
              <a:rPr lang="de-DE" dirty="0" err="1"/>
              <a:t>logic</a:t>
            </a:r>
            <a:endParaRPr lang="de-DE" dirty="0"/>
          </a:p>
        </p:txBody>
      </p:sp>
      <p:pic>
        <p:nvPicPr>
          <p:cNvPr id="4" name="Grafik 3">
            <a:extLst>
              <a:ext uri="{FF2B5EF4-FFF2-40B4-BE49-F238E27FC236}">
                <a16:creationId xmlns:a16="http://schemas.microsoft.com/office/drawing/2014/main" id="{5D2C15AB-9713-8733-70B0-5D4BDECF43D2}"/>
              </a:ext>
            </a:extLst>
          </p:cNvPr>
          <p:cNvPicPr>
            <a:picLocks noChangeAspect="1"/>
          </p:cNvPicPr>
          <p:nvPr/>
        </p:nvPicPr>
        <p:blipFill>
          <a:blip r:embed="rId3"/>
          <a:stretch>
            <a:fillRect/>
          </a:stretch>
        </p:blipFill>
        <p:spPr>
          <a:xfrm>
            <a:off x="2395021" y="1854478"/>
            <a:ext cx="7401958" cy="4296375"/>
          </a:xfrm>
          <a:prstGeom prst="rect">
            <a:avLst/>
          </a:prstGeom>
        </p:spPr>
      </p:pic>
      <p:sp>
        <p:nvSpPr>
          <p:cNvPr id="3" name="Foliennummernplatzhalter 2">
            <a:extLst>
              <a:ext uri="{FF2B5EF4-FFF2-40B4-BE49-F238E27FC236}">
                <a16:creationId xmlns:a16="http://schemas.microsoft.com/office/drawing/2014/main" id="{FF3AD3A6-BB82-B720-F786-623BB0E09491}"/>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5" name="Datumsplatzhalter 4">
            <a:extLst>
              <a:ext uri="{FF2B5EF4-FFF2-40B4-BE49-F238E27FC236}">
                <a16:creationId xmlns:a16="http://schemas.microsoft.com/office/drawing/2014/main" id="{81B1C2B6-53FB-40F4-12D2-1C33AFCE5C74}"/>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209063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2E9D6-F5AA-91A9-590B-C58FD1F5E1A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9CF8FFA-3384-E4B6-BBDD-2EA2697F0431}"/>
              </a:ext>
            </a:extLst>
          </p:cNvPr>
          <p:cNvSpPr>
            <a:spLocks noGrp="1"/>
          </p:cNvSpPr>
          <p:nvPr>
            <p:ph type="title"/>
          </p:nvPr>
        </p:nvSpPr>
        <p:spPr>
          <a:xfrm>
            <a:off x="684212" y="347411"/>
            <a:ext cx="8534400" cy="1507067"/>
          </a:xfrm>
        </p:spPr>
        <p:txBody>
          <a:bodyPr/>
          <a:lstStyle/>
          <a:p>
            <a:r>
              <a:rPr lang="de-DE" dirty="0" err="1"/>
              <a:t>Fundamentals</a:t>
            </a:r>
            <a:r>
              <a:rPr lang="de-DE" dirty="0"/>
              <a:t> </a:t>
            </a:r>
            <a:r>
              <a:rPr lang="de-DE" dirty="0" err="1"/>
              <a:t>of</a:t>
            </a:r>
            <a:r>
              <a:rPr lang="de-DE" dirty="0"/>
              <a:t> </a:t>
            </a:r>
            <a:r>
              <a:rPr lang="de-DE" dirty="0" err="1"/>
              <a:t>fuzzy</a:t>
            </a:r>
            <a:r>
              <a:rPr lang="de-DE" dirty="0"/>
              <a:t> </a:t>
            </a:r>
            <a:r>
              <a:rPr lang="de-DE" dirty="0" err="1"/>
              <a:t>logic</a:t>
            </a:r>
            <a:endParaRPr lang="de-DE" dirty="0"/>
          </a:p>
        </p:txBody>
      </p:sp>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2908F61A-A40E-C9B5-2724-2729ADAF8498}"/>
                  </a:ext>
                </a:extLst>
              </p:cNvPr>
              <p:cNvSpPr txBox="1"/>
              <p:nvPr/>
            </p:nvSpPr>
            <p:spPr>
              <a:xfrm>
                <a:off x="407765" y="2004143"/>
                <a:ext cx="10315383" cy="1754326"/>
              </a:xfrm>
              <a:prstGeom prst="rect">
                <a:avLst/>
              </a:prstGeom>
              <a:noFill/>
            </p:spPr>
            <p:txBody>
              <a:bodyPr wrap="square" rtlCol="0">
                <a:spAutoFit/>
              </a:bodyPr>
              <a:lstStyle/>
              <a:p>
                <a:r>
                  <a:rPr lang="de-DE" b="1" u="sng" dirty="0">
                    <a:solidFill>
                      <a:schemeClr val="tx1"/>
                    </a:solidFill>
                  </a:rPr>
                  <a:t>Fuzzy Set Theory</a:t>
                </a:r>
              </a:p>
              <a:p>
                <a:pPr marL="800100" lvl="1" indent="-342900">
                  <a:buFont typeface="+mj-lt"/>
                  <a:buAutoNum type="arabicPeriod"/>
                </a:pPr>
                <a14:m>
                  <m:oMath xmlns:m="http://schemas.openxmlformats.org/officeDocument/2006/math">
                    <m:sSub>
                      <m:sSubPr>
                        <m:ctrlPr>
                          <a:rPr lang="it-IT" i="1" smtClean="0">
                            <a:solidFill>
                              <a:schemeClr val="tx1"/>
                            </a:solidFill>
                            <a:latin typeface="Cambria Math" panose="02040503050406030204" pitchFamily="18" charset="0"/>
                            <a:ea typeface="Cambria Math" panose="02040503050406030204" pitchFamily="18" charset="0"/>
                          </a:rPr>
                        </m:ctrlPr>
                      </m:sSubPr>
                      <m:e>
                        <m:r>
                          <a:rPr lang="de-DE" b="0" i="1" smtClean="0">
                            <a:solidFill>
                              <a:schemeClr val="tx1"/>
                            </a:solidFill>
                            <a:latin typeface="Cambria Math" panose="02040503050406030204" pitchFamily="18" charset="0"/>
                            <a:ea typeface="Cambria Math" panose="02040503050406030204" pitchFamily="18" charset="0"/>
                          </a:rPr>
                          <m:t>𝑓</m:t>
                        </m:r>
                      </m:e>
                      <m:sub>
                        <m:r>
                          <a:rPr lang="de-DE" b="0" i="1" smtClean="0">
                            <a:solidFill>
                              <a:schemeClr val="tx1"/>
                            </a:solidFill>
                            <a:latin typeface="Cambria Math" panose="02040503050406030204" pitchFamily="18" charset="0"/>
                            <a:ea typeface="Cambria Math" panose="02040503050406030204" pitchFamily="18" charset="0"/>
                          </a:rPr>
                          <m:t>𝐴</m:t>
                        </m:r>
                        <m:r>
                          <a:rPr lang="de-DE" b="0" i="1" smtClean="0">
                            <a:solidFill>
                              <a:schemeClr val="tx1"/>
                            </a:solidFill>
                            <a:latin typeface="Cambria Math" panose="02040503050406030204" pitchFamily="18" charset="0"/>
                            <a:ea typeface="Cambria Math" panose="02040503050406030204" pitchFamily="18" charset="0"/>
                          </a:rPr>
                          <m:t>′</m:t>
                        </m:r>
                      </m:sub>
                    </m:sSub>
                  </m:oMath>
                </a14:m>
                <a:r>
                  <a:rPr lang="it-IT" dirty="0">
                    <a:solidFill>
                      <a:schemeClr val="tx1"/>
                    </a:solidFill>
                    <a:latin typeface="Cambria Math" panose="02040503050406030204" pitchFamily="18" charset="0"/>
                    <a:ea typeface="Cambria Math" panose="02040503050406030204" pitchFamily="18" charset="0"/>
                  </a:rPr>
                  <a:t>(x) = 1 − </a:t>
                </a:r>
                <a14:m>
                  <m:oMath xmlns:m="http://schemas.openxmlformats.org/officeDocument/2006/math">
                    <m:sSub>
                      <m:sSubPr>
                        <m:ctrlPr>
                          <a:rPr lang="it-IT" i="1" smtClean="0">
                            <a:solidFill>
                              <a:schemeClr val="tx1"/>
                            </a:solidFill>
                            <a:latin typeface="Cambria Math" panose="02040503050406030204" pitchFamily="18" charset="0"/>
                            <a:ea typeface="Cambria Math" panose="02040503050406030204" pitchFamily="18" charset="0"/>
                          </a:rPr>
                        </m:ctrlPr>
                      </m:sSubPr>
                      <m:e>
                        <m:r>
                          <a:rPr lang="de-DE" b="0" i="1" smtClean="0">
                            <a:solidFill>
                              <a:schemeClr val="tx1"/>
                            </a:solidFill>
                            <a:latin typeface="Cambria Math" panose="02040503050406030204" pitchFamily="18" charset="0"/>
                            <a:ea typeface="Cambria Math" panose="02040503050406030204" pitchFamily="18" charset="0"/>
                          </a:rPr>
                          <m:t>𝑓</m:t>
                        </m:r>
                      </m:e>
                      <m:sub>
                        <m:r>
                          <a:rPr lang="de-DE" b="0" i="1" smtClean="0">
                            <a:solidFill>
                              <a:schemeClr val="tx1"/>
                            </a:solidFill>
                            <a:latin typeface="Cambria Math" panose="02040503050406030204" pitchFamily="18" charset="0"/>
                            <a:ea typeface="Cambria Math" panose="02040503050406030204" pitchFamily="18" charset="0"/>
                          </a:rPr>
                          <m:t>𝐴</m:t>
                        </m:r>
                      </m:sub>
                    </m:sSub>
                  </m:oMath>
                </a14:m>
                <a:r>
                  <a:rPr lang="it-IT" dirty="0">
                    <a:solidFill>
                      <a:schemeClr val="tx1"/>
                    </a:solidFill>
                    <a:latin typeface="Cambria Math" panose="02040503050406030204" pitchFamily="18" charset="0"/>
                    <a:ea typeface="Cambria Math" panose="02040503050406030204" pitchFamily="18" charset="0"/>
                  </a:rPr>
                  <a:t>(x)				(</a:t>
                </a:r>
                <a:r>
                  <a:rPr lang="it-IT" dirty="0" err="1">
                    <a:solidFill>
                      <a:schemeClr val="tx1"/>
                    </a:solidFill>
                    <a:latin typeface="Cambria Math" panose="02040503050406030204" pitchFamily="18" charset="0"/>
                    <a:ea typeface="Cambria Math" panose="02040503050406030204" pitchFamily="18" charset="0"/>
                  </a:rPr>
                  <a:t>Complement</a:t>
                </a:r>
                <a:r>
                  <a:rPr lang="it-IT" dirty="0">
                    <a:solidFill>
                      <a:schemeClr val="tx1"/>
                    </a:solidFill>
                    <a:latin typeface="Cambria Math" panose="02040503050406030204" pitchFamily="18" charset="0"/>
                    <a:ea typeface="Cambria Math" panose="02040503050406030204" pitchFamily="18" charset="0"/>
                  </a:rPr>
                  <a:t>)</a:t>
                </a:r>
              </a:p>
              <a:p>
                <a:pPr marL="800100" lvl="1" indent="-342900">
                  <a:buFont typeface="+mj-lt"/>
                  <a:buAutoNum type="arabicPeriod"/>
                </a:pPr>
                <a14:m>
                  <m:oMath xmlns:m="http://schemas.openxmlformats.org/officeDocument/2006/math">
                    <m:sSub>
                      <m:sSubPr>
                        <m:ctrlPr>
                          <a:rPr lang="it-IT" i="1" smtClean="0">
                            <a:solidFill>
                              <a:schemeClr val="tx1"/>
                            </a:solidFill>
                            <a:latin typeface="Cambria Math" panose="02040503050406030204" pitchFamily="18" charset="0"/>
                            <a:ea typeface="Cambria Math" panose="02040503050406030204" pitchFamily="18" charset="0"/>
                          </a:rPr>
                        </m:ctrlPr>
                      </m:sSubPr>
                      <m:e>
                        <m:r>
                          <a:rPr lang="de-DE" b="0" i="1" smtClean="0">
                            <a:solidFill>
                              <a:schemeClr val="tx1"/>
                            </a:solidFill>
                            <a:latin typeface="Cambria Math" panose="02040503050406030204" pitchFamily="18" charset="0"/>
                            <a:ea typeface="Cambria Math" panose="02040503050406030204" pitchFamily="18" charset="0"/>
                          </a:rPr>
                          <m:t>𝑓</m:t>
                        </m:r>
                      </m:e>
                      <m:sub>
                        <m:r>
                          <a:rPr lang="de-DE" b="0" i="1" smtClean="0">
                            <a:solidFill>
                              <a:schemeClr val="tx1"/>
                            </a:solidFill>
                            <a:latin typeface="Cambria Math" panose="02040503050406030204" pitchFamily="18" charset="0"/>
                            <a:ea typeface="Cambria Math" panose="02040503050406030204" pitchFamily="18" charset="0"/>
                          </a:rPr>
                          <m:t>𝐴</m:t>
                        </m:r>
                        <m:r>
                          <a:rPr lang="de-DE" b="0" i="1" smtClean="0">
                            <a:solidFill>
                              <a:schemeClr val="tx1"/>
                            </a:solidFill>
                            <a:latin typeface="Cambria Math" panose="02040503050406030204" pitchFamily="18" charset="0"/>
                            <a:ea typeface="Cambria Math" panose="02040503050406030204" pitchFamily="18" charset="0"/>
                          </a:rPr>
                          <m:t>∪</m:t>
                        </m:r>
                        <m:r>
                          <a:rPr lang="de-DE" b="0" i="1" smtClean="0">
                            <a:solidFill>
                              <a:schemeClr val="tx1"/>
                            </a:solidFill>
                            <a:latin typeface="Cambria Math" panose="02040503050406030204" pitchFamily="18" charset="0"/>
                            <a:ea typeface="Cambria Math" panose="02040503050406030204" pitchFamily="18" charset="0"/>
                          </a:rPr>
                          <m:t>𝐵</m:t>
                        </m:r>
                      </m:sub>
                    </m:sSub>
                  </m:oMath>
                </a14:m>
                <a:r>
                  <a:rPr lang="it-IT" dirty="0">
                    <a:solidFill>
                      <a:schemeClr val="tx1"/>
                    </a:solidFill>
                    <a:latin typeface="Cambria Math" panose="02040503050406030204" pitchFamily="18" charset="0"/>
                    <a:ea typeface="Cambria Math" panose="02040503050406030204" pitchFamily="18" charset="0"/>
                  </a:rPr>
                  <a:t>(x) = max(</a:t>
                </a:r>
                <a14:m>
                  <m:oMath xmlns:m="http://schemas.openxmlformats.org/officeDocument/2006/math">
                    <m:sSub>
                      <m:sSubPr>
                        <m:ctrlPr>
                          <a:rPr lang="it-IT" i="1" smtClean="0">
                            <a:solidFill>
                              <a:schemeClr val="tx1"/>
                            </a:solidFill>
                            <a:latin typeface="Cambria Math" panose="02040503050406030204" pitchFamily="18" charset="0"/>
                            <a:ea typeface="Cambria Math" panose="02040503050406030204" pitchFamily="18" charset="0"/>
                          </a:rPr>
                        </m:ctrlPr>
                      </m:sSubPr>
                      <m:e>
                        <m:r>
                          <a:rPr lang="de-DE" b="0" i="1" smtClean="0">
                            <a:solidFill>
                              <a:schemeClr val="tx1"/>
                            </a:solidFill>
                            <a:latin typeface="Cambria Math" panose="02040503050406030204" pitchFamily="18" charset="0"/>
                            <a:ea typeface="Cambria Math" panose="02040503050406030204" pitchFamily="18" charset="0"/>
                          </a:rPr>
                          <m:t>𝑓</m:t>
                        </m:r>
                      </m:e>
                      <m:sub>
                        <m:r>
                          <a:rPr lang="de-DE" b="0" i="1" smtClean="0">
                            <a:solidFill>
                              <a:schemeClr val="tx1"/>
                            </a:solidFill>
                            <a:latin typeface="Cambria Math" panose="02040503050406030204" pitchFamily="18" charset="0"/>
                            <a:ea typeface="Cambria Math" panose="02040503050406030204" pitchFamily="18" charset="0"/>
                          </a:rPr>
                          <m:t>𝐴</m:t>
                        </m:r>
                      </m:sub>
                    </m:sSub>
                  </m:oMath>
                </a14:m>
                <a:r>
                  <a:rPr lang="it-IT" dirty="0">
                    <a:solidFill>
                      <a:schemeClr val="tx1"/>
                    </a:solidFill>
                    <a:latin typeface="Cambria Math" panose="02040503050406030204" pitchFamily="18" charset="0"/>
                    <a:ea typeface="Cambria Math" panose="02040503050406030204" pitchFamily="18" charset="0"/>
                  </a:rPr>
                  <a:t>(x),</a:t>
                </a:r>
                <a14:m>
                  <m:oMath xmlns:m="http://schemas.openxmlformats.org/officeDocument/2006/math">
                    <m:sSub>
                      <m:sSubPr>
                        <m:ctrlPr>
                          <a:rPr lang="it-IT" i="1" smtClean="0">
                            <a:solidFill>
                              <a:schemeClr val="tx1"/>
                            </a:solidFill>
                            <a:latin typeface="Cambria Math" panose="02040503050406030204" pitchFamily="18" charset="0"/>
                            <a:ea typeface="Cambria Math" panose="02040503050406030204" pitchFamily="18" charset="0"/>
                          </a:rPr>
                        </m:ctrlPr>
                      </m:sSubPr>
                      <m:e>
                        <m:r>
                          <a:rPr lang="de-DE" b="0" i="1" smtClean="0">
                            <a:solidFill>
                              <a:schemeClr val="tx1"/>
                            </a:solidFill>
                            <a:latin typeface="Cambria Math" panose="02040503050406030204" pitchFamily="18" charset="0"/>
                            <a:ea typeface="Cambria Math" panose="02040503050406030204" pitchFamily="18" charset="0"/>
                          </a:rPr>
                          <m:t>𝑓</m:t>
                        </m:r>
                      </m:e>
                      <m:sub>
                        <m:r>
                          <a:rPr lang="de-DE" b="0" i="1" smtClean="0">
                            <a:solidFill>
                              <a:schemeClr val="tx1"/>
                            </a:solidFill>
                            <a:latin typeface="Cambria Math" panose="02040503050406030204" pitchFamily="18" charset="0"/>
                            <a:ea typeface="Cambria Math" panose="02040503050406030204" pitchFamily="18" charset="0"/>
                          </a:rPr>
                          <m:t>𝐵</m:t>
                        </m:r>
                      </m:sub>
                    </m:sSub>
                  </m:oMath>
                </a14:m>
                <a:r>
                  <a:rPr lang="it-IT" dirty="0">
                    <a:solidFill>
                      <a:schemeClr val="tx1"/>
                    </a:solidFill>
                    <a:latin typeface="Cambria Math" panose="02040503050406030204" pitchFamily="18" charset="0"/>
                    <a:ea typeface="Cambria Math" panose="02040503050406030204" pitchFamily="18" charset="0"/>
                  </a:rPr>
                  <a:t>(x))			(Union)</a:t>
                </a:r>
              </a:p>
              <a:p>
                <a:pPr marL="800100" lvl="1" indent="-342900">
                  <a:buFont typeface="+mj-lt"/>
                  <a:buAutoNum type="arabicPeriod"/>
                </a:pPr>
                <a14:m>
                  <m:oMath xmlns:m="http://schemas.openxmlformats.org/officeDocument/2006/math">
                    <m:sSub>
                      <m:sSubPr>
                        <m:ctrlPr>
                          <a:rPr lang="it-IT"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i="1">
                            <a:latin typeface="Cambria Math" panose="02040503050406030204" pitchFamily="18" charset="0"/>
                            <a:ea typeface="Cambria Math" panose="02040503050406030204" pitchFamily="18" charset="0"/>
                          </a:rPr>
                          <m:t>𝐴</m:t>
                        </m:r>
                        <m:r>
                          <a:rPr lang="de-DE"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𝐵</m:t>
                        </m:r>
                      </m:sub>
                    </m:sSub>
                  </m:oMath>
                </a14:m>
                <a:r>
                  <a:rPr lang="it-IT" dirty="0">
                    <a:latin typeface="Cambria Math" panose="02040503050406030204" pitchFamily="18" charset="0"/>
                    <a:ea typeface="Cambria Math" panose="02040503050406030204" pitchFamily="18" charset="0"/>
                  </a:rPr>
                  <a:t>(x) = min(</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i="1">
                            <a:latin typeface="Cambria Math" panose="02040503050406030204" pitchFamily="18" charset="0"/>
                            <a:ea typeface="Cambria Math" panose="02040503050406030204" pitchFamily="18" charset="0"/>
                          </a:rPr>
                          <m:t>𝐴</m:t>
                        </m:r>
                      </m:sub>
                    </m:sSub>
                  </m:oMath>
                </a14:m>
                <a:r>
                  <a:rPr lang="it-IT" dirty="0">
                    <a:latin typeface="Cambria Math" panose="02040503050406030204" pitchFamily="18" charset="0"/>
                    <a:ea typeface="Cambria Math" panose="02040503050406030204" pitchFamily="18" charset="0"/>
                  </a:rPr>
                  <a:t>(x),</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𝑓</m:t>
                        </m:r>
                      </m:e>
                      <m:sub>
                        <m:r>
                          <a:rPr lang="de-DE" i="1">
                            <a:latin typeface="Cambria Math" panose="02040503050406030204" pitchFamily="18" charset="0"/>
                            <a:ea typeface="Cambria Math" panose="02040503050406030204" pitchFamily="18" charset="0"/>
                          </a:rPr>
                          <m:t>𝐵</m:t>
                        </m:r>
                      </m:sub>
                    </m:sSub>
                  </m:oMath>
                </a14:m>
                <a:r>
                  <a:rPr lang="it-IT" dirty="0">
                    <a:latin typeface="Cambria Math" panose="02040503050406030204" pitchFamily="18" charset="0"/>
                    <a:ea typeface="Cambria Math" panose="02040503050406030204" pitchFamily="18" charset="0"/>
                  </a:rPr>
                  <a:t>(x))			(</a:t>
                </a:r>
                <a:r>
                  <a:rPr lang="it-IT" dirty="0" err="1">
                    <a:latin typeface="Cambria Math" panose="02040503050406030204" pitchFamily="18" charset="0"/>
                    <a:ea typeface="Cambria Math" panose="02040503050406030204" pitchFamily="18" charset="0"/>
                  </a:rPr>
                  <a:t>Intersection</a:t>
                </a:r>
                <a:r>
                  <a:rPr lang="it-IT" dirty="0">
                    <a:latin typeface="Cambria Math" panose="02040503050406030204" pitchFamily="18" charset="0"/>
                    <a:ea typeface="Cambria Math" panose="02040503050406030204" pitchFamily="18" charset="0"/>
                  </a:rPr>
                  <a:t>)</a:t>
                </a:r>
                <a:endParaRPr lang="it-IT" dirty="0">
                  <a:solidFill>
                    <a:schemeClr val="tx1"/>
                  </a:solidFill>
                  <a:latin typeface="Cambria Math" panose="02040503050406030204" pitchFamily="18" charset="0"/>
                  <a:ea typeface="Cambria Math" panose="02040503050406030204" pitchFamily="18" charset="0"/>
                </a:endParaRPr>
              </a:p>
              <a:p>
                <a:pPr marL="800100" lvl="1" indent="-342900">
                  <a:buFont typeface="+mj-lt"/>
                  <a:buAutoNum type="arabicPeriod"/>
                </a:pPr>
                <a:endParaRPr lang="de-DE" b="1" u="sng" dirty="0">
                  <a:solidFill>
                    <a:schemeClr val="tx1"/>
                  </a:solidFill>
                  <a:latin typeface="Cambria Math" panose="02040503050406030204" pitchFamily="18" charset="0"/>
                  <a:ea typeface="Cambria Math" panose="02040503050406030204" pitchFamily="18" charset="0"/>
                </a:endParaRPr>
              </a:p>
              <a:p>
                <a:endParaRPr lang="de-DE" b="1" u="sng" dirty="0">
                  <a:solidFill>
                    <a:schemeClr val="tx1"/>
                  </a:solidFill>
                </a:endParaRPr>
              </a:p>
            </p:txBody>
          </p:sp>
        </mc:Choice>
        <mc:Fallback xmlns="">
          <p:sp>
            <p:nvSpPr>
              <p:cNvPr id="17" name="Textfeld 16">
                <a:extLst>
                  <a:ext uri="{FF2B5EF4-FFF2-40B4-BE49-F238E27FC236}">
                    <a16:creationId xmlns:a16="http://schemas.microsoft.com/office/drawing/2014/main" id="{2908F61A-A40E-C9B5-2724-2729ADAF8498}"/>
                  </a:ext>
                </a:extLst>
              </p:cNvPr>
              <p:cNvSpPr txBox="1">
                <a:spLocks noRot="1" noChangeAspect="1" noMove="1" noResize="1" noEditPoints="1" noAdjustHandles="1" noChangeArrowheads="1" noChangeShapeType="1" noTextEdit="1"/>
              </p:cNvSpPr>
              <p:nvPr/>
            </p:nvSpPr>
            <p:spPr>
              <a:xfrm>
                <a:off x="407765" y="2004143"/>
                <a:ext cx="10315383" cy="1754326"/>
              </a:xfrm>
              <a:prstGeom prst="rect">
                <a:avLst/>
              </a:prstGeom>
              <a:blipFill>
                <a:blip r:embed="rId3"/>
                <a:stretch>
                  <a:fillRect l="-532" t="-1736"/>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C84FFA4D-0B4E-25A6-5E53-EEB6C6135F86}"/>
              </a:ext>
            </a:extLst>
          </p:cNvPr>
          <p:cNvPicPr>
            <a:picLocks noChangeAspect="1"/>
          </p:cNvPicPr>
          <p:nvPr/>
        </p:nvPicPr>
        <p:blipFill>
          <a:blip r:embed="rId4"/>
          <a:stretch>
            <a:fillRect/>
          </a:stretch>
        </p:blipFill>
        <p:spPr>
          <a:xfrm>
            <a:off x="7925658" y="1492683"/>
            <a:ext cx="3762900" cy="2010056"/>
          </a:xfrm>
          <a:prstGeom prst="rect">
            <a:avLst/>
          </a:prstGeom>
        </p:spPr>
      </p:pic>
      <p:pic>
        <p:nvPicPr>
          <p:cNvPr id="6" name="Grafik 5">
            <a:extLst>
              <a:ext uri="{FF2B5EF4-FFF2-40B4-BE49-F238E27FC236}">
                <a16:creationId xmlns:a16="http://schemas.microsoft.com/office/drawing/2014/main" id="{9457675E-02F9-3A1A-F6A8-0269017AAF22}"/>
              </a:ext>
            </a:extLst>
          </p:cNvPr>
          <p:cNvPicPr>
            <a:picLocks noChangeAspect="1"/>
          </p:cNvPicPr>
          <p:nvPr/>
        </p:nvPicPr>
        <p:blipFill>
          <a:blip r:embed="rId5"/>
          <a:stretch>
            <a:fillRect/>
          </a:stretch>
        </p:blipFill>
        <p:spPr>
          <a:xfrm>
            <a:off x="7925658" y="4330362"/>
            <a:ext cx="4182059" cy="1752845"/>
          </a:xfrm>
          <a:prstGeom prst="rect">
            <a:avLst/>
          </a:prstGeom>
        </p:spPr>
      </p:pic>
      <p:pic>
        <p:nvPicPr>
          <p:cNvPr id="3" name="Grafik 2">
            <a:extLst>
              <a:ext uri="{FF2B5EF4-FFF2-40B4-BE49-F238E27FC236}">
                <a16:creationId xmlns:a16="http://schemas.microsoft.com/office/drawing/2014/main" id="{B4947233-797F-275F-7251-D05151CF5500}"/>
              </a:ext>
            </a:extLst>
          </p:cNvPr>
          <p:cNvPicPr>
            <a:picLocks noChangeAspect="1"/>
          </p:cNvPicPr>
          <p:nvPr/>
        </p:nvPicPr>
        <p:blipFill>
          <a:blip r:embed="rId6">
            <a:alphaModFix/>
          </a:blip>
          <a:stretch>
            <a:fillRect/>
          </a:stretch>
        </p:blipFill>
        <p:spPr>
          <a:xfrm>
            <a:off x="4266343" y="4206585"/>
            <a:ext cx="3591426" cy="2210108"/>
          </a:xfrm>
          <a:prstGeom prst="rect">
            <a:avLst/>
          </a:prstGeom>
        </p:spPr>
      </p:pic>
      <p:pic>
        <p:nvPicPr>
          <p:cNvPr id="5" name="Grafik 4">
            <a:extLst>
              <a:ext uri="{FF2B5EF4-FFF2-40B4-BE49-F238E27FC236}">
                <a16:creationId xmlns:a16="http://schemas.microsoft.com/office/drawing/2014/main" id="{B6DE4AEE-CBA6-070F-E4CE-3565DB32C7D0}"/>
              </a:ext>
            </a:extLst>
          </p:cNvPr>
          <p:cNvPicPr>
            <a:picLocks noChangeAspect="1"/>
          </p:cNvPicPr>
          <p:nvPr/>
        </p:nvPicPr>
        <p:blipFill>
          <a:blip r:embed="rId7">
            <a:alphaModFix/>
          </a:blip>
          <a:stretch>
            <a:fillRect/>
          </a:stretch>
        </p:blipFill>
        <p:spPr>
          <a:xfrm>
            <a:off x="505169" y="4330362"/>
            <a:ext cx="4143953" cy="1752845"/>
          </a:xfrm>
          <a:prstGeom prst="rect">
            <a:avLst/>
          </a:prstGeom>
        </p:spPr>
      </p:pic>
      <p:sp>
        <p:nvSpPr>
          <p:cNvPr id="7" name="Rechteck 6">
            <a:extLst>
              <a:ext uri="{FF2B5EF4-FFF2-40B4-BE49-F238E27FC236}">
                <a16:creationId xmlns:a16="http://schemas.microsoft.com/office/drawing/2014/main" id="{7936AAD6-C355-0EDB-ECD0-2AD2FCCB2DF2}"/>
              </a:ext>
            </a:extLst>
          </p:cNvPr>
          <p:cNvSpPr/>
          <p:nvPr/>
        </p:nvSpPr>
        <p:spPr>
          <a:xfrm>
            <a:off x="4508205" y="4206585"/>
            <a:ext cx="3417453" cy="240686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102E143A-E6F9-6B7A-F9AA-ABB25EE5C984}"/>
              </a:ext>
            </a:extLst>
          </p:cNvPr>
          <p:cNvSpPr/>
          <p:nvPr/>
        </p:nvSpPr>
        <p:spPr>
          <a:xfrm>
            <a:off x="8219993" y="4206585"/>
            <a:ext cx="3762900" cy="2406866"/>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B5FAAC01-A88C-1129-433B-9B9B5911A13A}"/>
              </a:ext>
            </a:extLst>
          </p:cNvPr>
          <p:cNvSpPr/>
          <p:nvPr/>
        </p:nvSpPr>
        <p:spPr>
          <a:xfrm>
            <a:off x="4848447" y="6083207"/>
            <a:ext cx="2551813" cy="4273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3C1016"/>
                </a:solidFill>
              </a:rPr>
              <a:t>Union Zadeh s-norm</a:t>
            </a:r>
          </a:p>
        </p:txBody>
      </p:sp>
      <p:sp>
        <p:nvSpPr>
          <p:cNvPr id="10" name="Rechteck 9">
            <a:extLst>
              <a:ext uri="{FF2B5EF4-FFF2-40B4-BE49-F238E27FC236}">
                <a16:creationId xmlns:a16="http://schemas.microsoft.com/office/drawing/2014/main" id="{EF63EA8E-A3A6-CE85-BB86-FBB7D69F0391}"/>
              </a:ext>
            </a:extLst>
          </p:cNvPr>
          <p:cNvSpPr/>
          <p:nvPr/>
        </p:nvSpPr>
        <p:spPr>
          <a:xfrm>
            <a:off x="7951895" y="4330362"/>
            <a:ext cx="241862" cy="14112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1C6C27B1-A17B-54B7-04BD-E5138BE94124}"/>
              </a:ext>
            </a:extLst>
          </p:cNvPr>
          <p:cNvSpPr txBox="1"/>
          <p:nvPr/>
        </p:nvSpPr>
        <p:spPr>
          <a:xfrm>
            <a:off x="8436423" y="6022318"/>
            <a:ext cx="3160528" cy="369332"/>
          </a:xfrm>
          <a:prstGeom prst="rect">
            <a:avLst/>
          </a:prstGeom>
          <a:noFill/>
        </p:spPr>
        <p:txBody>
          <a:bodyPr wrap="square">
            <a:spAutoFit/>
          </a:bodyPr>
          <a:lstStyle/>
          <a:p>
            <a:pPr algn="ctr"/>
            <a:r>
              <a:rPr lang="de-DE" dirty="0" err="1">
                <a:solidFill>
                  <a:srgbClr val="3C1016"/>
                </a:solidFill>
              </a:rPr>
              <a:t>Intersection</a:t>
            </a:r>
            <a:r>
              <a:rPr lang="de-DE" dirty="0">
                <a:solidFill>
                  <a:srgbClr val="3C1016"/>
                </a:solidFill>
              </a:rPr>
              <a:t> Zadeh t-norm</a:t>
            </a:r>
          </a:p>
        </p:txBody>
      </p:sp>
      <p:sp>
        <p:nvSpPr>
          <p:cNvPr id="11" name="Foliennummernplatzhalter 10">
            <a:extLst>
              <a:ext uri="{FF2B5EF4-FFF2-40B4-BE49-F238E27FC236}">
                <a16:creationId xmlns:a16="http://schemas.microsoft.com/office/drawing/2014/main" id="{14F62464-E7DB-E4CD-40C8-9B7A73CBDA2C}"/>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12" name="Datumsplatzhalter 11">
            <a:extLst>
              <a:ext uri="{FF2B5EF4-FFF2-40B4-BE49-F238E27FC236}">
                <a16:creationId xmlns:a16="http://schemas.microsoft.com/office/drawing/2014/main" id="{CA253D39-12FF-F78B-34CA-B8D78BF75180}"/>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91168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7">
                                            <p:txEl>
                                              <p:pRg st="2" end="2"/>
                                            </p:txEl>
                                          </p:spTgt>
                                        </p:tgtEl>
                                        <p:attrNameLst>
                                          <p:attrName>style.color</p:attrName>
                                        </p:attrNameLst>
                                      </p:cBhvr>
                                      <p:to>
                                        <a:srgbClr val="FF0000"/>
                                      </p:to>
                                    </p:animClr>
                                    <p:animClr clrSpc="rgb" dir="cw">
                                      <p:cBhvr>
                                        <p:cTn id="7" dur="500" fill="hold"/>
                                        <p:tgtEl>
                                          <p:spTgt spid="17">
                                            <p:txEl>
                                              <p:pRg st="2" end="2"/>
                                            </p:txEl>
                                          </p:spTgt>
                                        </p:tgtEl>
                                        <p:attrNameLst>
                                          <p:attrName>fillcolor</p:attrName>
                                        </p:attrNameLst>
                                      </p:cBhvr>
                                      <p:to>
                                        <a:srgbClr val="FF0000"/>
                                      </p:to>
                                    </p:animClr>
                                    <p:set>
                                      <p:cBhvr>
                                        <p:cTn id="8" dur="500" fill="hold"/>
                                        <p:tgtEl>
                                          <p:spTgt spid="17">
                                            <p:txEl>
                                              <p:pRg st="2" end="2"/>
                                            </p:txEl>
                                          </p:spTgt>
                                        </p:tgtEl>
                                        <p:attrNameLst>
                                          <p:attrName>fill.type</p:attrName>
                                        </p:attrNameLst>
                                      </p:cBhvr>
                                      <p:to>
                                        <p:strVal val="solid"/>
                                      </p:to>
                                    </p:set>
                                    <p:set>
                                      <p:cBhvr>
                                        <p:cTn id="9" dur="500" fill="hold"/>
                                        <p:tgtEl>
                                          <p:spTgt spid="17">
                                            <p:txEl>
                                              <p:pRg st="2" end="2"/>
                                            </p:txEl>
                                          </p:spTgt>
                                        </p:tgtEl>
                                        <p:attrNameLst>
                                          <p:attrName>fill.on</p:attrName>
                                        </p:attrNameLst>
                                      </p:cBhvr>
                                      <p:to>
                                        <p:strVal val="true"/>
                                      </p:to>
                                    </p:se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9" presetClass="emph" presetSubtype="0" fill="hold" nodeType="clickEffect">
                                  <p:stCondLst>
                                    <p:cond delay="0"/>
                                  </p:stCondLst>
                                  <p:childTnLst>
                                    <p:animClr clrSpc="rgb" dir="cw">
                                      <p:cBhvr override="childStyle">
                                        <p:cTn id="15" dur="500" fill="hold"/>
                                        <p:tgtEl>
                                          <p:spTgt spid="17">
                                            <p:txEl>
                                              <p:pRg st="3" end="3"/>
                                            </p:txEl>
                                          </p:spTgt>
                                        </p:tgtEl>
                                        <p:attrNameLst>
                                          <p:attrName>style.color</p:attrName>
                                        </p:attrNameLst>
                                      </p:cBhvr>
                                      <p:to>
                                        <a:srgbClr val="00B0F0"/>
                                      </p:to>
                                    </p:animClr>
                                    <p:animClr clrSpc="rgb" dir="cw">
                                      <p:cBhvr>
                                        <p:cTn id="16" dur="500" fill="hold"/>
                                        <p:tgtEl>
                                          <p:spTgt spid="17">
                                            <p:txEl>
                                              <p:pRg st="3" end="3"/>
                                            </p:txEl>
                                          </p:spTgt>
                                        </p:tgtEl>
                                        <p:attrNameLst>
                                          <p:attrName>fillcolor</p:attrName>
                                        </p:attrNameLst>
                                      </p:cBhvr>
                                      <p:to>
                                        <a:srgbClr val="00B0F0"/>
                                      </p:to>
                                    </p:animClr>
                                    <p:set>
                                      <p:cBhvr>
                                        <p:cTn id="17" dur="500" fill="hold"/>
                                        <p:tgtEl>
                                          <p:spTgt spid="17">
                                            <p:txEl>
                                              <p:pRg st="3" end="3"/>
                                            </p:txEl>
                                          </p:spTgt>
                                        </p:tgtEl>
                                        <p:attrNameLst>
                                          <p:attrName>fill.type</p:attrName>
                                        </p:attrNameLst>
                                      </p:cBhvr>
                                      <p:to>
                                        <p:strVal val="solid"/>
                                      </p:to>
                                    </p:set>
                                    <p:set>
                                      <p:cBhvr>
                                        <p:cTn id="18" dur="500" fill="hold"/>
                                        <p:tgtEl>
                                          <p:spTgt spid="17">
                                            <p:txEl>
                                              <p:pRg st="3" end="3"/>
                                            </p:txEl>
                                          </p:spTgt>
                                        </p:tgtEl>
                                        <p:attrNameLst>
                                          <p:attrName>fill.on</p:attrName>
                                        </p:attrNameLst>
                                      </p:cBhvr>
                                      <p:to>
                                        <p:strVal val="tru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27FF0-B676-00EB-AC1B-0F2FDEED3D8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047332C-6162-FEB9-7494-94D2EB2CBB70}"/>
              </a:ext>
            </a:extLst>
          </p:cNvPr>
          <p:cNvSpPr>
            <a:spLocks noGrp="1"/>
          </p:cNvSpPr>
          <p:nvPr>
            <p:ph type="title"/>
          </p:nvPr>
        </p:nvSpPr>
        <p:spPr>
          <a:xfrm>
            <a:off x="684212" y="347411"/>
            <a:ext cx="8534400" cy="1507067"/>
          </a:xfrm>
        </p:spPr>
        <p:txBody>
          <a:bodyPr/>
          <a:lstStyle/>
          <a:p>
            <a:r>
              <a:rPr lang="de-DE" dirty="0" err="1"/>
              <a:t>From</a:t>
            </a:r>
            <a:r>
              <a:rPr lang="de-DE" dirty="0"/>
              <a:t> </a:t>
            </a:r>
            <a:r>
              <a:rPr lang="de-DE" dirty="0" err="1"/>
              <a:t>Fuzzy</a:t>
            </a:r>
            <a:r>
              <a:rPr lang="de-DE" dirty="0"/>
              <a:t> </a:t>
            </a:r>
            <a:r>
              <a:rPr lang="de-DE" dirty="0" err="1"/>
              <a:t>Logic</a:t>
            </a:r>
            <a:r>
              <a:rPr lang="de-DE" dirty="0"/>
              <a:t> </a:t>
            </a:r>
            <a:r>
              <a:rPr lang="de-DE" dirty="0" err="1"/>
              <a:t>to</a:t>
            </a:r>
            <a:r>
              <a:rPr lang="de-DE" dirty="0"/>
              <a:t> </a:t>
            </a:r>
            <a:r>
              <a:rPr lang="de-DE" dirty="0" err="1"/>
              <a:t>Fuzzy</a:t>
            </a:r>
            <a:r>
              <a:rPr lang="de-DE" dirty="0"/>
              <a:t> Control</a:t>
            </a:r>
          </a:p>
        </p:txBody>
      </p:sp>
      <p:sp>
        <p:nvSpPr>
          <p:cNvPr id="3" name="Textfeld 2">
            <a:extLst>
              <a:ext uri="{FF2B5EF4-FFF2-40B4-BE49-F238E27FC236}">
                <a16:creationId xmlns:a16="http://schemas.microsoft.com/office/drawing/2014/main" id="{9B23C910-4A3F-F4FA-674C-598A56CA1065}"/>
              </a:ext>
            </a:extLst>
          </p:cNvPr>
          <p:cNvSpPr txBox="1"/>
          <p:nvPr/>
        </p:nvSpPr>
        <p:spPr>
          <a:xfrm>
            <a:off x="765313" y="1854478"/>
            <a:ext cx="9760226" cy="1200329"/>
          </a:xfrm>
          <a:prstGeom prst="rect">
            <a:avLst/>
          </a:prstGeom>
          <a:noFill/>
        </p:spPr>
        <p:txBody>
          <a:bodyPr wrap="square" rtlCol="0">
            <a:spAutoFit/>
          </a:bodyPr>
          <a:lstStyle/>
          <a:p>
            <a:pPr marL="285750" indent="-285750">
              <a:buFont typeface="Arial" panose="020B0604020202020204" pitchFamily="34" charset="0"/>
              <a:buChar char="•"/>
            </a:pPr>
            <a:r>
              <a:rPr lang="de-DE" dirty="0"/>
              <a:t>1975 Ebrahim </a:t>
            </a:r>
            <a:r>
              <a:rPr lang="de-DE" dirty="0" err="1"/>
              <a:t>Mamdani</a:t>
            </a:r>
            <a:endParaRPr lang="de-DE" dirty="0"/>
          </a:p>
          <a:p>
            <a:pPr marL="285750" indent="-285750">
              <a:buFont typeface="Arial" panose="020B0604020202020204" pitchFamily="34" charset="0"/>
              <a:buChar char="•"/>
            </a:pPr>
            <a:r>
              <a:rPr lang="de-DE" dirty="0" err="1"/>
              <a:t>fuzzy</a:t>
            </a:r>
            <a:r>
              <a:rPr lang="de-DE" dirty="0"/>
              <a:t> </a:t>
            </a:r>
            <a:r>
              <a:rPr lang="de-DE" dirty="0" err="1"/>
              <a:t>control</a:t>
            </a:r>
            <a:r>
              <a:rPr lang="de-DE" dirty="0"/>
              <a:t> </a:t>
            </a:r>
            <a:r>
              <a:rPr lang="de-DE" dirty="0" err="1"/>
              <a:t>system</a:t>
            </a:r>
            <a:endParaRPr lang="de-DE" dirty="0"/>
          </a:p>
          <a:p>
            <a:pPr marL="285750" indent="-285750">
              <a:buFont typeface="Arial" panose="020B0604020202020204" pitchFamily="34" charset="0"/>
              <a:buChar char="•"/>
            </a:pPr>
            <a:r>
              <a:rPr lang="en-US" dirty="0"/>
              <a:t>rule-based reasoning and </a:t>
            </a:r>
            <a:r>
              <a:rPr lang="en-US" dirty="0" err="1"/>
              <a:t>defuzzication</a:t>
            </a:r>
            <a:endParaRPr lang="en-US" dirty="0"/>
          </a:p>
          <a:p>
            <a:pPr marL="285750" indent="-285750">
              <a:buFont typeface="Arial" panose="020B0604020202020204" pitchFamily="34" charset="0"/>
              <a:buChar char="•"/>
            </a:pPr>
            <a:r>
              <a:rPr lang="de-DE" i="1" dirty="0" err="1">
                <a:latin typeface="Cambria Math" panose="02040503050406030204" pitchFamily="18" charset="0"/>
                <a:ea typeface="Cambria Math" panose="02040503050406030204" pitchFamily="18" charset="0"/>
              </a:rPr>
              <a:t>Mamdani</a:t>
            </a:r>
            <a:r>
              <a:rPr lang="de-DE" i="1" dirty="0">
                <a:latin typeface="Cambria Math" panose="02040503050406030204" pitchFamily="18" charset="0"/>
                <a:ea typeface="Cambria Math" panose="02040503050406030204" pitchFamily="18" charset="0"/>
              </a:rPr>
              <a:t> </a:t>
            </a:r>
            <a:r>
              <a:rPr lang="de-DE" i="1" dirty="0" err="1">
                <a:latin typeface="Cambria Math" panose="02040503050406030204" pitchFamily="18" charset="0"/>
                <a:ea typeface="Cambria Math" panose="02040503050406030204" pitchFamily="18" charset="0"/>
              </a:rPr>
              <a:t>model</a:t>
            </a:r>
            <a:endParaRPr lang="de-DE" i="1" dirty="0">
              <a:latin typeface="Cambria Math" panose="02040503050406030204" pitchFamily="18" charset="0"/>
              <a:ea typeface="Cambria Math" panose="02040503050406030204" pitchFamily="18" charset="0"/>
            </a:endParaRPr>
          </a:p>
        </p:txBody>
      </p:sp>
      <p:sp>
        <p:nvSpPr>
          <p:cNvPr id="5" name="Textfeld 4">
            <a:extLst>
              <a:ext uri="{FF2B5EF4-FFF2-40B4-BE49-F238E27FC236}">
                <a16:creationId xmlns:a16="http://schemas.microsoft.com/office/drawing/2014/main" id="{E18AC610-6EFF-69B1-6E9B-958BFA8B83D4}"/>
              </a:ext>
            </a:extLst>
          </p:cNvPr>
          <p:cNvSpPr txBox="1"/>
          <p:nvPr/>
        </p:nvSpPr>
        <p:spPr>
          <a:xfrm>
            <a:off x="765314" y="3339548"/>
            <a:ext cx="9949070" cy="646331"/>
          </a:xfrm>
          <a:prstGeom prst="rect">
            <a:avLst/>
          </a:prstGeom>
          <a:noFill/>
        </p:spPr>
        <p:txBody>
          <a:bodyPr wrap="square" rtlCol="0">
            <a:spAutoFit/>
          </a:bodyPr>
          <a:lstStyle/>
          <a:p>
            <a:r>
              <a:rPr lang="de-DE" dirty="0" err="1"/>
              <a:t>Example</a:t>
            </a:r>
            <a:r>
              <a:rPr lang="de-DE" dirty="0"/>
              <a:t>: </a:t>
            </a:r>
            <a:r>
              <a:rPr lang="de-DE" dirty="0" err="1"/>
              <a:t>Temperature</a:t>
            </a:r>
            <a:endParaRPr lang="de-DE" dirty="0"/>
          </a:p>
          <a:p>
            <a:r>
              <a:rPr lang="de-DE" dirty="0"/>
              <a:t>	</a:t>
            </a:r>
            <a:r>
              <a:rPr lang="en-US" dirty="0"/>
              <a:t>If the temperature is too high, then slightly reduce the heating power.</a:t>
            </a:r>
            <a:endParaRPr lang="de-DE" dirty="0"/>
          </a:p>
        </p:txBody>
      </p:sp>
      <p:sp>
        <p:nvSpPr>
          <p:cNvPr id="4" name="Foliennummernplatzhalter 3">
            <a:extLst>
              <a:ext uri="{FF2B5EF4-FFF2-40B4-BE49-F238E27FC236}">
                <a16:creationId xmlns:a16="http://schemas.microsoft.com/office/drawing/2014/main" id="{A8789E46-FD09-CD22-F78E-8F3A194EF220}"/>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6" name="Datumsplatzhalter 5">
            <a:extLst>
              <a:ext uri="{FF2B5EF4-FFF2-40B4-BE49-F238E27FC236}">
                <a16:creationId xmlns:a16="http://schemas.microsoft.com/office/drawing/2014/main" id="{B493C369-D09F-29E8-907B-1353BAA99001}"/>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3248622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4F154-CC89-248C-800A-0F2217C1315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2D25B8-6D90-5358-70A3-08C5AF69DE4F}"/>
              </a:ext>
            </a:extLst>
          </p:cNvPr>
          <p:cNvSpPr>
            <a:spLocks noGrp="1"/>
          </p:cNvSpPr>
          <p:nvPr>
            <p:ph type="title"/>
          </p:nvPr>
        </p:nvSpPr>
        <p:spPr>
          <a:xfrm>
            <a:off x="684212" y="347411"/>
            <a:ext cx="8534400" cy="1507067"/>
          </a:xfrm>
        </p:spPr>
        <p:txBody>
          <a:bodyPr/>
          <a:lstStyle/>
          <a:p>
            <a:r>
              <a:rPr lang="de-DE" dirty="0" err="1"/>
              <a:t>Mamdani</a:t>
            </a:r>
            <a:r>
              <a:rPr lang="de-DE" dirty="0"/>
              <a:t> Model </a:t>
            </a:r>
            <a:r>
              <a:rPr lang="de-DE" dirty="0" err="1"/>
              <a:t>Overview</a:t>
            </a:r>
            <a:endParaRPr lang="de-DE" dirty="0"/>
          </a:p>
        </p:txBody>
      </p:sp>
      <p:sp>
        <p:nvSpPr>
          <p:cNvPr id="13" name="Rechteck 12">
            <a:extLst>
              <a:ext uri="{FF2B5EF4-FFF2-40B4-BE49-F238E27FC236}">
                <a16:creationId xmlns:a16="http://schemas.microsoft.com/office/drawing/2014/main" id="{2884A89E-864E-F618-654C-5AB4F55CF88F}"/>
              </a:ext>
            </a:extLst>
          </p:cNvPr>
          <p:cNvSpPr/>
          <p:nvPr/>
        </p:nvSpPr>
        <p:spPr>
          <a:xfrm>
            <a:off x="1172019" y="5687122"/>
            <a:ext cx="1730997" cy="9839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Input </a:t>
            </a:r>
            <a:r>
              <a:rPr lang="de-DE" dirty="0" err="1"/>
              <a:t>value</a:t>
            </a:r>
            <a:endParaRPr lang="de-DE" dirty="0"/>
          </a:p>
          <a:p>
            <a:pPr algn="ctr"/>
            <a:r>
              <a:rPr lang="de-DE" dirty="0"/>
              <a:t>x</a:t>
            </a:r>
          </a:p>
        </p:txBody>
      </p:sp>
      <mc:AlternateContent xmlns:mc="http://schemas.openxmlformats.org/markup-compatibility/2006" xmlns:a14="http://schemas.microsoft.com/office/drawing/2010/main">
        <mc:Choice Requires="a14">
          <p:sp>
            <p:nvSpPr>
              <p:cNvPr id="14" name="Rechteck 13">
                <a:extLst>
                  <a:ext uri="{FF2B5EF4-FFF2-40B4-BE49-F238E27FC236}">
                    <a16:creationId xmlns:a16="http://schemas.microsoft.com/office/drawing/2014/main" id="{CBB46C97-8E01-7266-CEEC-D64E18476205}"/>
                  </a:ext>
                </a:extLst>
              </p:cNvPr>
              <p:cNvSpPr/>
              <p:nvPr/>
            </p:nvSpPr>
            <p:spPr>
              <a:xfrm>
                <a:off x="765313" y="1588190"/>
                <a:ext cx="2544417" cy="16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Fuzzy</a:t>
                </a:r>
                <a:r>
                  <a:rPr lang="de-DE" dirty="0"/>
                  <a:t> State </a:t>
                </a:r>
                <a:r>
                  <a:rPr lang="de-DE" dirty="0" err="1"/>
                  <a:t>description</a:t>
                </a:r>
                <a:endParaRPr lang="de-DE" dirty="0"/>
              </a:p>
              <a:p>
                <a:pPr algn="ct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𝜇</m:t>
                          </m:r>
                        </m:e>
                        <m:sub>
                          <m:r>
                            <a:rPr lang="de-DE" b="0" i="1" smtClean="0">
                              <a:latin typeface="Cambria Math" panose="02040503050406030204" pitchFamily="18" charset="0"/>
                              <a:ea typeface="Cambria Math" panose="02040503050406030204" pitchFamily="18" charset="0"/>
                            </a:rPr>
                            <m:t>𝐴</m:t>
                          </m:r>
                          <m:r>
                            <a:rPr lang="de-DE" b="0" i="1" smtClean="0">
                              <a:latin typeface="Cambria Math" panose="02040503050406030204" pitchFamily="18" charset="0"/>
                              <a:ea typeface="Cambria Math" panose="02040503050406030204" pitchFamily="18" charset="0"/>
                            </a:rPr>
                            <m:t>1</m:t>
                          </m:r>
                        </m:sub>
                      </m:sSub>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𝑥</m:t>
                          </m:r>
                        </m:e>
                      </m:d>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𝜇</m:t>
                          </m:r>
                        </m:e>
                        <m:sub>
                          <m:r>
                            <a:rPr lang="de-DE" i="1">
                              <a:latin typeface="Cambria Math" panose="02040503050406030204" pitchFamily="18" charset="0"/>
                              <a:ea typeface="Cambria Math" panose="02040503050406030204" pitchFamily="18" charset="0"/>
                            </a:rPr>
                            <m:t>𝐴</m:t>
                          </m:r>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𝜇</m:t>
                          </m:r>
                        </m:e>
                        <m:sub>
                          <m:r>
                            <a:rPr lang="de-DE" i="1">
                              <a:latin typeface="Cambria Math" panose="02040503050406030204" pitchFamily="18" charset="0"/>
                              <a:ea typeface="Cambria Math" panose="02040503050406030204" pitchFamily="18" charset="0"/>
                            </a:rPr>
                            <m:t>𝐴</m:t>
                          </m:r>
                          <m:r>
                            <a:rPr lang="de-DE" b="0" i="1" smtClean="0">
                              <a:latin typeface="Cambria Math" panose="02040503050406030204" pitchFamily="18" charset="0"/>
                              <a:ea typeface="Cambria Math" panose="02040503050406030204" pitchFamily="18" charset="0"/>
                            </a:rPr>
                            <m:t>𝑛</m:t>
                          </m:r>
                        </m:sub>
                      </m:sSub>
                      <m:d>
                        <m:dPr>
                          <m:ctrlPr>
                            <a:rPr lang="de-DE" i="1">
                              <a:latin typeface="Cambria Math" panose="02040503050406030204" pitchFamily="18" charset="0"/>
                              <a:ea typeface="Cambria Math" panose="02040503050406030204" pitchFamily="18" charset="0"/>
                            </a:rPr>
                          </m:ctrlPr>
                        </m:dPr>
                        <m:e>
                          <m:r>
                            <a:rPr lang="de-DE" i="1">
                              <a:latin typeface="Cambria Math" panose="02040503050406030204" pitchFamily="18" charset="0"/>
                              <a:ea typeface="Cambria Math" panose="02040503050406030204" pitchFamily="18" charset="0"/>
                            </a:rPr>
                            <m:t>𝑥</m:t>
                          </m:r>
                        </m:e>
                      </m:d>
                    </m:oMath>
                  </m:oMathPara>
                </a14:m>
                <a:endParaRPr lang="de-DE" dirty="0"/>
              </a:p>
            </p:txBody>
          </p:sp>
        </mc:Choice>
        <mc:Fallback xmlns="">
          <p:sp>
            <p:nvSpPr>
              <p:cNvPr id="14" name="Rechteck 13">
                <a:extLst>
                  <a:ext uri="{FF2B5EF4-FFF2-40B4-BE49-F238E27FC236}">
                    <a16:creationId xmlns:a16="http://schemas.microsoft.com/office/drawing/2014/main" id="{CBB46C97-8E01-7266-CEEC-D64E18476205}"/>
                  </a:ext>
                </a:extLst>
              </p:cNvPr>
              <p:cNvSpPr>
                <a:spLocks noRot="1" noChangeAspect="1" noMove="1" noResize="1" noEditPoints="1" noAdjustHandles="1" noChangeArrowheads="1" noChangeShapeType="1" noTextEdit="1"/>
              </p:cNvSpPr>
              <p:nvPr/>
            </p:nvSpPr>
            <p:spPr>
              <a:xfrm>
                <a:off x="765313" y="1588190"/>
                <a:ext cx="2544417" cy="1600200"/>
              </a:xfrm>
              <a:prstGeom prst="rect">
                <a:avLst/>
              </a:prstGeom>
              <a:blipFill>
                <a:blip r:embed="rId3"/>
                <a:stretch>
                  <a:fillRect l="-476"/>
                </a:stretch>
              </a:blipFill>
            </p:spPr>
            <p:txBody>
              <a:bodyPr/>
              <a:lstStyle/>
              <a:p>
                <a:r>
                  <a:rPr lang="de-DE">
                    <a:noFill/>
                  </a:rPr>
                  <a:t> </a:t>
                </a:r>
              </a:p>
            </p:txBody>
          </p:sp>
        </mc:Fallback>
      </mc:AlternateContent>
      <p:cxnSp>
        <p:nvCxnSpPr>
          <p:cNvPr id="16" name="Gerade Verbindung mit Pfeil 15">
            <a:extLst>
              <a:ext uri="{FF2B5EF4-FFF2-40B4-BE49-F238E27FC236}">
                <a16:creationId xmlns:a16="http://schemas.microsoft.com/office/drawing/2014/main" id="{790A810D-0CD8-1DA2-D14C-D57E22F153BA}"/>
              </a:ext>
            </a:extLst>
          </p:cNvPr>
          <p:cNvCxnSpPr>
            <a:cxnSpLocks/>
            <a:stCxn id="5" idx="0"/>
            <a:endCxn id="14" idx="2"/>
          </p:cNvCxnSpPr>
          <p:nvPr/>
        </p:nvCxnSpPr>
        <p:spPr>
          <a:xfrm flipV="1">
            <a:off x="2037519" y="3188390"/>
            <a:ext cx="3" cy="778233"/>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18" name="Rechteck 17">
            <a:extLst>
              <a:ext uri="{FF2B5EF4-FFF2-40B4-BE49-F238E27FC236}">
                <a16:creationId xmlns:a16="http://schemas.microsoft.com/office/drawing/2014/main" id="{3B2BDDB3-E2AF-200E-0FF9-FD0FC0C3B38B}"/>
              </a:ext>
            </a:extLst>
          </p:cNvPr>
          <p:cNvSpPr/>
          <p:nvPr/>
        </p:nvSpPr>
        <p:spPr>
          <a:xfrm>
            <a:off x="4356652" y="1588190"/>
            <a:ext cx="2640495" cy="16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Rule Base (</a:t>
            </a:r>
            <a:r>
              <a:rPr lang="de-DE" dirty="0" err="1"/>
              <a:t>Premise</a:t>
            </a:r>
            <a:r>
              <a:rPr lang="de-DE" dirty="0"/>
              <a:t>)</a:t>
            </a:r>
          </a:p>
          <a:p>
            <a:pPr algn="ctr"/>
            <a:r>
              <a:rPr lang="de-DE" dirty="0"/>
              <a:t>   1.If A1 and A2 </a:t>
            </a:r>
            <a:r>
              <a:rPr lang="de-DE" dirty="0" err="1"/>
              <a:t>then</a:t>
            </a:r>
            <a:r>
              <a:rPr lang="de-DE" dirty="0"/>
              <a:t> B1</a:t>
            </a:r>
          </a:p>
          <a:p>
            <a:pPr algn="ctr"/>
            <a:r>
              <a:rPr lang="de-DE" dirty="0"/>
              <a:t>2.If A2 </a:t>
            </a:r>
            <a:r>
              <a:rPr lang="de-DE" dirty="0" err="1"/>
              <a:t>or</a:t>
            </a:r>
            <a:r>
              <a:rPr lang="de-DE" dirty="0"/>
              <a:t> A3 </a:t>
            </a:r>
            <a:r>
              <a:rPr lang="de-DE" dirty="0" err="1"/>
              <a:t>then</a:t>
            </a:r>
            <a:r>
              <a:rPr lang="de-DE" dirty="0"/>
              <a:t> B2</a:t>
            </a:r>
          </a:p>
          <a:p>
            <a:pPr algn="ctr"/>
            <a:r>
              <a:rPr lang="de-DE" dirty="0"/>
              <a:t>.</a:t>
            </a:r>
          </a:p>
          <a:p>
            <a:pPr algn="ctr"/>
            <a:r>
              <a:rPr lang="de-DE" dirty="0"/>
              <a:t>n. </a:t>
            </a:r>
            <a:r>
              <a:rPr lang="de-DE" dirty="0" err="1"/>
              <a:t>if</a:t>
            </a:r>
            <a:r>
              <a:rPr lang="de-DE" dirty="0"/>
              <a:t>.. (And/</a:t>
            </a:r>
            <a:r>
              <a:rPr lang="de-DE" dirty="0" err="1"/>
              <a:t>or</a:t>
            </a:r>
            <a:r>
              <a:rPr lang="de-DE" dirty="0"/>
              <a:t>).. </a:t>
            </a:r>
            <a:r>
              <a:rPr lang="de-DE" dirty="0" err="1"/>
              <a:t>Then</a:t>
            </a:r>
            <a:r>
              <a:rPr lang="de-DE" dirty="0"/>
              <a:t>…</a:t>
            </a:r>
          </a:p>
        </p:txBody>
      </p:sp>
      <p:cxnSp>
        <p:nvCxnSpPr>
          <p:cNvPr id="21" name="Gerade Verbindung mit Pfeil 20">
            <a:extLst>
              <a:ext uri="{FF2B5EF4-FFF2-40B4-BE49-F238E27FC236}">
                <a16:creationId xmlns:a16="http://schemas.microsoft.com/office/drawing/2014/main" id="{FEFAC8F2-6A7C-F4CD-6183-B202257773CB}"/>
              </a:ext>
            </a:extLst>
          </p:cNvPr>
          <p:cNvCxnSpPr>
            <a:stCxn id="14" idx="3"/>
            <a:endCxn id="18" idx="1"/>
          </p:cNvCxnSpPr>
          <p:nvPr/>
        </p:nvCxnSpPr>
        <p:spPr>
          <a:xfrm>
            <a:off x="3309730" y="2388290"/>
            <a:ext cx="1046922"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26" name="Rechteck 25">
            <a:extLst>
              <a:ext uri="{FF2B5EF4-FFF2-40B4-BE49-F238E27FC236}">
                <a16:creationId xmlns:a16="http://schemas.microsoft.com/office/drawing/2014/main" id="{926A9060-DEF0-4D2C-B262-309E10F8163D}"/>
              </a:ext>
            </a:extLst>
          </p:cNvPr>
          <p:cNvSpPr/>
          <p:nvPr/>
        </p:nvSpPr>
        <p:spPr>
          <a:xfrm>
            <a:off x="8069814" y="1637885"/>
            <a:ext cx="2517914" cy="1500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Fuzzy</a:t>
            </a:r>
            <a:r>
              <a:rPr lang="de-DE" dirty="0"/>
              <a:t> </a:t>
            </a:r>
            <a:r>
              <a:rPr lang="de-DE" dirty="0" err="1"/>
              <a:t>Inference</a:t>
            </a:r>
            <a:endParaRPr lang="de-DE" dirty="0"/>
          </a:p>
          <a:p>
            <a:pPr algn="ctr"/>
            <a:r>
              <a:rPr lang="de-DE" dirty="0"/>
              <a:t>2. </a:t>
            </a:r>
            <a:r>
              <a:rPr lang="de-DE" dirty="0" err="1"/>
              <a:t>If</a:t>
            </a:r>
            <a:r>
              <a:rPr lang="de-DE" dirty="0"/>
              <a:t> A2 </a:t>
            </a:r>
            <a:r>
              <a:rPr lang="de-DE" dirty="0" err="1"/>
              <a:t>or</a:t>
            </a:r>
            <a:r>
              <a:rPr lang="de-DE" dirty="0"/>
              <a:t> A3 </a:t>
            </a:r>
            <a:r>
              <a:rPr lang="de-DE" dirty="0" err="1"/>
              <a:t>then</a:t>
            </a:r>
            <a:r>
              <a:rPr lang="de-DE" dirty="0"/>
              <a:t> B2</a:t>
            </a:r>
          </a:p>
          <a:p>
            <a:pPr algn="ctr"/>
            <a:r>
              <a:rPr lang="de-DE" dirty="0"/>
              <a:t>5. </a:t>
            </a:r>
            <a:r>
              <a:rPr lang="de-DE" dirty="0" err="1"/>
              <a:t>if</a:t>
            </a:r>
            <a:r>
              <a:rPr lang="de-DE" dirty="0"/>
              <a:t>..</a:t>
            </a:r>
            <a:r>
              <a:rPr lang="de-DE" dirty="0" err="1"/>
              <a:t>then</a:t>
            </a:r>
            <a:r>
              <a:rPr lang="de-DE" dirty="0"/>
              <a:t>..</a:t>
            </a:r>
          </a:p>
          <a:p>
            <a:pPr algn="ctr"/>
            <a:r>
              <a:rPr lang="de-DE" dirty="0"/>
              <a:t>.</a:t>
            </a:r>
          </a:p>
          <a:p>
            <a:pPr algn="ctr"/>
            <a:r>
              <a:rPr lang="de-DE" dirty="0"/>
              <a:t>m. </a:t>
            </a:r>
            <a:r>
              <a:rPr lang="de-DE" dirty="0" err="1"/>
              <a:t>if</a:t>
            </a:r>
            <a:r>
              <a:rPr lang="de-DE" dirty="0"/>
              <a:t>..</a:t>
            </a:r>
            <a:r>
              <a:rPr lang="de-DE" dirty="0" err="1"/>
              <a:t>then</a:t>
            </a:r>
            <a:r>
              <a:rPr lang="de-DE" dirty="0"/>
              <a:t>..</a:t>
            </a:r>
          </a:p>
        </p:txBody>
      </p:sp>
      <p:cxnSp>
        <p:nvCxnSpPr>
          <p:cNvPr id="28" name="Gerade Verbindung mit Pfeil 27">
            <a:extLst>
              <a:ext uri="{FF2B5EF4-FFF2-40B4-BE49-F238E27FC236}">
                <a16:creationId xmlns:a16="http://schemas.microsoft.com/office/drawing/2014/main" id="{288FEAC5-59CC-0A33-2B98-69BA1C030E48}"/>
              </a:ext>
            </a:extLst>
          </p:cNvPr>
          <p:cNvCxnSpPr>
            <a:stCxn id="18" idx="3"/>
            <a:endCxn id="26" idx="1"/>
          </p:cNvCxnSpPr>
          <p:nvPr/>
        </p:nvCxnSpPr>
        <p:spPr>
          <a:xfrm>
            <a:off x="6997147" y="2388290"/>
            <a:ext cx="1072667"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15" name="Rechteck 14">
            <a:extLst>
              <a:ext uri="{FF2B5EF4-FFF2-40B4-BE49-F238E27FC236}">
                <a16:creationId xmlns:a16="http://schemas.microsoft.com/office/drawing/2014/main" id="{874903C3-A8E8-197D-E0E7-B5D94D0B8CC0}"/>
              </a:ext>
            </a:extLst>
          </p:cNvPr>
          <p:cNvSpPr/>
          <p:nvPr/>
        </p:nvSpPr>
        <p:spPr>
          <a:xfrm>
            <a:off x="8320587" y="5687122"/>
            <a:ext cx="2016367" cy="9839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Output </a:t>
            </a:r>
            <a:r>
              <a:rPr lang="de-DE" dirty="0" err="1"/>
              <a:t>value</a:t>
            </a:r>
            <a:endParaRPr lang="de-DE" dirty="0"/>
          </a:p>
          <a:p>
            <a:pPr algn="ctr"/>
            <a:r>
              <a:rPr lang="de-DE" dirty="0"/>
              <a:t>(</a:t>
            </a:r>
            <a:r>
              <a:rPr lang="de-DE" dirty="0" err="1"/>
              <a:t>concusion</a:t>
            </a:r>
            <a:r>
              <a:rPr lang="de-DE" dirty="0"/>
              <a:t>)</a:t>
            </a:r>
          </a:p>
          <a:p>
            <a:pPr algn="ctr"/>
            <a:r>
              <a:rPr lang="de-DE" dirty="0"/>
              <a:t>y</a:t>
            </a:r>
          </a:p>
        </p:txBody>
      </p:sp>
      <p:sp>
        <p:nvSpPr>
          <p:cNvPr id="5" name="Rechteck 4">
            <a:extLst>
              <a:ext uri="{FF2B5EF4-FFF2-40B4-BE49-F238E27FC236}">
                <a16:creationId xmlns:a16="http://schemas.microsoft.com/office/drawing/2014/main" id="{3C66F9A3-2560-0F1E-9F74-65A64BAA25B5}"/>
              </a:ext>
            </a:extLst>
          </p:cNvPr>
          <p:cNvSpPr/>
          <p:nvPr/>
        </p:nvSpPr>
        <p:spPr>
          <a:xfrm>
            <a:off x="765313" y="3966623"/>
            <a:ext cx="2544411" cy="555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Fuzzification</a:t>
            </a:r>
            <a:endParaRPr lang="de-DE" dirty="0"/>
          </a:p>
        </p:txBody>
      </p:sp>
      <p:cxnSp>
        <p:nvCxnSpPr>
          <p:cNvPr id="7" name="Gerade Verbindung mit Pfeil 6">
            <a:extLst>
              <a:ext uri="{FF2B5EF4-FFF2-40B4-BE49-F238E27FC236}">
                <a16:creationId xmlns:a16="http://schemas.microsoft.com/office/drawing/2014/main" id="{1D081F1E-83D5-CAF7-C3E0-7260185AB69C}"/>
              </a:ext>
            </a:extLst>
          </p:cNvPr>
          <p:cNvCxnSpPr>
            <a:cxnSpLocks/>
            <a:stCxn id="13" idx="0"/>
            <a:endCxn id="5" idx="2"/>
          </p:cNvCxnSpPr>
          <p:nvPr/>
        </p:nvCxnSpPr>
        <p:spPr>
          <a:xfrm flipV="1">
            <a:off x="2037518" y="4522302"/>
            <a:ext cx="1" cy="116482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10" name="Gerade Verbindung mit Pfeil 9">
            <a:extLst>
              <a:ext uri="{FF2B5EF4-FFF2-40B4-BE49-F238E27FC236}">
                <a16:creationId xmlns:a16="http://schemas.microsoft.com/office/drawing/2014/main" id="{0970F4FA-8FFF-D737-02C6-2CA0D0212991}"/>
              </a:ext>
            </a:extLst>
          </p:cNvPr>
          <p:cNvCxnSpPr>
            <a:cxnSpLocks/>
            <a:stCxn id="26" idx="2"/>
            <a:endCxn id="11" idx="0"/>
          </p:cNvCxnSpPr>
          <p:nvPr/>
        </p:nvCxnSpPr>
        <p:spPr>
          <a:xfrm>
            <a:off x="9328771" y="3138694"/>
            <a:ext cx="13249" cy="827929"/>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11" name="Rechteck 10">
            <a:extLst>
              <a:ext uri="{FF2B5EF4-FFF2-40B4-BE49-F238E27FC236}">
                <a16:creationId xmlns:a16="http://schemas.microsoft.com/office/drawing/2014/main" id="{31DBAA79-2EF0-023F-0DB8-EC6A228A73B7}"/>
              </a:ext>
            </a:extLst>
          </p:cNvPr>
          <p:cNvSpPr/>
          <p:nvPr/>
        </p:nvSpPr>
        <p:spPr>
          <a:xfrm>
            <a:off x="8069814" y="3966623"/>
            <a:ext cx="2544411" cy="4625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Defuzzification</a:t>
            </a:r>
            <a:endParaRPr lang="de-DE" dirty="0"/>
          </a:p>
        </p:txBody>
      </p:sp>
      <p:cxnSp>
        <p:nvCxnSpPr>
          <p:cNvPr id="12" name="Gerade Verbindung mit Pfeil 11">
            <a:extLst>
              <a:ext uri="{FF2B5EF4-FFF2-40B4-BE49-F238E27FC236}">
                <a16:creationId xmlns:a16="http://schemas.microsoft.com/office/drawing/2014/main" id="{BEEF3F63-4536-4B7F-AD0F-48DA682B2C5A}"/>
              </a:ext>
            </a:extLst>
          </p:cNvPr>
          <p:cNvCxnSpPr>
            <a:cxnSpLocks/>
            <a:stCxn id="11" idx="2"/>
            <a:endCxn id="15" idx="0"/>
          </p:cNvCxnSpPr>
          <p:nvPr/>
        </p:nvCxnSpPr>
        <p:spPr>
          <a:xfrm flipH="1">
            <a:off x="9328771" y="4429168"/>
            <a:ext cx="13249" cy="1257954"/>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3" name="Foliennummernplatzhalter 2">
            <a:extLst>
              <a:ext uri="{FF2B5EF4-FFF2-40B4-BE49-F238E27FC236}">
                <a16:creationId xmlns:a16="http://schemas.microsoft.com/office/drawing/2014/main" id="{14C5B574-7766-F2EA-47F7-3F5B2825E74E}"/>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4" name="Datumsplatzhalter 3">
            <a:extLst>
              <a:ext uri="{FF2B5EF4-FFF2-40B4-BE49-F238E27FC236}">
                <a16:creationId xmlns:a16="http://schemas.microsoft.com/office/drawing/2014/main" id="{906B1A28-61E0-B383-DA5F-8FAB5B28908D}"/>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149752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6" grpId="0" animBg="1"/>
      <p:bldP spid="15" grpId="0" animBg="1"/>
      <p:bldP spid="5"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DAB54-35F7-4CE9-7FBD-3D69127AA7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EFBED27A-86A2-CB51-8F00-59FABC73CB17}"/>
              </a:ext>
            </a:extLst>
          </p:cNvPr>
          <p:cNvSpPr>
            <a:spLocks noGrp="1"/>
          </p:cNvSpPr>
          <p:nvPr>
            <p:ph type="title"/>
          </p:nvPr>
        </p:nvSpPr>
        <p:spPr/>
        <p:txBody>
          <a:bodyPr/>
          <a:lstStyle/>
          <a:p>
            <a:r>
              <a:rPr lang="de-DE" dirty="0" err="1"/>
              <a:t>Fuzzy</a:t>
            </a:r>
            <a:r>
              <a:rPr lang="de-DE" dirty="0"/>
              <a:t> </a:t>
            </a:r>
            <a:r>
              <a:rPr lang="de-DE" dirty="0" err="1"/>
              <a:t>Conclusion</a:t>
            </a:r>
            <a:endParaRPr lang="de-DE" dirty="0"/>
          </a:p>
        </p:txBody>
      </p:sp>
      <p:pic>
        <p:nvPicPr>
          <p:cNvPr id="6" name="Grafik 5">
            <a:extLst>
              <a:ext uri="{FF2B5EF4-FFF2-40B4-BE49-F238E27FC236}">
                <a16:creationId xmlns:a16="http://schemas.microsoft.com/office/drawing/2014/main" id="{A5ACADA0-44D8-6591-0AF2-004416B9BF49}"/>
              </a:ext>
            </a:extLst>
          </p:cNvPr>
          <p:cNvPicPr>
            <a:picLocks noChangeAspect="1"/>
          </p:cNvPicPr>
          <p:nvPr/>
        </p:nvPicPr>
        <p:blipFill>
          <a:blip r:embed="rId3"/>
          <a:stretch>
            <a:fillRect/>
          </a:stretch>
        </p:blipFill>
        <p:spPr>
          <a:xfrm>
            <a:off x="3145529" y="3253923"/>
            <a:ext cx="7411484" cy="3238952"/>
          </a:xfrm>
          <a:prstGeom prst="rect">
            <a:avLst/>
          </a:prstGeom>
        </p:spPr>
      </p:pic>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4F18EA72-AA7D-D41B-87DD-C0898811F220}"/>
                  </a:ext>
                </a:extLst>
              </p:cNvPr>
              <p:cNvSpPr txBox="1"/>
              <p:nvPr/>
            </p:nvSpPr>
            <p:spPr>
              <a:xfrm>
                <a:off x="838200" y="1500809"/>
                <a:ext cx="8922026" cy="2031325"/>
              </a:xfrm>
              <a:prstGeom prst="rect">
                <a:avLst/>
              </a:prstGeom>
              <a:noFill/>
            </p:spPr>
            <p:txBody>
              <a:bodyPr wrap="square" rtlCol="0">
                <a:spAutoFit/>
              </a:bodyPr>
              <a:lstStyle/>
              <a:p>
                <a:pPr marL="285750" indent="-285750">
                  <a:buFont typeface="Arial" panose="020B0604020202020204" pitchFamily="34" charset="0"/>
                  <a:buChar char="•"/>
                </a:pPr>
                <a:r>
                  <a:rPr lang="de-DE" dirty="0"/>
                  <a:t>Evaluate </a:t>
                </a:r>
                <a:r>
                  <a:rPr lang="de-DE" dirty="0" err="1"/>
                  <a:t>fuzzy</a:t>
                </a:r>
                <a:r>
                  <a:rPr lang="de-DE" dirty="0"/>
                  <a:t> </a:t>
                </a:r>
                <a:r>
                  <a:rPr lang="de-DE" dirty="0" err="1"/>
                  <a:t>inference</a:t>
                </a:r>
                <a:endParaRPr lang="de-DE" dirty="0"/>
              </a:p>
              <a:p>
                <a:pPr marL="285750" indent="-285750">
                  <a:buFont typeface="Arial" panose="020B0604020202020204" pitchFamily="34" charset="0"/>
                  <a:buChar char="•"/>
                </a:pPr>
                <a:r>
                  <a:rPr lang="de-DE" dirty="0" err="1"/>
                  <a:t>using</a:t>
                </a:r>
                <a:r>
                  <a:rPr lang="de-DE" dirty="0"/>
                  <a:t> </a:t>
                </a:r>
                <a:r>
                  <a:rPr lang="de-DE" dirty="0" err="1"/>
                  <a:t>Zaseh‘s</a:t>
                </a:r>
                <a:r>
                  <a:rPr lang="de-DE" dirty="0"/>
                  <a:t> s-norm </a:t>
                </a:r>
                <a:r>
                  <a:rPr lang="de-DE" dirty="0" err="1"/>
                  <a:t>or</a:t>
                </a:r>
                <a:r>
                  <a:rPr lang="de-DE" dirty="0"/>
                  <a:t> t-norm</a:t>
                </a:r>
              </a:p>
              <a:p>
                <a:pPr marL="285750" indent="-285750">
                  <a:buFont typeface="Arial" panose="020B0604020202020204" pitchFamily="34" charset="0"/>
                  <a:buChar char="•"/>
                </a:pPr>
                <a:r>
                  <a:rPr lang="de-DE" dirty="0"/>
                  <a:t>Output </a:t>
                </a:r>
                <a:r>
                  <a:rPr lang="de-DE" dirty="0" err="1"/>
                  <a:t>membership</a:t>
                </a:r>
                <a:r>
                  <a:rPr lang="de-DE" dirty="0"/>
                  <a:t> </a:t>
                </a:r>
                <a:r>
                  <a:rPr lang="de-DE" dirty="0" err="1"/>
                  <a:t>function</a:t>
                </a:r>
                <a:r>
                  <a:rPr lang="de-DE" dirty="0"/>
                  <a:t> </a:t>
                </a:r>
                <a:r>
                  <a:rPr lang="de-DE" dirty="0" err="1"/>
                  <a:t>is</a:t>
                </a:r>
                <a:r>
                  <a:rPr lang="de-DE" dirty="0"/>
                  <a:t> </a:t>
                </a:r>
                <a:r>
                  <a:rPr lang="de-DE" dirty="0" err="1"/>
                  <a:t>clipped</a:t>
                </a:r>
                <a:endParaRPr lang="de-DE" dirty="0"/>
              </a:p>
              <a:p>
                <a:pPr marL="285750" indent="-285750">
                  <a:buFont typeface="Arial" panose="020B0604020202020204" pitchFamily="34" charset="0"/>
                  <a:buChar char="•"/>
                </a:pPr>
                <a:endParaRPr lang="de-DE" dirty="0"/>
              </a:p>
              <a:p>
                <a:r>
                  <a:rPr lang="de-DE" dirty="0" err="1"/>
                  <a:t>Example</a:t>
                </a:r>
                <a:r>
                  <a:rPr lang="de-DE" dirty="0"/>
                  <a:t>: Statement: </a:t>
                </a:r>
                <a:r>
                  <a:rPr lang="de-DE" dirty="0" err="1"/>
                  <a:t>If</a:t>
                </a:r>
                <a:r>
                  <a:rPr lang="de-DE" dirty="0"/>
                  <a:t> A1 and A2 </a:t>
                </a:r>
                <a:r>
                  <a:rPr lang="de-DE" dirty="0" err="1"/>
                  <a:t>then</a:t>
                </a:r>
                <a:r>
                  <a:rPr lang="de-DE" dirty="0"/>
                  <a:t> B1</a:t>
                </a:r>
                <a:endParaRPr lang="de-DE" i="1" dirty="0">
                  <a:latin typeface="Cambria Math" panose="02040503050406030204" pitchFamily="18" charset="0"/>
                  <a:ea typeface="Cambria Math" panose="02040503050406030204" pitchFamily="18" charset="0"/>
                </a:endParaRPr>
              </a:p>
              <a:p>
                <a:endParaRPr lang="de-DE"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𝜇</m:t>
                        </m:r>
                      </m:e>
                      <m:sub>
                        <m:r>
                          <a:rPr lang="de-DE" i="1">
                            <a:latin typeface="Cambria Math" panose="02040503050406030204" pitchFamily="18" charset="0"/>
                            <a:ea typeface="Cambria Math" panose="02040503050406030204" pitchFamily="18" charset="0"/>
                          </a:rPr>
                          <m:t>𝐴</m:t>
                        </m:r>
                        <m:r>
                          <a:rPr lang="de-DE" i="1">
                            <a:latin typeface="Cambria Math" panose="02040503050406030204" pitchFamily="18" charset="0"/>
                            <a:ea typeface="Cambria Math" panose="02040503050406030204" pitchFamily="18" charset="0"/>
                          </a:rPr>
                          <m:t>1</m:t>
                        </m:r>
                      </m:sub>
                    </m:sSub>
                    <m:r>
                      <a:rPr lang="de-DE" b="0" i="1" smtClean="0">
                        <a:latin typeface="Cambria Math" panose="02040503050406030204" pitchFamily="18" charset="0"/>
                        <a:ea typeface="Cambria Math" panose="02040503050406030204" pitchFamily="18" charset="0"/>
                      </a:rPr>
                      <m:t>=1,</m:t>
                    </m:r>
                    <m:sSub>
                      <m:sSubPr>
                        <m:ctrlPr>
                          <a:rPr lang="de-DE" i="1">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 </m:t>
                        </m:r>
                        <m:r>
                          <a:rPr lang="de-DE" i="1">
                            <a:latin typeface="Cambria Math" panose="02040503050406030204" pitchFamily="18" charset="0"/>
                            <a:ea typeface="Cambria Math" panose="02040503050406030204" pitchFamily="18" charset="0"/>
                          </a:rPr>
                          <m:t>𝜇</m:t>
                        </m:r>
                      </m:e>
                      <m:sub>
                        <m:r>
                          <a:rPr lang="de-DE" i="1">
                            <a:latin typeface="Cambria Math" panose="02040503050406030204" pitchFamily="18" charset="0"/>
                            <a:ea typeface="Cambria Math" panose="02040503050406030204" pitchFamily="18" charset="0"/>
                          </a:rPr>
                          <m:t>𝐴</m:t>
                        </m:r>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=0.8</m:t>
                    </m:r>
                  </m:oMath>
                </a14:m>
                <a:r>
                  <a:rPr lang="de-DE" dirty="0"/>
                  <a:t> </a:t>
                </a:r>
              </a:p>
            </p:txBody>
          </p:sp>
        </mc:Choice>
        <mc:Fallback xmlns="">
          <p:sp>
            <p:nvSpPr>
              <p:cNvPr id="8" name="Textfeld 7">
                <a:extLst>
                  <a:ext uri="{FF2B5EF4-FFF2-40B4-BE49-F238E27FC236}">
                    <a16:creationId xmlns:a16="http://schemas.microsoft.com/office/drawing/2014/main" id="{4F18EA72-AA7D-D41B-87DD-C0898811F220}"/>
                  </a:ext>
                </a:extLst>
              </p:cNvPr>
              <p:cNvSpPr txBox="1">
                <a:spLocks noRot="1" noChangeAspect="1" noMove="1" noResize="1" noEditPoints="1" noAdjustHandles="1" noChangeArrowheads="1" noChangeShapeType="1" noTextEdit="1"/>
              </p:cNvSpPr>
              <p:nvPr/>
            </p:nvSpPr>
            <p:spPr>
              <a:xfrm>
                <a:off x="838200" y="1500809"/>
                <a:ext cx="8922026" cy="2031325"/>
              </a:xfrm>
              <a:prstGeom prst="rect">
                <a:avLst/>
              </a:prstGeom>
              <a:blipFill>
                <a:blip r:embed="rId4"/>
                <a:stretch>
                  <a:fillRect l="-615" t="-1201"/>
                </a:stretch>
              </a:blipFill>
            </p:spPr>
            <p:txBody>
              <a:bodyPr/>
              <a:lstStyle/>
              <a:p>
                <a:r>
                  <a:rPr lang="de-DE">
                    <a:noFill/>
                  </a:rPr>
                  <a:t> </a:t>
                </a:r>
              </a:p>
            </p:txBody>
          </p:sp>
        </mc:Fallback>
      </mc:AlternateContent>
      <p:sp>
        <p:nvSpPr>
          <p:cNvPr id="2" name="Foliennummernplatzhalter 1">
            <a:extLst>
              <a:ext uri="{FF2B5EF4-FFF2-40B4-BE49-F238E27FC236}">
                <a16:creationId xmlns:a16="http://schemas.microsoft.com/office/drawing/2014/main" id="{A5CDAF39-1D38-9AE1-72E3-4D59E4396EE3}"/>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3" name="Datumsplatzhalter 2">
            <a:extLst>
              <a:ext uri="{FF2B5EF4-FFF2-40B4-BE49-F238E27FC236}">
                <a16:creationId xmlns:a16="http://schemas.microsoft.com/office/drawing/2014/main" id="{B52E1321-537F-81D5-AE16-D5E2234DA6C4}"/>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20688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3FF5B-3935-868A-5529-F4C2F7EC6B60}"/>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CF0919A-F01C-8CEE-803A-12159B0A656B}"/>
              </a:ext>
            </a:extLst>
          </p:cNvPr>
          <p:cNvSpPr>
            <a:spLocks noGrp="1"/>
          </p:cNvSpPr>
          <p:nvPr>
            <p:ph type="title"/>
          </p:nvPr>
        </p:nvSpPr>
        <p:spPr/>
        <p:txBody>
          <a:bodyPr/>
          <a:lstStyle/>
          <a:p>
            <a:r>
              <a:rPr lang="de-DE" dirty="0"/>
              <a:t>Center </a:t>
            </a:r>
            <a:r>
              <a:rPr lang="de-DE" dirty="0" err="1"/>
              <a:t>of</a:t>
            </a:r>
            <a:r>
              <a:rPr lang="de-DE" dirty="0"/>
              <a:t> Gravity Method</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58996C70-1A23-B49F-6FD9-1DFEC3FCFD81}"/>
                  </a:ext>
                </a:extLst>
              </p:cNvPr>
              <p:cNvSpPr txBox="1"/>
              <p:nvPr/>
            </p:nvSpPr>
            <p:spPr>
              <a:xfrm>
                <a:off x="838200" y="1500809"/>
                <a:ext cx="6488541" cy="2662652"/>
              </a:xfrm>
              <a:prstGeom prst="rect">
                <a:avLst/>
              </a:prstGeom>
              <a:noFill/>
            </p:spPr>
            <p:txBody>
              <a:bodyPr wrap="square" rtlCol="0">
                <a:spAutoFit/>
              </a:bodyPr>
              <a:lstStyle/>
              <a:p>
                <a:pPr marL="285750" indent="-285750">
                  <a:buFont typeface="Arial" panose="020B0604020202020204" pitchFamily="34" charset="0"/>
                  <a:buChar char="•"/>
                </a:pPr>
                <a:r>
                  <a:rPr lang="de-DE" dirty="0"/>
                  <a:t>„Point </a:t>
                </a:r>
                <a:r>
                  <a:rPr lang="de-DE" dirty="0" err="1"/>
                  <a:t>of</a:t>
                </a:r>
                <a:r>
                  <a:rPr lang="de-DE" dirty="0"/>
                  <a:t> </a:t>
                </a:r>
                <a:r>
                  <a:rPr lang="de-DE" dirty="0" err="1"/>
                  <a:t>balance</a:t>
                </a:r>
                <a:r>
                  <a:rPr lang="de-DE" dirty="0"/>
                  <a:t>“</a:t>
                </a:r>
              </a:p>
              <a:p>
                <a:pPr marL="285750" indent="-285750">
                  <a:buFont typeface="Arial" panose="020B0604020202020204" pitchFamily="34" charset="0"/>
                  <a:buChar char="•"/>
                </a:pPr>
                <a:r>
                  <a:rPr lang="de-DE" dirty="0"/>
                  <a:t>Area </a:t>
                </a:r>
                <a:r>
                  <a:rPr lang="de-DE" dirty="0" err="1"/>
                  <a:t>under</a:t>
                </a:r>
                <a:r>
                  <a:rPr lang="de-DE" dirty="0"/>
                  <a:t> </a:t>
                </a:r>
                <a:r>
                  <a:rPr lang="de-DE" dirty="0" err="1"/>
                  <a:t>the</a:t>
                </a:r>
                <a:r>
                  <a:rPr lang="de-DE" dirty="0"/>
                  <a:t> </a:t>
                </a:r>
                <a:r>
                  <a:rPr lang="de-DE" dirty="0" err="1"/>
                  <a:t>clipped</a:t>
                </a:r>
                <a:r>
                  <a:rPr lang="de-DE" dirty="0"/>
                  <a:t> Graph </a:t>
                </a:r>
                <a:r>
                  <a:rPr lang="de-DE" dirty="0" err="1"/>
                  <a:t>is</a:t>
                </a:r>
                <a:r>
                  <a:rPr lang="de-DE" dirty="0"/>
                  <a:t> </a:t>
                </a:r>
                <a:r>
                  <a:rPr lang="de-DE" dirty="0" err="1"/>
                  <a:t>calculated</a:t>
                </a:r>
                <a:endParaRPr lang="de-DE" dirty="0"/>
              </a:p>
              <a:p>
                <a:pPr marL="285750" indent="-285750">
                  <a:buFont typeface="Arial" panose="020B0604020202020204" pitchFamily="34" charset="0"/>
                  <a:buChar char="•"/>
                </a:pPr>
                <a:r>
                  <a:rPr lang="de-DE" dirty="0"/>
                  <a:t>Center </a:t>
                </a:r>
                <a:r>
                  <a:rPr lang="de-DE" dirty="0" err="1"/>
                  <a:t>if</a:t>
                </a:r>
                <a:r>
                  <a:rPr lang="de-DE" dirty="0"/>
                  <a:t> </a:t>
                </a:r>
                <a:r>
                  <a:rPr lang="de-DE" dirty="0" err="1"/>
                  <a:t>the</a:t>
                </a:r>
                <a:r>
                  <a:rPr lang="de-DE" dirty="0"/>
                  <a:t> </a:t>
                </a:r>
                <a:r>
                  <a:rPr lang="de-DE" dirty="0" err="1"/>
                  <a:t>area</a:t>
                </a:r>
                <a:r>
                  <a:rPr lang="de-DE" dirty="0"/>
                  <a:t> </a:t>
                </a:r>
                <a:r>
                  <a:rPr lang="de-DE" dirty="0" err="1"/>
                  <a:t>is</a:t>
                </a:r>
                <a:r>
                  <a:rPr lang="de-DE" dirty="0"/>
                  <a:t> </a:t>
                </a:r>
                <a:r>
                  <a:rPr lang="de-DE" dirty="0" err="1"/>
                  <a:t>calculated</a:t>
                </a:r>
                <a:r>
                  <a:rPr lang="de-DE" dirty="0"/>
                  <a:t> </a:t>
                </a:r>
              </a:p>
              <a:p>
                <a:pPr marL="285750" indent="-285750">
                  <a:buFont typeface="Arial" panose="020B0604020202020204" pitchFamily="34" charset="0"/>
                  <a:buChar char="•"/>
                </a:pPr>
                <a:r>
                  <a:rPr lang="de-DE" dirty="0"/>
                  <a:t>Drop </a:t>
                </a:r>
                <a:r>
                  <a:rPr lang="de-DE" dirty="0" err="1"/>
                  <a:t>the</a:t>
                </a:r>
                <a:r>
                  <a:rPr lang="de-DE" dirty="0"/>
                  <a:t> </a:t>
                </a:r>
                <a:r>
                  <a:rPr lang="de-DE" dirty="0" err="1"/>
                  <a:t>plumb</a:t>
                </a:r>
                <a:r>
                  <a:rPr lang="de-DE" dirty="0"/>
                  <a:t> </a:t>
                </a:r>
                <a:r>
                  <a:rPr lang="de-DE" dirty="0" err="1"/>
                  <a:t>line</a:t>
                </a:r>
                <a:r>
                  <a:rPr lang="de-DE" dirty="0"/>
                  <a:t> </a:t>
                </a:r>
                <a:r>
                  <a:rPr lang="de-DE" dirty="0" err="1"/>
                  <a:t>from</a:t>
                </a:r>
                <a:r>
                  <a:rPr lang="de-DE" dirty="0"/>
                  <a:t> </a:t>
                </a:r>
                <a:r>
                  <a:rPr lang="de-DE" dirty="0" err="1"/>
                  <a:t>the</a:t>
                </a:r>
                <a:r>
                  <a:rPr lang="de-DE" dirty="0"/>
                  <a:t> </a:t>
                </a:r>
                <a:r>
                  <a:rPr lang="de-DE" dirty="0" err="1"/>
                  <a:t>center</a:t>
                </a:r>
                <a:r>
                  <a:rPr lang="de-DE" dirty="0"/>
                  <a:t> </a:t>
                </a:r>
                <a:r>
                  <a:rPr lang="de-DE" dirty="0" err="1"/>
                  <a:t>of</a:t>
                </a:r>
                <a:r>
                  <a:rPr lang="de-DE" dirty="0"/>
                  <a:t> </a:t>
                </a:r>
                <a:r>
                  <a:rPr lang="de-DE" dirty="0" err="1"/>
                  <a:t>gravity</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For</a:t>
                </a:r>
                <a:r>
                  <a:rPr lang="de-DE" dirty="0"/>
                  <a:t> </a:t>
                </a:r>
                <a:r>
                  <a:rPr lang="de-DE" dirty="0" err="1"/>
                  <a:t>triangular</a:t>
                </a:r>
                <a:r>
                  <a:rPr lang="de-DE" dirty="0"/>
                  <a:t> </a:t>
                </a:r>
                <a:r>
                  <a:rPr lang="de-DE" dirty="0" err="1"/>
                  <a:t>shapes</a:t>
                </a:r>
                <a:r>
                  <a:rPr lang="de-DE" dirty="0"/>
                  <a:t>: </a:t>
                </a:r>
              </a:p>
              <a:p>
                <a:pPr lvl="1"/>
                <a:r>
                  <a:rPr lang="de-DE" dirty="0"/>
                  <a:t>                                                               </a:t>
                </a:r>
                <a14:m>
                  <m:oMath xmlns:m="http://schemas.openxmlformats.org/officeDocument/2006/math">
                    <m:sSub>
                      <m:sSubPr>
                        <m:ctrlPr>
                          <a:rPr lang="de-DE" i="1" dirty="0" smtClean="0">
                            <a:latin typeface="Cambria Math" panose="02040503050406030204" pitchFamily="18" charset="0"/>
                          </a:rPr>
                        </m:ctrlPr>
                      </m:sSubPr>
                      <m:e>
                        <m:r>
                          <a:rPr lang="de-DE" b="0" i="1" dirty="0" smtClean="0">
                            <a:latin typeface="Cambria Math" panose="02040503050406030204" pitchFamily="18" charset="0"/>
                          </a:rPr>
                          <m:t>𝑢</m:t>
                        </m:r>
                      </m:e>
                      <m:sub>
                        <m:r>
                          <a:rPr lang="de-DE" b="0" i="1" dirty="0" smtClean="0">
                            <a:latin typeface="Cambria Math" panose="02040503050406030204" pitchFamily="18" charset="0"/>
                          </a:rPr>
                          <m:t>0</m:t>
                        </m:r>
                      </m:sub>
                    </m:sSub>
                    <m:r>
                      <a:rPr lang="de-DE" b="0" i="1" dirty="0" smtClean="0">
                        <a:latin typeface="Cambria Math" panose="02040503050406030204" pitchFamily="18" charset="0"/>
                      </a:rPr>
                      <m:t>=</m:t>
                    </m:r>
                    <m:f>
                      <m:fPr>
                        <m:ctrlPr>
                          <a:rPr lang="de-DE" b="0" i="1" dirty="0" smtClean="0">
                            <a:latin typeface="Cambria Math" panose="02040503050406030204" pitchFamily="18" charset="0"/>
                          </a:rPr>
                        </m:ctrlPr>
                      </m:fPr>
                      <m:num>
                        <m:nary>
                          <m:naryPr>
                            <m:chr m:val="∑"/>
                            <m:subHide m:val="on"/>
                            <m:supHide m:val="on"/>
                            <m:ctrlPr>
                              <a:rPr lang="de-DE" b="0" i="1" dirty="0" smtClean="0">
                                <a:latin typeface="Cambria Math" panose="02040503050406030204" pitchFamily="18" charset="0"/>
                              </a:rPr>
                            </m:ctrlPr>
                          </m:naryPr>
                          <m:sub/>
                          <m:sup/>
                          <m:e>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rPr>
                                  <m:t>𝑢</m:t>
                                </m:r>
                              </m:e>
                              <m:sub>
                                <m:r>
                                  <a:rPr lang="de-DE" b="0" i="1" dirty="0" smtClean="0">
                                    <a:latin typeface="Cambria Math" panose="02040503050406030204" pitchFamily="18" charset="0"/>
                                  </a:rPr>
                                  <m:t>𝑖</m:t>
                                </m:r>
                              </m:sub>
                            </m:sSub>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ea typeface="Cambria Math" panose="02040503050406030204" pitchFamily="18" charset="0"/>
                                  </a:rPr>
                                  <m:t>𝜇</m:t>
                                </m:r>
                              </m:e>
                              <m:sub>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rPr>
                                      <m:t>𝑝𝑟𝑒𝑚𝑖𝑠𝑒</m:t>
                                    </m:r>
                                  </m:e>
                                  <m:sub>
                                    <m:r>
                                      <a:rPr lang="de-DE" b="0" i="1" dirty="0" smtClean="0">
                                        <a:latin typeface="Cambria Math" panose="02040503050406030204" pitchFamily="18" charset="0"/>
                                      </a:rPr>
                                      <m:t>𝑖</m:t>
                                    </m:r>
                                  </m:sub>
                                </m:sSub>
                              </m:sub>
                            </m:sSub>
                          </m:e>
                        </m:nary>
                      </m:num>
                      <m:den>
                        <m:nary>
                          <m:naryPr>
                            <m:chr m:val="∑"/>
                            <m:subHide m:val="on"/>
                            <m:supHide m:val="on"/>
                            <m:ctrlPr>
                              <a:rPr lang="de-DE" b="0" i="1" dirty="0" smtClean="0">
                                <a:latin typeface="Cambria Math" panose="02040503050406030204" pitchFamily="18" charset="0"/>
                              </a:rPr>
                            </m:ctrlPr>
                          </m:naryPr>
                          <m:sub/>
                          <m:sup/>
                          <m:e>
                            <m:sSub>
                              <m:sSubPr>
                                <m:ctrlPr>
                                  <a:rPr lang="de-DE" i="1" dirty="0">
                                    <a:latin typeface="Cambria Math" panose="02040503050406030204" pitchFamily="18" charset="0"/>
                                  </a:rPr>
                                </m:ctrlPr>
                              </m:sSubPr>
                              <m:e>
                                <m:r>
                                  <a:rPr lang="de-DE" i="1" dirty="0">
                                    <a:latin typeface="Cambria Math" panose="02040503050406030204" pitchFamily="18" charset="0"/>
                                    <a:ea typeface="Cambria Math" panose="02040503050406030204" pitchFamily="18" charset="0"/>
                                  </a:rPr>
                                  <m:t>𝜇</m:t>
                                </m:r>
                              </m:e>
                              <m:sub>
                                <m:sSub>
                                  <m:sSubPr>
                                    <m:ctrlPr>
                                      <a:rPr lang="de-DE" i="1" dirty="0">
                                        <a:latin typeface="Cambria Math" panose="02040503050406030204" pitchFamily="18" charset="0"/>
                                      </a:rPr>
                                    </m:ctrlPr>
                                  </m:sSubPr>
                                  <m:e>
                                    <m:r>
                                      <a:rPr lang="de-DE" i="1" dirty="0">
                                        <a:latin typeface="Cambria Math" panose="02040503050406030204" pitchFamily="18" charset="0"/>
                                      </a:rPr>
                                      <m:t>𝑝𝑟𝑒𝑚𝑖𝑠𝑒</m:t>
                                    </m:r>
                                  </m:e>
                                  <m:sub>
                                    <m:r>
                                      <a:rPr lang="de-DE" b="0" i="1" dirty="0" smtClean="0">
                                        <a:latin typeface="Cambria Math" panose="02040503050406030204" pitchFamily="18" charset="0"/>
                                      </a:rPr>
                                      <m:t>𝑖</m:t>
                                    </m:r>
                                  </m:sub>
                                </m:sSub>
                              </m:sub>
                            </m:sSub>
                          </m:e>
                        </m:nary>
                      </m:den>
                    </m:f>
                  </m:oMath>
                </a14:m>
                <a:endParaRPr lang="de-DE" dirty="0"/>
              </a:p>
            </p:txBody>
          </p:sp>
        </mc:Choice>
        <mc:Fallback xmlns="">
          <p:sp>
            <p:nvSpPr>
              <p:cNvPr id="8" name="Textfeld 7">
                <a:extLst>
                  <a:ext uri="{FF2B5EF4-FFF2-40B4-BE49-F238E27FC236}">
                    <a16:creationId xmlns:a16="http://schemas.microsoft.com/office/drawing/2014/main" id="{58996C70-1A23-B49F-6FD9-1DFEC3FCFD81}"/>
                  </a:ext>
                </a:extLst>
              </p:cNvPr>
              <p:cNvSpPr txBox="1">
                <a:spLocks noRot="1" noChangeAspect="1" noMove="1" noResize="1" noEditPoints="1" noAdjustHandles="1" noChangeArrowheads="1" noChangeShapeType="1" noTextEdit="1"/>
              </p:cNvSpPr>
              <p:nvPr/>
            </p:nvSpPr>
            <p:spPr>
              <a:xfrm>
                <a:off x="838200" y="1500809"/>
                <a:ext cx="6488541" cy="2662652"/>
              </a:xfrm>
              <a:prstGeom prst="rect">
                <a:avLst/>
              </a:prstGeom>
              <a:blipFill>
                <a:blip r:embed="rId3"/>
                <a:stretch>
                  <a:fillRect l="-658" t="-915"/>
                </a:stretch>
              </a:blipFill>
            </p:spPr>
            <p:txBody>
              <a:bodyPr/>
              <a:lstStyle/>
              <a:p>
                <a:r>
                  <a:rPr lang="de-DE">
                    <a:noFill/>
                  </a:rPr>
                  <a:t> </a:t>
                </a:r>
              </a:p>
            </p:txBody>
          </p:sp>
        </mc:Fallback>
      </mc:AlternateContent>
      <p:sp>
        <p:nvSpPr>
          <p:cNvPr id="2" name="Gleichschenkliges Dreieck 1">
            <a:extLst>
              <a:ext uri="{FF2B5EF4-FFF2-40B4-BE49-F238E27FC236}">
                <a16:creationId xmlns:a16="http://schemas.microsoft.com/office/drawing/2014/main" id="{CD27B9A9-38EE-4FFF-C8D2-79B0B72BBCBE}"/>
              </a:ext>
            </a:extLst>
          </p:cNvPr>
          <p:cNvSpPr/>
          <p:nvPr/>
        </p:nvSpPr>
        <p:spPr>
          <a:xfrm>
            <a:off x="8366271" y="2599082"/>
            <a:ext cx="1331844" cy="1659835"/>
          </a:xfrm>
          <a:prstGeom prst="triangle">
            <a:avLst/>
          </a:prstGeom>
          <a:gradFill>
            <a:gsLst>
              <a:gs pos="26000">
                <a:schemeClr val="accent1">
                  <a:lumMod val="5000"/>
                  <a:lumOff val="95000"/>
                </a:schemeClr>
              </a:gs>
              <a:gs pos="74000">
                <a:schemeClr val="accent1">
                  <a:lumMod val="45000"/>
                  <a:lumOff val="55000"/>
                </a:schemeClr>
              </a:gs>
              <a:gs pos="28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Gleichschenkliges Dreieck 2">
            <a:extLst>
              <a:ext uri="{FF2B5EF4-FFF2-40B4-BE49-F238E27FC236}">
                <a16:creationId xmlns:a16="http://schemas.microsoft.com/office/drawing/2014/main" id="{B0D18427-D84A-A223-E6B7-5644A8518F2D}"/>
              </a:ext>
            </a:extLst>
          </p:cNvPr>
          <p:cNvSpPr/>
          <p:nvPr/>
        </p:nvSpPr>
        <p:spPr>
          <a:xfrm>
            <a:off x="9698115" y="2599082"/>
            <a:ext cx="1152939" cy="1659835"/>
          </a:xfrm>
          <a:prstGeom prst="triangle">
            <a:avLst/>
          </a:prstGeom>
          <a:gradFill>
            <a:gsLst>
              <a:gs pos="27000">
                <a:schemeClr val="accent1">
                  <a:lumMod val="5000"/>
                  <a:lumOff val="95000"/>
                </a:schemeClr>
              </a:gs>
              <a:gs pos="100000">
                <a:schemeClr val="accent1">
                  <a:lumMod val="45000"/>
                  <a:lumOff val="55000"/>
                </a:schemeClr>
              </a:gs>
              <a:gs pos="27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Gleichschenkliges Dreieck 4">
            <a:extLst>
              <a:ext uri="{FF2B5EF4-FFF2-40B4-BE49-F238E27FC236}">
                <a16:creationId xmlns:a16="http://schemas.microsoft.com/office/drawing/2014/main" id="{87A73596-1D8F-2932-3229-0BA85FAAEF91}"/>
              </a:ext>
            </a:extLst>
          </p:cNvPr>
          <p:cNvSpPr/>
          <p:nvPr/>
        </p:nvSpPr>
        <p:spPr>
          <a:xfrm>
            <a:off x="9018941" y="2599082"/>
            <a:ext cx="1331844" cy="1659835"/>
          </a:xfrm>
          <a:prstGeom prst="triangle">
            <a:avLst/>
          </a:prstGeom>
          <a:gradFill>
            <a:gsLst>
              <a:gs pos="47000">
                <a:schemeClr val="accent1">
                  <a:lumMod val="5000"/>
                  <a:lumOff val="95000"/>
                </a:schemeClr>
              </a:gs>
              <a:gs pos="100000">
                <a:schemeClr val="accent1">
                  <a:lumMod val="45000"/>
                  <a:lumOff val="55000"/>
                </a:schemeClr>
              </a:gs>
              <a:gs pos="48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a:extLst>
              <a:ext uri="{FF2B5EF4-FFF2-40B4-BE49-F238E27FC236}">
                <a16:creationId xmlns:a16="http://schemas.microsoft.com/office/drawing/2014/main" id="{A674D6AF-3157-4B14-5A75-048461C3C2F1}"/>
              </a:ext>
            </a:extLst>
          </p:cNvPr>
          <p:cNvCxnSpPr/>
          <p:nvPr/>
        </p:nvCxnSpPr>
        <p:spPr>
          <a:xfrm flipV="1">
            <a:off x="8177428" y="2362704"/>
            <a:ext cx="0" cy="1896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Gerade Verbindung mit Pfeil 10">
            <a:extLst>
              <a:ext uri="{FF2B5EF4-FFF2-40B4-BE49-F238E27FC236}">
                <a16:creationId xmlns:a16="http://schemas.microsoft.com/office/drawing/2014/main" id="{6FCD35B5-B0B0-2B0B-ECF2-CA1F99510836}"/>
              </a:ext>
            </a:extLst>
          </p:cNvPr>
          <p:cNvCxnSpPr/>
          <p:nvPr/>
        </p:nvCxnSpPr>
        <p:spPr>
          <a:xfrm>
            <a:off x="8174115" y="4258917"/>
            <a:ext cx="302149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Gerader Verbinder 12">
            <a:extLst>
              <a:ext uri="{FF2B5EF4-FFF2-40B4-BE49-F238E27FC236}">
                <a16:creationId xmlns:a16="http://schemas.microsoft.com/office/drawing/2014/main" id="{3DBBFF3A-9097-5F8C-B16B-9E021E308ACA}"/>
              </a:ext>
            </a:extLst>
          </p:cNvPr>
          <p:cNvCxnSpPr/>
          <p:nvPr/>
        </p:nvCxnSpPr>
        <p:spPr>
          <a:xfrm>
            <a:off x="8034967" y="2599082"/>
            <a:ext cx="278296"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feld 13">
            <a:extLst>
              <a:ext uri="{FF2B5EF4-FFF2-40B4-BE49-F238E27FC236}">
                <a16:creationId xmlns:a16="http://schemas.microsoft.com/office/drawing/2014/main" id="{AA41F7C8-08FF-E821-8165-E8240144E4A5}"/>
              </a:ext>
            </a:extLst>
          </p:cNvPr>
          <p:cNvSpPr txBox="1"/>
          <p:nvPr/>
        </p:nvSpPr>
        <p:spPr>
          <a:xfrm>
            <a:off x="7545179" y="2395617"/>
            <a:ext cx="620683" cy="1200329"/>
          </a:xfrm>
          <a:prstGeom prst="rect">
            <a:avLst/>
          </a:prstGeom>
          <a:noFill/>
        </p:spPr>
        <p:txBody>
          <a:bodyPr wrap="none" rtlCol="0">
            <a:spAutoFit/>
          </a:bodyPr>
          <a:lstStyle/>
          <a:p>
            <a:r>
              <a:rPr lang="de-DE" dirty="0"/>
              <a:t>1</a:t>
            </a:r>
          </a:p>
          <a:p>
            <a:r>
              <a:rPr lang="de-DE" dirty="0"/>
              <a:t>0.75</a:t>
            </a:r>
          </a:p>
          <a:p>
            <a:endParaRPr lang="de-DE" dirty="0"/>
          </a:p>
          <a:p>
            <a:r>
              <a:rPr lang="de-DE" dirty="0"/>
              <a:t>0.5</a:t>
            </a:r>
          </a:p>
        </p:txBody>
      </p:sp>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0D6C78A8-2CF1-68D6-444E-B13A470C6E48}"/>
                  </a:ext>
                </a:extLst>
              </p:cNvPr>
              <p:cNvSpPr txBox="1"/>
              <p:nvPr/>
            </p:nvSpPr>
            <p:spPr>
              <a:xfrm>
                <a:off x="8005915" y="2026285"/>
                <a:ext cx="3640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𝜇</m:t>
                      </m:r>
                    </m:oMath>
                  </m:oMathPara>
                </a14:m>
                <a:endParaRPr lang="de-DE" dirty="0"/>
              </a:p>
            </p:txBody>
          </p:sp>
        </mc:Choice>
        <mc:Fallback xmlns="">
          <p:sp>
            <p:nvSpPr>
              <p:cNvPr id="15" name="Textfeld 14">
                <a:extLst>
                  <a:ext uri="{FF2B5EF4-FFF2-40B4-BE49-F238E27FC236}">
                    <a16:creationId xmlns:a16="http://schemas.microsoft.com/office/drawing/2014/main" id="{0D6C78A8-2CF1-68D6-444E-B13A470C6E48}"/>
                  </a:ext>
                </a:extLst>
              </p:cNvPr>
              <p:cNvSpPr txBox="1">
                <a:spLocks noRot="1" noChangeAspect="1" noMove="1" noResize="1" noEditPoints="1" noAdjustHandles="1" noChangeArrowheads="1" noChangeShapeType="1" noTextEdit="1"/>
              </p:cNvSpPr>
              <p:nvPr/>
            </p:nvSpPr>
            <p:spPr>
              <a:xfrm>
                <a:off x="8005915" y="2026285"/>
                <a:ext cx="364009" cy="369332"/>
              </a:xfrm>
              <a:prstGeom prst="rect">
                <a:avLst/>
              </a:prstGeom>
              <a:blipFill>
                <a:blip r:embed="rId4"/>
                <a:stretch>
                  <a:fillRect b="-3279"/>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FD32B074-A895-A63F-DC0E-3C04ED8A1363}"/>
              </a:ext>
            </a:extLst>
          </p:cNvPr>
          <p:cNvSpPr txBox="1"/>
          <p:nvPr/>
        </p:nvSpPr>
        <p:spPr>
          <a:xfrm>
            <a:off x="11182165" y="4057489"/>
            <a:ext cx="287258" cy="369332"/>
          </a:xfrm>
          <a:prstGeom prst="rect">
            <a:avLst/>
          </a:prstGeom>
          <a:noFill/>
        </p:spPr>
        <p:txBody>
          <a:bodyPr wrap="none" rtlCol="0">
            <a:spAutoFit/>
          </a:bodyPr>
          <a:lstStyle/>
          <a:p>
            <a:r>
              <a:rPr lang="de-DE" dirty="0"/>
              <a:t>x</a:t>
            </a:r>
          </a:p>
        </p:txBody>
      </p:sp>
      <p:cxnSp>
        <p:nvCxnSpPr>
          <p:cNvPr id="18" name="Gerader Verbinder 17">
            <a:extLst>
              <a:ext uri="{FF2B5EF4-FFF2-40B4-BE49-F238E27FC236}">
                <a16:creationId xmlns:a16="http://schemas.microsoft.com/office/drawing/2014/main" id="{A42EE6CB-B3D1-246B-AF5F-357D12FE0254}"/>
              </a:ext>
            </a:extLst>
          </p:cNvPr>
          <p:cNvCxnSpPr>
            <a:cxnSpLocks/>
          </p:cNvCxnSpPr>
          <p:nvPr/>
        </p:nvCxnSpPr>
        <p:spPr>
          <a:xfrm>
            <a:off x="10271951" y="2401056"/>
            <a:ext cx="27063" cy="19747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Gerader Verbinder 18">
            <a:extLst>
              <a:ext uri="{FF2B5EF4-FFF2-40B4-BE49-F238E27FC236}">
                <a16:creationId xmlns:a16="http://schemas.microsoft.com/office/drawing/2014/main" id="{9E603124-DCC7-9810-F727-39B00AFB9FDA}"/>
              </a:ext>
            </a:extLst>
          </p:cNvPr>
          <p:cNvCxnSpPr>
            <a:cxnSpLocks/>
          </p:cNvCxnSpPr>
          <p:nvPr/>
        </p:nvCxnSpPr>
        <p:spPr>
          <a:xfrm>
            <a:off x="9698115" y="2395617"/>
            <a:ext cx="0" cy="1980198"/>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Gerader Verbinder 19">
            <a:extLst>
              <a:ext uri="{FF2B5EF4-FFF2-40B4-BE49-F238E27FC236}">
                <a16:creationId xmlns:a16="http://schemas.microsoft.com/office/drawing/2014/main" id="{3FE1E17E-746F-8BE6-C83D-B1B29F421211}"/>
              </a:ext>
            </a:extLst>
          </p:cNvPr>
          <p:cNvCxnSpPr>
            <a:cxnSpLocks/>
          </p:cNvCxnSpPr>
          <p:nvPr/>
        </p:nvCxnSpPr>
        <p:spPr>
          <a:xfrm flipH="1">
            <a:off x="9012314" y="2453672"/>
            <a:ext cx="6627" cy="192214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feld 23">
            <a:extLst>
              <a:ext uri="{FF2B5EF4-FFF2-40B4-BE49-F238E27FC236}">
                <a16:creationId xmlns:a16="http://schemas.microsoft.com/office/drawing/2014/main" id="{BA7BA216-AF90-A563-B388-13DC10C5DF48}"/>
              </a:ext>
            </a:extLst>
          </p:cNvPr>
          <p:cNvSpPr txBox="1"/>
          <p:nvPr/>
        </p:nvSpPr>
        <p:spPr>
          <a:xfrm>
            <a:off x="8848803" y="4456943"/>
            <a:ext cx="2476991" cy="365963"/>
          </a:xfrm>
          <a:prstGeom prst="rect">
            <a:avLst/>
          </a:prstGeom>
          <a:noFill/>
        </p:spPr>
        <p:txBody>
          <a:bodyPr wrap="square" rtlCol="0">
            <a:spAutoFit/>
          </a:bodyPr>
          <a:lstStyle/>
          <a:p>
            <a:r>
              <a:rPr lang="de-DE" dirty="0"/>
              <a:t>1            2            3</a:t>
            </a:r>
          </a:p>
        </p:txBody>
      </p:sp>
      <p:cxnSp>
        <p:nvCxnSpPr>
          <p:cNvPr id="26" name="Gerader Verbinder 25">
            <a:extLst>
              <a:ext uri="{FF2B5EF4-FFF2-40B4-BE49-F238E27FC236}">
                <a16:creationId xmlns:a16="http://schemas.microsoft.com/office/drawing/2014/main" id="{92BE97C0-D042-050F-9974-2E87646EA72D}"/>
              </a:ext>
            </a:extLst>
          </p:cNvPr>
          <p:cNvCxnSpPr/>
          <p:nvPr/>
        </p:nvCxnSpPr>
        <p:spPr>
          <a:xfrm flipH="1">
            <a:off x="8034967" y="2991678"/>
            <a:ext cx="30734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Gerader Verbinder 26">
            <a:extLst>
              <a:ext uri="{FF2B5EF4-FFF2-40B4-BE49-F238E27FC236}">
                <a16:creationId xmlns:a16="http://schemas.microsoft.com/office/drawing/2014/main" id="{732C0C3D-CCB2-49D4-F100-4AD428F69AA4}"/>
              </a:ext>
            </a:extLst>
          </p:cNvPr>
          <p:cNvCxnSpPr/>
          <p:nvPr/>
        </p:nvCxnSpPr>
        <p:spPr>
          <a:xfrm flipH="1">
            <a:off x="8020441" y="3385716"/>
            <a:ext cx="307348"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Textfeld 27">
                <a:extLst>
                  <a:ext uri="{FF2B5EF4-FFF2-40B4-BE49-F238E27FC236}">
                    <a16:creationId xmlns:a16="http://schemas.microsoft.com/office/drawing/2014/main" id="{887901AD-0261-5266-A670-F9FE3B900B1D}"/>
                  </a:ext>
                </a:extLst>
              </p:cNvPr>
              <p:cNvSpPr txBox="1"/>
              <p:nvPr/>
            </p:nvSpPr>
            <p:spPr>
              <a:xfrm>
                <a:off x="838200" y="4456943"/>
                <a:ext cx="5850835" cy="1195199"/>
              </a:xfrm>
              <a:prstGeom prst="rect">
                <a:avLst/>
              </a:prstGeom>
              <a:noFill/>
            </p:spPr>
            <p:txBody>
              <a:bodyPr wrap="square" rtlCol="0">
                <a:spAutoFit/>
              </a:bodyPr>
              <a:lstStyle/>
              <a:p>
                <a:r>
                  <a:rPr lang="de-DE" dirty="0"/>
                  <a:t>Example: </a:t>
                </a:r>
              </a:p>
              <a:p>
                <a:endParaRPr lang="de-DE" dirty="0"/>
              </a:p>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𝑢</m:t>
                          </m:r>
                        </m:e>
                        <m:sub>
                          <m:r>
                            <a:rPr lang="de-DE" b="0" i="1" smtClean="0">
                              <a:latin typeface="Cambria Math" panose="02040503050406030204" pitchFamily="18" charset="0"/>
                            </a:rPr>
                            <m:t>0</m:t>
                          </m:r>
                        </m:sub>
                      </m:sSub>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1∗0.75+2∗0.5+3∗0.75</m:t>
                          </m:r>
                        </m:num>
                        <m:den>
                          <m:r>
                            <a:rPr lang="de-DE" b="0" i="1" smtClean="0">
                              <a:latin typeface="Cambria Math" panose="02040503050406030204" pitchFamily="18" charset="0"/>
                            </a:rPr>
                            <m:t>0.75+0.5+0.75</m:t>
                          </m:r>
                        </m:den>
                      </m:f>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4</m:t>
                          </m:r>
                        </m:num>
                        <m:den>
                          <m:r>
                            <a:rPr lang="de-DE" b="0" i="1" smtClean="0">
                              <a:latin typeface="Cambria Math" panose="02040503050406030204" pitchFamily="18" charset="0"/>
                            </a:rPr>
                            <m:t>2</m:t>
                          </m:r>
                        </m:den>
                      </m:f>
                      <m:r>
                        <a:rPr lang="de-DE" b="0" i="1" smtClean="0">
                          <a:latin typeface="Cambria Math" panose="02040503050406030204" pitchFamily="18" charset="0"/>
                        </a:rPr>
                        <m:t>=2</m:t>
                      </m:r>
                    </m:oMath>
                  </m:oMathPara>
                </a14:m>
                <a:endParaRPr lang="de-DE" b="0" dirty="0"/>
              </a:p>
            </p:txBody>
          </p:sp>
        </mc:Choice>
        <mc:Fallback xmlns="">
          <p:sp>
            <p:nvSpPr>
              <p:cNvPr id="28" name="Textfeld 27">
                <a:extLst>
                  <a:ext uri="{FF2B5EF4-FFF2-40B4-BE49-F238E27FC236}">
                    <a16:creationId xmlns:a16="http://schemas.microsoft.com/office/drawing/2014/main" id="{887901AD-0261-5266-A670-F9FE3B900B1D}"/>
                  </a:ext>
                </a:extLst>
              </p:cNvPr>
              <p:cNvSpPr txBox="1">
                <a:spLocks noRot="1" noChangeAspect="1" noMove="1" noResize="1" noEditPoints="1" noAdjustHandles="1" noChangeArrowheads="1" noChangeShapeType="1" noTextEdit="1"/>
              </p:cNvSpPr>
              <p:nvPr/>
            </p:nvSpPr>
            <p:spPr>
              <a:xfrm>
                <a:off x="838200" y="4456943"/>
                <a:ext cx="5850835" cy="1195199"/>
              </a:xfrm>
              <a:prstGeom prst="rect">
                <a:avLst/>
              </a:prstGeom>
              <a:blipFill>
                <a:blip r:embed="rId5"/>
                <a:stretch>
                  <a:fillRect l="-938" t="-2041"/>
                </a:stretch>
              </a:blipFill>
            </p:spPr>
            <p:txBody>
              <a:bodyPr/>
              <a:lstStyle/>
              <a:p>
                <a:r>
                  <a:rPr lang="de-DE">
                    <a:noFill/>
                  </a:rPr>
                  <a:t> </a:t>
                </a:r>
              </a:p>
            </p:txBody>
          </p:sp>
        </mc:Fallback>
      </mc:AlternateContent>
      <p:sp>
        <p:nvSpPr>
          <p:cNvPr id="6" name="Foliennummernplatzhalter 5">
            <a:extLst>
              <a:ext uri="{FF2B5EF4-FFF2-40B4-BE49-F238E27FC236}">
                <a16:creationId xmlns:a16="http://schemas.microsoft.com/office/drawing/2014/main" id="{20E96F93-002A-4537-6C66-C64A4B042584}"/>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7" name="Datumsplatzhalter 6">
            <a:extLst>
              <a:ext uri="{FF2B5EF4-FFF2-40B4-BE49-F238E27FC236}">
                <a16:creationId xmlns:a16="http://schemas.microsoft.com/office/drawing/2014/main" id="{82676D65-E0DF-9D73-A054-FCE09B7F6E07}"/>
              </a:ext>
            </a:extLst>
          </p:cNvPr>
          <p:cNvSpPr>
            <a:spLocks noGrp="1"/>
          </p:cNvSpPr>
          <p:nvPr>
            <p:ph type="dt" sz="half" idx="10"/>
          </p:nvPr>
        </p:nvSpPr>
        <p:spPr/>
        <p:txBody>
          <a:bodyPr/>
          <a:lstStyle/>
          <a:p>
            <a:r>
              <a:rPr lang="de-DE"/>
              <a:t>15.09.2025</a:t>
            </a:r>
            <a:endParaRPr lang="en-US" dirty="0"/>
          </a:p>
        </p:txBody>
      </p:sp>
    </p:spTree>
    <p:extLst>
      <p:ext uri="{BB962C8B-B14F-4D97-AF65-F5344CB8AC3E}">
        <p14:creationId xmlns:p14="http://schemas.microsoft.com/office/powerpoint/2010/main" val="184274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4" grpId="0"/>
      <p:bldP spid="15" grpId="0"/>
      <p:bldP spid="16" grpId="0"/>
      <p:bldP spid="24" grpId="0"/>
      <p:bldP spid="28"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3730</Words>
  <Application>Microsoft Office PowerPoint</Application>
  <PresentationFormat>Breitbild</PresentationFormat>
  <Paragraphs>298</Paragraphs>
  <Slides>22</Slides>
  <Notes>21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22</vt:i4>
      </vt:variant>
    </vt:vector>
  </HeadingPairs>
  <TitlesOfParts>
    <vt:vector size="27" baseType="lpstr">
      <vt:lpstr>Aptos</vt:lpstr>
      <vt:lpstr>Aptos Display</vt:lpstr>
      <vt:lpstr>Arial</vt:lpstr>
      <vt:lpstr>Cambria Math</vt:lpstr>
      <vt:lpstr>Office</vt:lpstr>
      <vt:lpstr>Fuzzy Control</vt:lpstr>
      <vt:lpstr>Motivation for Fuzzy Control</vt:lpstr>
      <vt:lpstr>Fundamentals of fuzzy logic</vt:lpstr>
      <vt:lpstr>Fundamentals of fuzzy logic</vt:lpstr>
      <vt:lpstr>Fundamentals of fuzzy logic</vt:lpstr>
      <vt:lpstr>From Fuzzy Logic to Fuzzy Control</vt:lpstr>
      <vt:lpstr>Mamdani Model Overview</vt:lpstr>
      <vt:lpstr>Fuzzy Conclusion</vt:lpstr>
      <vt:lpstr>Center of Gravity Method</vt:lpstr>
      <vt:lpstr>Center of Gravity Method</vt:lpstr>
      <vt:lpstr>Example: Lane Keeping Assistent</vt:lpstr>
      <vt:lpstr>Example: Lane Keeping Assistent</vt:lpstr>
      <vt:lpstr>Example: Lane Keeping Assistent</vt:lpstr>
      <vt:lpstr>Example: Lane Keeping Assistent</vt:lpstr>
      <vt:lpstr>Example: Lane Keeping Assistent</vt:lpstr>
      <vt:lpstr>Example: Lane Keeping Assistent</vt:lpstr>
      <vt:lpstr>Example: Lane Keeping Assistent</vt:lpstr>
      <vt:lpstr>Example: Lane Keeping Assistent</vt:lpstr>
      <vt:lpstr>Example: Lane Keeping Assistent</vt:lpstr>
      <vt:lpstr>Example: Lane Keeping Assistent</vt:lpstr>
      <vt:lpstr>Example: Lane Keeping Assistent</vt:lpstr>
      <vt:lpstr>Example: Lane Keeping Assistent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Annika Noeding</dc:creator>
  <cp:lastModifiedBy>Annika Noeding</cp:lastModifiedBy>
  <cp:revision>29</cp:revision>
  <dcterms:created xsi:type="dcterms:W3CDTF">2025-07-30T09:53:56Z</dcterms:created>
  <dcterms:modified xsi:type="dcterms:W3CDTF">2025-09-15T11:53:16Z</dcterms:modified>
</cp:coreProperties>
</file>