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4" d="100"/>
          <a:sy n="104" d="100"/>
        </p:scale>
        <p:origin x="510" y="114"/>
      </p:cViewPr>
      <p:guideLst>
        <p:guide orient="horz" pos="28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aan%20mudhlvan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mudhlvan.1.xlsx]Sheet3!PivotTable2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0025371828521436E-2"/>
          <c:y val="2.5428331875182269E-2"/>
          <c:w val="0.6461504811898513"/>
          <c:h val="0.8080869058034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B-49C9-8ADB-6F3B6A69FE3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B-49C9-8ADB-6F3B6A69FE3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6B-49C9-8ADB-6F3B6A69FE3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6B-49C9-8ADB-6F3B6A69F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601423"/>
        <c:axId val="1097607247"/>
      </c:barChart>
      <c:catAx>
        <c:axId val="109760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7247"/>
        <c:crosses val="autoZero"/>
        <c:auto val="1"/>
        <c:lblAlgn val="ctr"/>
        <c:lblOffset val="100"/>
        <c:noMultiLvlLbl val="0"/>
      </c:catAx>
      <c:valAx>
        <c:axId val="109760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56474190726173"/>
          <c:y val="0.35127187226596673"/>
          <c:w val="0.25687970253718284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743200"/>
            <a:ext cx="8610600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M.MARIMUTHU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312214525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BCOM(CA)</a:t>
            </a:r>
            <a:endParaRPr lang="en-US" sz="2400" dirty="0"/>
          </a:p>
          <a:p>
            <a:r>
              <a:rPr lang="en-US" sz="2400" dirty="0" smtClean="0"/>
              <a:t>COLLEGE: 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8200" y="14478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Modeling</a:t>
            </a:r>
            <a:r>
              <a:rPr lang="en-IN" dirty="0"/>
              <a:t> 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endParaRPr lang="en-IN" dirty="0" smtClean="0"/>
          </a:p>
          <a:p>
            <a:r>
              <a:rPr lang="en-IN" dirty="0" smtClean="0"/>
              <a:t>Sheets </a:t>
            </a:r>
            <a:r>
              <a:rPr lang="en-IN" dirty="0"/>
              <a:t>and </a:t>
            </a:r>
            <a:r>
              <a:rPr lang="en-IN" dirty="0" smtClean="0"/>
              <a:t>Sections</a:t>
            </a:r>
          </a:p>
          <a:p>
            <a:endParaRPr lang="en-IN" dirty="0"/>
          </a:p>
          <a:p>
            <a:r>
              <a:rPr lang="en-IN" dirty="0" smtClean="0"/>
              <a:t>•Sheet </a:t>
            </a:r>
            <a:r>
              <a:rPr lang="en-IN" dirty="0"/>
              <a:t>1: Employee Data</a:t>
            </a:r>
          </a:p>
          <a:p>
            <a:r>
              <a:rPr lang="en-IN" dirty="0" smtClean="0"/>
              <a:t>•Sheet </a:t>
            </a:r>
            <a:r>
              <a:rPr lang="en-IN" dirty="0"/>
              <a:t>2: Performance Metrics</a:t>
            </a:r>
          </a:p>
          <a:p>
            <a:r>
              <a:rPr lang="en-IN" dirty="0" smtClean="0"/>
              <a:t>•Sheet </a:t>
            </a:r>
            <a:r>
              <a:rPr lang="en-IN" dirty="0"/>
              <a:t>3: Evaluation and Scoring</a:t>
            </a:r>
          </a:p>
          <a:p>
            <a:r>
              <a:rPr lang="en-IN" dirty="0" smtClean="0"/>
              <a:t>•Sheet </a:t>
            </a:r>
            <a:r>
              <a:rPr lang="en-IN" dirty="0"/>
              <a:t>4: Dashboard/Report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759797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533400" y="7193280"/>
            <a:ext cx="10972800" cy="11887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686257"/>
              </p:ext>
            </p:extLst>
          </p:nvPr>
        </p:nvGraphicFramePr>
        <p:xfrm>
          <a:off x="1600200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1336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47800" y="2438400"/>
            <a:ext cx="85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676400" y="1066800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6096000" cy="38538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Our organization currently faces challenges in consistently and objectively evaluating employee performance. The absence of a standardized performance assessment tool leads to inconsistencies across teams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 This inconsistency in performance evaluation results in unclear feedback, diminished employee morale, and potential bias in performance reviews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To </a:t>
            </a:r>
            <a:r>
              <a:rPr lang="en-GB" dirty="0"/>
              <a:t>address these issues, there is a need to develop an employee performance scorecard that provides a structured and objective framework for evaluating employee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 Information Sections for employee name, position, department, and review period, Performance Metrics Columns for each KPI, criteria, and target benchmarks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Scoring System A method for rating performance (e.g., numerical scores, letter grades</a:t>
            </a:r>
            <a:r>
              <a:rPr lang="en-IN" dirty="0" smtClean="0"/>
              <a:t>).</a:t>
            </a:r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Comments/Feedback </a:t>
            </a:r>
            <a:r>
              <a:rPr lang="en-IN" dirty="0"/>
              <a:t>Area for qualitative feedback and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HR Managers</a:t>
            </a:r>
            <a:r>
              <a:rPr lang="en-GB" dirty="0"/>
              <a:t>: They often design and manage the scorecard to ensure it aligns with organizational goals and performance metrics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8200" y="29718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Team Leaders/Supervisors</a:t>
            </a:r>
            <a:r>
              <a:rPr lang="en-GB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Employees</a:t>
            </a:r>
            <a:r>
              <a:rPr lang="en-GB" b="1" dirty="0"/>
              <a:t>: </a:t>
            </a:r>
            <a:r>
              <a:rPr lang="en-GB" dirty="0"/>
              <a:t>They are the subjects of the scorecard. Employees use it to understand how their performance is evaluated, which can help them improve and align their efforts with organizational objectives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71800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Our solution is a customized Employee Performance Scorecard designed in Microsoft Excel.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It </a:t>
            </a:r>
            <a:r>
              <a:rPr lang="en-IN" dirty="0"/>
              <a:t>provides a comprehensive framework for evaluating and tracking employee performance based on a set of predefined metrics and criteria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The scorecard is built to be user-friendly, flexible, and easily integrable into existing performance management processes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Kaagle -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 dataset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26 feature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9 features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- numerical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Fn-text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Ln-text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Business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unit-text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Gender-male, female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score-text</a:t>
            </a:r>
          </a:p>
          <a:p>
            <a:pPr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Rating- numerical(5,4,3,2)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2860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=IFS(Z8&gt;=5;”VERY HIGH”, IFS(Z8&gt;=4,”HIGH”, IFS(Z8&gt;=3,”MED”,TRUE,”TRUE,”LOW)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517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2024-08-30T08:43:19Z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