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00" r:id="rId2"/>
    <p:sldId id="261" r:id="rId3"/>
    <p:sldId id="262" r:id="rId4"/>
    <p:sldId id="276" r:id="rId5"/>
    <p:sldId id="285" r:id="rId6"/>
    <p:sldId id="286" r:id="rId7"/>
    <p:sldId id="296" r:id="rId8"/>
    <p:sldId id="294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83ABE-982F-4EE0-86F1-5B9D0DC3F5C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82D07-357B-4DC3-BD24-BF244596D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1CC6-60AD-4AD1-9757-98BB4B77A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A17D99-BA1D-40EB-9DA9-9D6C4F8D7B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CFBEC-89F7-450B-A46D-8A260E0695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5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DAAB-002F-4AA8-A6D6-6FFD781FD010}"/>
              </a:ext>
            </a:extLst>
          </p:cNvPr>
          <p:cNvSpPr txBox="1">
            <a:spLocks/>
          </p:cNvSpPr>
          <p:nvPr/>
        </p:nvSpPr>
        <p:spPr>
          <a:xfrm>
            <a:off x="516294" y="4889238"/>
            <a:ext cx="11308702" cy="136227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rgbClr val="629DD1"/>
                </a:solidFill>
              </a:rPr>
              <a:t>ARABIC DIALECT CLASSFICATION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By: Mariam Waleed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883A9-91B6-4FB4-9664-1028147B7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14" y="1254328"/>
            <a:ext cx="2409950" cy="2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94062-5DBF-40AF-8CF6-6958EBD9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10" y="1254328"/>
            <a:ext cx="2409950" cy="2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1CA19862-C859-4D03-AF60-0CD1F0B10054}"/>
              </a:ext>
            </a:extLst>
          </p:cNvPr>
          <p:cNvGrpSpPr/>
          <p:nvPr/>
        </p:nvGrpSpPr>
        <p:grpSpPr>
          <a:xfrm>
            <a:off x="1360111" y="1753835"/>
            <a:ext cx="9471777" cy="4477755"/>
            <a:chOff x="513521" y="928576"/>
            <a:chExt cx="11151779" cy="5271971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4FA2EE85-8C7B-4A68-9EC5-9F88B27CA769}"/>
                </a:ext>
              </a:extLst>
            </p:cNvPr>
            <p:cNvGrpSpPr/>
            <p:nvPr/>
          </p:nvGrpSpPr>
          <p:grpSpPr>
            <a:xfrm>
              <a:off x="513521" y="928576"/>
              <a:ext cx="11151779" cy="5194132"/>
              <a:chOff x="45173" y="1648264"/>
              <a:chExt cx="11151779" cy="51941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0B2D2C-E9F5-44E2-8CB0-D83B67116E46}"/>
                  </a:ext>
                </a:extLst>
              </p:cNvPr>
              <p:cNvGrpSpPr/>
              <p:nvPr/>
            </p:nvGrpSpPr>
            <p:grpSpPr>
              <a:xfrm>
                <a:off x="45173" y="2068091"/>
                <a:ext cx="756347" cy="1430596"/>
                <a:chOff x="45173" y="2068091"/>
                <a:chExt cx="756347" cy="143059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E265E12-590F-4A54-B91D-4FC2FAECB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73" y="2786314"/>
                  <a:ext cx="712373" cy="712373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F36CA0D0-5369-402B-A966-012D94B787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47" y="2068091"/>
                  <a:ext cx="712373" cy="712373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6450325-24EF-424F-9295-3DE8F8921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0982" y="2176992"/>
                <a:ext cx="1030447" cy="1030447"/>
              </a:xfrm>
              <a:prstGeom prst="rect">
                <a:avLst/>
              </a:prstGeom>
            </p:spPr>
          </p:pic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071866C0-67F9-4A74-83FA-DFBCD952D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63" y="2930651"/>
                <a:ext cx="3187711" cy="632118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7ED2C5EA-393D-477A-928D-8CB915CCF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777" y="1648264"/>
                <a:ext cx="1176773" cy="1176773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FE37A27-9E7C-4025-B91E-C27F1FC2F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3925" y="2444469"/>
                <a:ext cx="1231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30D9558-F21A-4942-843C-37D2D7DD3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7131" y="1709805"/>
                <a:ext cx="1030447" cy="1030447"/>
              </a:xfrm>
              <a:prstGeom prst="rect">
                <a:avLst/>
              </a:prstGeom>
            </p:spPr>
          </p:pic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1BB7CF0-B631-42CA-ABE7-C36C5E1B3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040" y="2705726"/>
                <a:ext cx="6906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C0299F-F5A7-4306-8D9E-F1F783721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6081" y="3055561"/>
                <a:ext cx="1408501" cy="1408501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423AE17-42D6-4ADF-AA40-B7480E92F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596" y="3697879"/>
                <a:ext cx="191718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6E157AB7-0BB5-4A5F-968A-D13351279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84959" y="4956462"/>
                <a:ext cx="1119619" cy="1119619"/>
              </a:xfrm>
              <a:prstGeom prst="rect">
                <a:avLst/>
              </a:prstGeom>
            </p:spPr>
          </p:pic>
          <p:pic>
            <p:nvPicPr>
              <p:cNvPr id="1024" name="Picture 1023">
                <a:extLst>
                  <a:ext uri="{FF2B5EF4-FFF2-40B4-BE49-F238E27FC236}">
                    <a16:creationId xmlns:a16="http://schemas.microsoft.com/office/drawing/2014/main" id="{D7374C23-4FA9-49BA-8B37-5AA3D7CC1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2447" y="3033131"/>
                <a:ext cx="1408496" cy="1408496"/>
              </a:xfrm>
              <a:prstGeom prst="rect">
                <a:avLst/>
              </a:prstGeom>
            </p:spPr>
          </p:pic>
          <p:cxnSp>
            <p:nvCxnSpPr>
              <p:cNvPr id="1033" name="Straight Arrow Connector 1032">
                <a:extLst>
                  <a:ext uri="{FF2B5EF4-FFF2-40B4-BE49-F238E27FC236}">
                    <a16:creationId xmlns:a16="http://schemas.microsoft.com/office/drawing/2014/main" id="{4FFD8E5A-681A-4538-91A3-F87B686AEBA7}"/>
                  </a:ext>
                </a:extLst>
              </p:cNvPr>
              <p:cNvCxnSpPr/>
              <p:nvPr/>
            </p:nvCxnSpPr>
            <p:spPr>
              <a:xfrm flipH="1">
                <a:off x="8620947" y="5718009"/>
                <a:ext cx="108697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5" name="Picture 1034">
                <a:extLst>
                  <a:ext uri="{FF2B5EF4-FFF2-40B4-BE49-F238E27FC236}">
                    <a16:creationId xmlns:a16="http://schemas.microsoft.com/office/drawing/2014/main" id="{6398F965-D46E-44EB-B1CB-D5E9FC01E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4587" y="5106157"/>
                <a:ext cx="1030444" cy="1030444"/>
              </a:xfrm>
              <a:prstGeom prst="rect">
                <a:avLst/>
              </a:prstGeom>
            </p:spPr>
          </p:pic>
          <p:pic>
            <p:nvPicPr>
              <p:cNvPr id="1039" name="Picture 1038">
                <a:extLst>
                  <a:ext uri="{FF2B5EF4-FFF2-40B4-BE49-F238E27FC236}">
                    <a16:creationId xmlns:a16="http://schemas.microsoft.com/office/drawing/2014/main" id="{9446DB9B-86D8-44BF-A52C-5EC3B6A7B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3507" y="6438951"/>
                <a:ext cx="403445" cy="403445"/>
              </a:xfrm>
              <a:prstGeom prst="rect">
                <a:avLst/>
              </a:prstGeom>
            </p:spPr>
          </p:pic>
          <p:pic>
            <p:nvPicPr>
              <p:cNvPr id="1043" name="Picture 1042">
                <a:extLst>
                  <a:ext uri="{FF2B5EF4-FFF2-40B4-BE49-F238E27FC236}">
                    <a16:creationId xmlns:a16="http://schemas.microsoft.com/office/drawing/2014/main" id="{82841D19-E01E-40B7-8209-B6AF08827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8034" y="4976390"/>
                <a:ext cx="1288702" cy="1288703"/>
              </a:xfrm>
              <a:prstGeom prst="rect">
                <a:avLst/>
              </a:prstGeom>
            </p:spPr>
          </p:pic>
          <p:cxnSp>
            <p:nvCxnSpPr>
              <p:cNvPr id="1046" name="Straight Arrow Connector 1045">
                <a:extLst>
                  <a:ext uri="{FF2B5EF4-FFF2-40B4-BE49-F238E27FC236}">
                    <a16:creationId xmlns:a16="http://schemas.microsoft.com/office/drawing/2014/main" id="{E19A1334-4B4C-482E-88C4-6D5F06753C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0079" y="5746821"/>
                <a:ext cx="1002327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1518C494-54CA-43AB-953B-5869EE4F2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685155" y="5118036"/>
                <a:ext cx="1116044" cy="1116044"/>
              </a:xfrm>
              <a:prstGeom prst="rect">
                <a:avLst/>
              </a:prstGeom>
            </p:spPr>
          </p:pic>
        </p:grpSp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3368C3C9-57EE-4CBA-A315-BED554D7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646" y="4481439"/>
              <a:ext cx="1609765" cy="905493"/>
            </a:xfrm>
            <a:prstGeom prst="rect">
              <a:avLst/>
            </a:prstGeom>
          </p:spPr>
        </p:pic>
        <p:pic>
          <p:nvPicPr>
            <p:cNvPr id="1065" name="Picture 1064">
              <a:extLst>
                <a:ext uri="{FF2B5EF4-FFF2-40B4-BE49-F238E27FC236}">
                  <a16:creationId xmlns:a16="http://schemas.microsoft.com/office/drawing/2014/main" id="{6B31EB10-9CE2-40C3-AA5D-29E8CEC3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08" y="4105509"/>
              <a:ext cx="1394292" cy="1394292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FC430107-89A5-4FF1-8FEC-B8836E7F7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6536" y="5722482"/>
              <a:ext cx="403445" cy="403445"/>
            </a:xfrm>
            <a:prstGeom prst="rect">
              <a:avLst/>
            </a:prstGeom>
          </p:spPr>
        </p:pic>
        <p:pic>
          <p:nvPicPr>
            <p:cNvPr id="1069" name="Picture 1068">
              <a:extLst>
                <a:ext uri="{FF2B5EF4-FFF2-40B4-BE49-F238E27FC236}">
                  <a16:creationId xmlns:a16="http://schemas.microsoft.com/office/drawing/2014/main" id="{7A2D6D87-F319-41D6-8BBE-AF4ECE840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800" y="5674685"/>
              <a:ext cx="525862" cy="525862"/>
            </a:xfrm>
            <a:prstGeom prst="rect">
              <a:avLst/>
            </a:prstGeom>
          </p:spPr>
        </p:pic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FE4760C8-B714-4072-8A52-405A3F64E57B}"/>
                </a:ext>
              </a:extLst>
            </p:cNvPr>
            <p:cNvCxnSpPr/>
            <p:nvPr/>
          </p:nvCxnSpPr>
          <p:spPr>
            <a:xfrm>
              <a:off x="3230206" y="1757116"/>
              <a:ext cx="42098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>
              <a:extLst>
                <a:ext uri="{FF2B5EF4-FFF2-40B4-BE49-F238E27FC236}">
                  <a16:creationId xmlns:a16="http://schemas.microsoft.com/office/drawing/2014/main" id="{94B0E982-CE69-4F57-AB16-6D91F988D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633" y="3771961"/>
              <a:ext cx="0" cy="4706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6368039-79B6-4E9F-8626-58FDFB7F0F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8842" y="5010536"/>
              <a:ext cx="82395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2ABB6C0-3059-4D77-9467-619ADBAFB4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8880" y="5010536"/>
              <a:ext cx="82395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090081C-576E-4583-9A82-A017F10893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8739" y="5012725"/>
              <a:ext cx="82395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1C4B242-0605-4906-ACA9-1D7810402333}"/>
                </a:ext>
              </a:extLst>
            </p:cNvPr>
            <p:cNvGrpSpPr/>
            <p:nvPr/>
          </p:nvGrpSpPr>
          <p:grpSpPr>
            <a:xfrm>
              <a:off x="10375645" y="5356391"/>
              <a:ext cx="1087932" cy="366092"/>
              <a:chOff x="10375645" y="5356391"/>
              <a:chExt cx="1087932" cy="366092"/>
            </a:xfrm>
          </p:grpSpPr>
          <p:cxnSp>
            <p:nvCxnSpPr>
              <p:cNvPr id="1084" name="Connector: Elbow 1083">
                <a:extLst>
                  <a:ext uri="{FF2B5EF4-FFF2-40B4-BE49-F238E27FC236}">
                    <a16:creationId xmlns:a16="http://schemas.microsoft.com/office/drawing/2014/main" id="{BED9E805-DCE1-453C-8B3B-5C382691DE3F}"/>
                  </a:ext>
                </a:extLst>
              </p:cNvPr>
              <p:cNvCxnSpPr>
                <a:endCxn id="1039" idx="0"/>
              </p:cNvCxnSpPr>
              <p:nvPr/>
            </p:nvCxnSpPr>
            <p:spPr>
              <a:xfrm rot="16200000" flipH="1">
                <a:off x="11137118" y="5392804"/>
                <a:ext cx="337759" cy="315159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AE7375D6-3765-4ADB-9D56-C7B4AD5A3582}"/>
                  </a:ext>
                </a:extLst>
              </p:cNvPr>
              <p:cNvCxnSpPr/>
              <p:nvPr/>
            </p:nvCxnSpPr>
            <p:spPr>
              <a:xfrm rot="5400000">
                <a:off x="10339557" y="5392479"/>
                <a:ext cx="328425" cy="25625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1B97FEA2-B208-48C6-946C-D4008B214B50}"/>
                  </a:ext>
                </a:extLst>
              </p:cNvPr>
              <p:cNvCxnSpPr>
                <a:stCxn id="45" idx="2"/>
                <a:endCxn id="1067" idx="0"/>
              </p:cNvCxnSpPr>
              <p:nvPr/>
            </p:nvCxnSpPr>
            <p:spPr>
              <a:xfrm flipH="1">
                <a:off x="10908259" y="5356392"/>
                <a:ext cx="4857" cy="3660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Title 1">
            <a:extLst>
              <a:ext uri="{FF2B5EF4-FFF2-40B4-BE49-F238E27FC236}">
                <a16:creationId xmlns:a16="http://schemas.microsoft.com/office/drawing/2014/main" id="{7A0A1250-2A98-42C3-B2D1-71ABEC8C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24" y="875866"/>
            <a:ext cx="7592009" cy="857163"/>
          </a:xfrm>
        </p:spPr>
        <p:txBody>
          <a:bodyPr/>
          <a:lstStyle/>
          <a:p>
            <a:r>
              <a:rPr lang="en-US" dirty="0">
                <a:solidFill>
                  <a:srgbClr val="6B7B8B"/>
                </a:solidFill>
              </a:rPr>
              <a:t>Pipeline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E7042D5-2C97-4776-8B3C-B1CAC04641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87" y="878624"/>
            <a:ext cx="875211" cy="8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1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6BA7-1428-453F-B4E1-48D8239A92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31967" y="3429000"/>
            <a:ext cx="3308915" cy="1090515"/>
          </a:xfrm>
        </p:spPr>
        <p:txBody>
          <a:bodyPr anchor="ctr">
            <a:noAutofit/>
          </a:bodyPr>
          <a:lstStyle/>
          <a:p>
            <a:r>
              <a:rPr lang="en-US" sz="3600" dirty="0">
                <a:solidFill>
                  <a:srgbClr val="6B7B8B"/>
                </a:solidFill>
              </a:rPr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8CB24-C2BA-405E-830A-0379DDA2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57" y="1668437"/>
            <a:ext cx="2071737" cy="2071737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D0B1D4-E40A-4045-8EB8-5AAC8F8474BA}"/>
              </a:ext>
            </a:extLst>
          </p:cNvPr>
          <p:cNvSpPr txBox="1">
            <a:spLocks/>
          </p:cNvSpPr>
          <p:nvPr/>
        </p:nvSpPr>
        <p:spPr>
          <a:xfrm>
            <a:off x="350546" y="1784368"/>
            <a:ext cx="7289544" cy="18398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Fetching data using requests library as json </a:t>
            </a:r>
            <a:endParaRPr lang="ar-EG" sz="2400" dirty="0"/>
          </a:p>
          <a:p>
            <a:r>
              <a:rPr lang="en-US" sz="2400" dirty="0"/>
              <a:t>Fetching it as 1000 by 1000 using for loop</a:t>
            </a:r>
          </a:p>
          <a:p>
            <a:r>
              <a:rPr lang="en-US" sz="2400" dirty="0"/>
              <a:t>Convert the result </a:t>
            </a:r>
            <a:r>
              <a:rPr lang="en-US" sz="2400" dirty="0" err="1"/>
              <a:t>dic</a:t>
            </a:r>
            <a:r>
              <a:rPr lang="en-US" sz="2400" dirty="0"/>
              <a:t> to pd</a:t>
            </a:r>
          </a:p>
          <a:p>
            <a:r>
              <a:rPr lang="en-US" sz="2400" dirty="0"/>
              <a:t>Saving the result at csv file to work on it.</a:t>
            </a:r>
            <a:endParaRPr lang="ar-EG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F818F-CC9A-4530-814B-46FEAE515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7" y="4115093"/>
            <a:ext cx="7685342" cy="1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6BA7-1428-453F-B4E1-48D8239A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B7B8B"/>
                </a:solidFill>
              </a:rPr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31A8-242D-4E03-BE8C-1C3EA0C2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2" y="1851155"/>
            <a:ext cx="8326016" cy="4374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95B58-4061-464F-8817-9DEBE37DE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56" y="1053136"/>
            <a:ext cx="684224" cy="6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6BA7-1428-453F-B4E1-48D8239A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B7B8B"/>
                </a:solidFill>
              </a:rPr>
              <a:t>Text Representation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587D10C-1BA4-42CC-A174-026BF81FB577}"/>
              </a:ext>
            </a:extLst>
          </p:cNvPr>
          <p:cNvSpPr txBox="1">
            <a:spLocks/>
          </p:cNvSpPr>
          <p:nvPr/>
        </p:nvSpPr>
        <p:spPr>
          <a:xfrm>
            <a:off x="1323496" y="1758308"/>
            <a:ext cx="4578220" cy="69674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629DD1"/>
                </a:solidFill>
              </a:rPr>
              <a:t>TF-IDF: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9CA09B1-4A5A-4AD5-AC76-5A351F1BB17D}"/>
              </a:ext>
            </a:extLst>
          </p:cNvPr>
          <p:cNvSpPr txBox="1">
            <a:spLocks/>
          </p:cNvSpPr>
          <p:nvPr/>
        </p:nvSpPr>
        <p:spPr>
          <a:xfrm>
            <a:off x="1729273" y="2279030"/>
            <a:ext cx="10235682" cy="258347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Focus on unique words in the corpus</a:t>
            </a:r>
          </a:p>
          <a:p>
            <a:r>
              <a:rPr lang="en-US" sz="2400" dirty="0"/>
              <a:t>Give words/n-gram a weight based on it's frequency</a:t>
            </a:r>
          </a:p>
          <a:p>
            <a:r>
              <a:rPr lang="en-US" sz="2400" dirty="0"/>
              <a:t>very useful in many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E8C9A-7EEF-4C7C-B63C-99751CFEA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38" y="3718115"/>
            <a:ext cx="7124214" cy="2356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71656-A21F-4F17-956B-AD34176B3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62" y="917331"/>
            <a:ext cx="799018" cy="7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6BA7-1428-453F-B4E1-48D8239A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587D10C-1BA4-42CC-A174-026BF81FB577}"/>
              </a:ext>
            </a:extLst>
          </p:cNvPr>
          <p:cNvSpPr txBox="1">
            <a:spLocks/>
          </p:cNvSpPr>
          <p:nvPr/>
        </p:nvSpPr>
        <p:spPr>
          <a:xfrm>
            <a:off x="1343816" y="1758308"/>
            <a:ext cx="4578220" cy="69674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629DD1"/>
                </a:solidFill>
              </a:rPr>
              <a:t>Word2vec(pretrained)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E2679-D153-487C-BC33-0DAC387D7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0" y="2668554"/>
            <a:ext cx="4915558" cy="2795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23AFCD-0D62-49C4-A665-E828942ED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30" y="2735711"/>
            <a:ext cx="6681843" cy="2564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D4C27-8AAE-430B-A734-E398AC1C6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62" y="917331"/>
            <a:ext cx="799018" cy="7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7D53BD-2F0F-4EBE-8A2B-8FB447CD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41" y="1845134"/>
            <a:ext cx="4260566" cy="4348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D5D774-DEFA-4FFC-AB60-85ADEF8E4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46" y="792791"/>
            <a:ext cx="907293" cy="90729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A8681FC-71D6-4F87-8BD6-DAD2029C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95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5697A"/>
                </a:solidFill>
              </a:rPr>
              <a:t>Deep Learning Models:</a:t>
            </a:r>
            <a:endParaRPr lang="en-US" dirty="0">
              <a:solidFill>
                <a:srgbClr val="55697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3CFA4-E47B-43A0-A0F6-4956324E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3" y="2366013"/>
            <a:ext cx="6805427" cy="37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682E5B-7907-4881-9DDA-8198D5B4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6" y="1847660"/>
            <a:ext cx="4115243" cy="4415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719A80-3B67-4618-84AC-59F2F0C9C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46" y="792791"/>
            <a:ext cx="907293" cy="90729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61C1F5-E848-46EF-B412-350C8341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95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B7B8B"/>
                </a:solidFill>
              </a:rPr>
              <a:t>Models</a:t>
            </a:r>
            <a:r>
              <a:rPr lang="en-US" dirty="0"/>
              <a:t> </a:t>
            </a:r>
            <a:r>
              <a:rPr lang="en-US" b="1" dirty="0">
                <a:solidFill>
                  <a:srgbClr val="55697A"/>
                </a:solidFill>
              </a:rPr>
              <a:t>Deep Learning:</a:t>
            </a:r>
            <a:endParaRPr lang="en-US" dirty="0">
              <a:solidFill>
                <a:srgbClr val="55697A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DD2A0D5-3F69-4848-BE83-EF356CB1C8E6}"/>
              </a:ext>
            </a:extLst>
          </p:cNvPr>
          <p:cNvSpPr txBox="1">
            <a:spLocks/>
          </p:cNvSpPr>
          <p:nvPr/>
        </p:nvSpPr>
        <p:spPr>
          <a:xfrm>
            <a:off x="1853683" y="1847660"/>
            <a:ext cx="4754880" cy="62099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629DD1"/>
                </a:solidFill>
              </a:rPr>
              <a:t>GRU (Architecture):</a:t>
            </a:r>
          </a:p>
          <a:p>
            <a:pPr marL="0" indent="0">
              <a:buNone/>
            </a:pPr>
            <a:endParaRPr lang="en-US" sz="2400" dirty="0">
              <a:solidFill>
                <a:srgbClr val="629DD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11A75-A2B8-4472-BA65-76FE23CE6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" y="2537928"/>
            <a:ext cx="6848670" cy="34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6848-E3DB-4EA5-9AAB-D0C2AF74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9553"/>
          </a:xfrm>
        </p:spPr>
        <p:txBody>
          <a:bodyPr/>
          <a:lstStyle/>
          <a:p>
            <a:r>
              <a:rPr lang="en-US" dirty="0">
                <a:solidFill>
                  <a:srgbClr val="6B7B8B"/>
                </a:solidFill>
              </a:rPr>
              <a:t>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26AAE-B9CD-4CD5-92E0-18A99D8A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80" y="987827"/>
            <a:ext cx="794320" cy="79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CAF0C-01A0-46D3-9225-1E3C0B25B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75" y="2039225"/>
            <a:ext cx="9789814" cy="39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34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92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PowerPoint Presentation</vt:lpstr>
      <vt:lpstr>Pipeline</vt:lpstr>
      <vt:lpstr>Data Collection</vt:lpstr>
      <vt:lpstr>Data Preprocessing</vt:lpstr>
      <vt:lpstr>Text Representation</vt:lpstr>
      <vt:lpstr>Text Representation</vt:lpstr>
      <vt:lpstr>Deep Learning Models:</vt:lpstr>
      <vt:lpstr>Models Deep Learning: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Marim Waleed</dc:creator>
  <cp:lastModifiedBy>Marim Waleed</cp:lastModifiedBy>
  <cp:revision>3</cp:revision>
  <dcterms:created xsi:type="dcterms:W3CDTF">2022-03-16T17:22:48Z</dcterms:created>
  <dcterms:modified xsi:type="dcterms:W3CDTF">2022-03-16T17:52:09Z</dcterms:modified>
</cp:coreProperties>
</file>