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0" r:id="rId6"/>
    <p:sldId id="268" r:id="rId7"/>
    <p:sldId id="261" r:id="rId8"/>
    <p:sldId id="262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vonimir.brisevac@fer.h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expressjs.com/" TargetMode="External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idea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gitlab.com/" TargetMode="External"/><Relationship Id="rId9" Type="http://schemas.openxmlformats.org/officeDocument/2006/relationships/hyperlink" Target="https://pugjs.org/api/getting-starte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developers.google.com/maps/documentation/javascript/overview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chajs.org/" TargetMode="Externa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s://www.heroku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sz="6700" dirty="0" err="1"/>
              <a:t>ParkirajMe</a:t>
            </a:r>
            <a:br>
              <a:rPr lang="en-US" dirty="0"/>
            </a:br>
            <a:r>
              <a:rPr lang="hr-HR" sz="4900" dirty="0"/>
              <a:t>NDB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FD67-4992-4C18-9A7B-F7A7EC1B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Popis članova grupe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7D91-8C17-42A4-90DF-C6CBE9E9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589367"/>
            <a:ext cx="4333875" cy="5110022"/>
          </a:xfrm>
        </p:spPr>
        <p:txBody>
          <a:bodyPr/>
          <a:lstStyle/>
          <a:p>
            <a:pPr marL="0" indent="0">
              <a:buNone/>
            </a:pPr>
            <a:r>
              <a:rPr lang="hr-HR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  <a:hlinkClick r:id="rId2"/>
              </a:rPr>
              <a:t>zvonimir.brisevac@fer.hr</a:t>
            </a:r>
            <a:endParaRPr lang="hr-HR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indent="0">
              <a:buNone/>
            </a:pPr>
            <a:r>
              <a:rPr lang="hr-HR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matej.erceg2@fer.hr</a:t>
            </a:r>
            <a:r>
              <a:rPr lang="hr-HR" dirty="0"/>
              <a:t>	</a:t>
            </a:r>
          </a:p>
          <a:p>
            <a:pPr marL="0" indent="0">
              <a:buNone/>
            </a:pPr>
            <a:r>
              <a:rPr lang="hr-HR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matej.fabijanic@fer.hr</a:t>
            </a:r>
            <a:r>
              <a:rPr lang="hr-HR" dirty="0"/>
              <a:t>	</a:t>
            </a:r>
          </a:p>
          <a:p>
            <a:pPr marL="0" indent="0">
              <a:buNone/>
            </a:pPr>
            <a:r>
              <a:rPr lang="hr-HR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marin.jovanovic@fer.hr</a:t>
            </a:r>
            <a:r>
              <a:rPr lang="hr-HR" dirty="0"/>
              <a:t>	</a:t>
            </a:r>
          </a:p>
          <a:p>
            <a:pPr marL="0" indent="0">
              <a:buNone/>
            </a:pPr>
            <a:r>
              <a:rPr lang="hr-HR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roko.marusic@fer.hr	</a:t>
            </a:r>
          </a:p>
          <a:p>
            <a:pPr marL="0" indent="0">
              <a:buNone/>
            </a:pPr>
            <a:r>
              <a:rPr lang="hr-HR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daniel.ranogajec@fer.hr</a:t>
            </a:r>
          </a:p>
          <a:p>
            <a:pPr marL="0" indent="0">
              <a:buNone/>
            </a:pPr>
            <a:r>
              <a:rPr lang="hr-HR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jakov.vuica@fer.hr</a:t>
            </a: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B7B0E-E5D0-4284-B10A-3475736C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513078-4B2E-4441-9D2E-6C301E718C87}"/>
              </a:ext>
            </a:extLst>
          </p:cNvPr>
          <p:cNvSpPr txBox="1">
            <a:spLocks/>
          </p:cNvSpPr>
          <p:nvPr/>
        </p:nvSpPr>
        <p:spPr>
          <a:xfrm>
            <a:off x="781050" y="1547954"/>
            <a:ext cx="3943350" cy="493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Zvonimir Briševac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Matej Erceg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Matej Fabijanić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Marin Jovanović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Roko Marušić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Daniel Ranogajec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r-HR" dirty="0"/>
              <a:t>Jakov Vuica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i="1" dirty="0" err="1"/>
              <a:t>ParkirajMe</a:t>
            </a:r>
            <a:r>
              <a:rPr lang="hr-HR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Aplikacija koja korisnicima omogućuje praćenje stanja i rezervaciju slobodnih parkirnih mjesta</a:t>
            </a:r>
          </a:p>
          <a:p>
            <a:r>
              <a:rPr lang="hr-HR" dirty="0"/>
              <a:t>Cilj je olakšati nalaženje parkirališnih mjesta u gusto naseljenim urbanim sredinama</a:t>
            </a:r>
          </a:p>
          <a:p>
            <a:r>
              <a:rPr lang="hr-HR" dirty="0"/>
              <a:t>Sadrži javno sučelje na kojem su na karti prikazane lokacije svih garaža i parkirališta</a:t>
            </a:r>
          </a:p>
          <a:p>
            <a:r>
              <a:rPr lang="hr-HR" dirty="0"/>
              <a:t>Registrirani korisnici (vozači)</a:t>
            </a:r>
          </a:p>
          <a:p>
            <a:pPr lvl="1"/>
            <a:r>
              <a:rPr lang="hr-HR" dirty="0"/>
              <a:t>Mogućnost jednostruke, višestruke ili trajne rezervacije parkirnog mjesta</a:t>
            </a:r>
          </a:p>
          <a:p>
            <a:r>
              <a:rPr lang="hr-HR" dirty="0"/>
              <a:t>Registrirane tvrtke</a:t>
            </a:r>
          </a:p>
          <a:p>
            <a:pPr lvl="1"/>
            <a:r>
              <a:rPr lang="hr-HR" dirty="0"/>
              <a:t>Mogućnost prijave parkinga i primanja zarade preko aplikacija</a:t>
            </a:r>
          </a:p>
          <a:p>
            <a:r>
              <a:rPr lang="hr-HR" dirty="0"/>
              <a:t>Administratori</a:t>
            </a:r>
          </a:p>
          <a:p>
            <a:pPr lvl="1"/>
            <a:r>
              <a:rPr lang="hr-HR" dirty="0"/>
              <a:t>Upravlja računima korisnika sustava</a:t>
            </a:r>
          </a:p>
          <a:p>
            <a:r>
              <a:rPr lang="hr-HR" dirty="0"/>
              <a:t>Slične aplikacije: </a:t>
            </a:r>
            <a:r>
              <a:rPr lang="hr-HR" i="1" dirty="0" err="1"/>
              <a:t>BestParking</a:t>
            </a:r>
            <a:r>
              <a:rPr lang="hr-HR" i="1" dirty="0"/>
              <a:t>, Parker, </a:t>
            </a:r>
            <a:r>
              <a:rPr lang="hr-HR" i="1" dirty="0" err="1"/>
              <a:t>SpotHero</a:t>
            </a:r>
            <a:endParaRPr lang="hr-H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Pregled funkcionalnih zahtjeva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3"/>
            <a:ext cx="7886700" cy="5360353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Neregistrirani korisnik</a:t>
            </a:r>
          </a:p>
          <a:p>
            <a:pPr lvl="1"/>
            <a:r>
              <a:rPr lang="hr-HR" dirty="0"/>
              <a:t>Stvaranje korisničkog računa (OIB, ime, prezime, adresa e-pošte, broj registracije automobila i broj kreditne kartice)</a:t>
            </a:r>
          </a:p>
          <a:p>
            <a:pPr lvl="1"/>
            <a:r>
              <a:rPr lang="hr-HR" dirty="0"/>
              <a:t>Pregled parkirnih površina</a:t>
            </a:r>
          </a:p>
          <a:p>
            <a:r>
              <a:rPr lang="hr-HR" dirty="0"/>
              <a:t>Registrirani korisnik (vozač):</a:t>
            </a:r>
          </a:p>
          <a:p>
            <a:pPr lvl="1"/>
            <a:r>
              <a:rPr lang="hr-HR" dirty="0"/>
              <a:t>Rezervacija parkirnog mjesta</a:t>
            </a:r>
          </a:p>
          <a:p>
            <a:pPr lvl="1"/>
            <a:r>
              <a:rPr lang="hr-HR" dirty="0"/>
              <a:t>Pregled i uređivanje rezervacija</a:t>
            </a:r>
          </a:p>
          <a:p>
            <a:pPr lvl="1"/>
            <a:r>
              <a:rPr lang="hr-HR" dirty="0"/>
              <a:t>Prijedlog najbližih slobodnih parkirnih površina</a:t>
            </a:r>
          </a:p>
          <a:p>
            <a:pPr lvl="1"/>
            <a:r>
              <a:rPr lang="hr-HR" dirty="0"/>
              <a:t>Pregled i uređivanje osobnih podataka</a:t>
            </a:r>
          </a:p>
          <a:p>
            <a:pPr lvl="1"/>
            <a:r>
              <a:rPr lang="hr-HR" dirty="0"/>
              <a:t>Pregled, dodavanje i uređivanje registarskih oznaka vozila</a:t>
            </a:r>
          </a:p>
          <a:p>
            <a:r>
              <a:rPr lang="hr-HR" dirty="0"/>
              <a:t>Tvrtka</a:t>
            </a:r>
          </a:p>
          <a:p>
            <a:pPr lvl="1"/>
            <a:r>
              <a:rPr lang="hr-HR" dirty="0"/>
              <a:t>Registracija u aplikaciji (OIB, ime, adresa sjedišta, adresa e-pošte)</a:t>
            </a:r>
          </a:p>
          <a:p>
            <a:pPr lvl="1"/>
            <a:r>
              <a:rPr lang="hr-HR" dirty="0"/>
              <a:t>Prijava, pregled i uređivanje parkirališnih površina</a:t>
            </a:r>
          </a:p>
          <a:p>
            <a:r>
              <a:rPr lang="hr-HR" dirty="0"/>
              <a:t>Administrator</a:t>
            </a:r>
          </a:p>
          <a:p>
            <a:pPr lvl="1"/>
            <a:r>
              <a:rPr lang="hr-HR" dirty="0"/>
              <a:t>Popis odabranih vozača i tvrtki te njihovo uređivanje</a:t>
            </a:r>
          </a:p>
          <a:p>
            <a:r>
              <a:rPr lang="hr-HR" dirty="0"/>
              <a:t>Baza podataka</a:t>
            </a:r>
          </a:p>
          <a:p>
            <a:pPr lvl="1"/>
            <a:r>
              <a:rPr lang="hr-HR" dirty="0"/>
              <a:t>Pohranjuje podatke o vozačima i tvrtkama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41D3D5A-45F9-468C-8E35-5FF2BB8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Pregled nefunkcionalnih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F89F304-D5AB-4C4E-9A89-8D897190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37299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Sustav omogućuje rad više korisnika u stvarnom vremenu</a:t>
            </a:r>
          </a:p>
          <a:p>
            <a:r>
              <a:rPr lang="hr-HR" dirty="0"/>
              <a:t>Sustav omogućuje korištenje hrvatske abecede </a:t>
            </a:r>
          </a:p>
          <a:p>
            <a:r>
              <a:rPr lang="hr-HR" dirty="0"/>
              <a:t>Komunikacija s bazom podataka ne smije trajati dulje od nekoliko sekundi</a:t>
            </a:r>
          </a:p>
          <a:p>
            <a:r>
              <a:rPr lang="hr-HR" dirty="0"/>
              <a:t>Podržana valuta je HRK</a:t>
            </a:r>
          </a:p>
          <a:p>
            <a:r>
              <a:rPr lang="hr-HR" dirty="0"/>
              <a:t>Cijene rezervacija su točne do drugog decimalnog mjesta</a:t>
            </a:r>
          </a:p>
          <a:p>
            <a:r>
              <a:rPr lang="hr-HR" dirty="0"/>
              <a:t>Komunikacija se vrši putem HTTPS protokola</a:t>
            </a:r>
          </a:p>
          <a:p>
            <a:r>
              <a:rPr lang="hr-HR" dirty="0"/>
              <a:t>Omogućena registracija neograničenog broja automobila</a:t>
            </a:r>
          </a:p>
          <a:p>
            <a:r>
              <a:rPr lang="hr-HR" dirty="0"/>
              <a:t>Dostupnost sustava 24 sata dnevno kroz cijelu godinu (osim u trenucima obnavljanja ili nadogradnje sustava )</a:t>
            </a:r>
          </a:p>
          <a:p>
            <a:r>
              <a:rPr lang="hr-HR" dirty="0"/>
              <a:t>Korištenje sustava na način na koji nije zamišljeno ne smije narušiti funkcionalnost i rad</a:t>
            </a:r>
          </a:p>
          <a:p>
            <a:r>
              <a:rPr lang="hr-HR" dirty="0"/>
              <a:t>…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681FB2F-08A1-487B-8F0F-C6A1E272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12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95554"/>
            <a:ext cx="8246993" cy="5353116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Komunikacija u timu</a:t>
            </a:r>
          </a:p>
          <a:p>
            <a:pPr lvl="1"/>
            <a:r>
              <a:rPr lang="hr-HR" dirty="0" err="1"/>
              <a:t>Whatsapp</a:t>
            </a:r>
            <a:r>
              <a:rPr lang="hr-HR" dirty="0"/>
              <a:t> (https://www.whatsapp.com/?lang=en)</a:t>
            </a:r>
          </a:p>
          <a:p>
            <a:pPr lvl="1"/>
            <a:r>
              <a:rPr lang="hr-HR" dirty="0" err="1"/>
              <a:t>Discord</a:t>
            </a:r>
            <a:r>
              <a:rPr lang="hr-HR" dirty="0"/>
              <a:t> (https://discord.com/)</a:t>
            </a:r>
          </a:p>
          <a:p>
            <a:pPr lvl="1"/>
            <a:r>
              <a:rPr lang="hr-HR" dirty="0"/>
              <a:t>MS </a:t>
            </a:r>
            <a:r>
              <a:rPr lang="hr-HR" dirty="0" err="1"/>
              <a:t>Teams</a:t>
            </a:r>
            <a:r>
              <a:rPr lang="hr-HR" dirty="0"/>
              <a:t> (https://www.microsoft.com/en-us/microsoft-365/microsoft-teams/group-chat-software)</a:t>
            </a:r>
          </a:p>
          <a:p>
            <a:r>
              <a:rPr lang="hr-HR" dirty="0"/>
              <a:t>Izrada dijagrama</a:t>
            </a:r>
          </a:p>
          <a:p>
            <a:pPr lvl="1"/>
            <a:r>
              <a:rPr lang="hr-HR" dirty="0" err="1"/>
              <a:t>Astah</a:t>
            </a:r>
            <a:r>
              <a:rPr lang="hr-HR" dirty="0"/>
              <a:t> Professional (astah.net/</a:t>
            </a:r>
            <a:r>
              <a:rPr lang="hr-HR" dirty="0" err="1"/>
              <a:t>products</a:t>
            </a:r>
            <a:r>
              <a:rPr lang="hr-HR" dirty="0"/>
              <a:t>/</a:t>
            </a:r>
            <a:r>
              <a:rPr lang="hr-HR" dirty="0" err="1"/>
              <a:t>astah-professional</a:t>
            </a:r>
            <a:r>
              <a:rPr lang="hr-HR" dirty="0"/>
              <a:t>/)</a:t>
            </a:r>
          </a:p>
          <a:p>
            <a:pPr lvl="1"/>
            <a:r>
              <a:rPr lang="hr-HR" dirty="0"/>
              <a:t>Draw.io (</a:t>
            </a:r>
            <a:r>
              <a:rPr lang="hr-HR" dirty="0">
                <a:hlinkClick r:id="rId2"/>
              </a:rPr>
              <a:t>https://app.diagrams.net/</a:t>
            </a:r>
            <a:r>
              <a:rPr lang="hr-HR" dirty="0"/>
              <a:t>)</a:t>
            </a:r>
          </a:p>
          <a:p>
            <a:r>
              <a:rPr lang="hr-HR" dirty="0"/>
              <a:t>Sustav za upravljanje kodom</a:t>
            </a:r>
          </a:p>
          <a:p>
            <a:pPr lvl="1"/>
            <a:r>
              <a:rPr lang="hr-HR" dirty="0" err="1"/>
              <a:t>Git</a:t>
            </a:r>
            <a:r>
              <a:rPr lang="hr-HR" dirty="0"/>
              <a:t> (</a:t>
            </a:r>
            <a:r>
              <a:rPr lang="hr-HR" dirty="0">
                <a:hlinkClick r:id="rId3"/>
              </a:rPr>
              <a:t>https://git-scm.com/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GitLab</a:t>
            </a:r>
            <a:r>
              <a:rPr lang="hr-HR" dirty="0"/>
              <a:t> (</a:t>
            </a:r>
            <a:r>
              <a:rPr lang="hr-HR" dirty="0">
                <a:hlinkClick r:id="rId4"/>
              </a:rPr>
              <a:t>https://gitlab.com/</a:t>
            </a:r>
            <a:r>
              <a:rPr lang="hr-HR" dirty="0"/>
              <a:t>)</a:t>
            </a:r>
          </a:p>
          <a:p>
            <a:r>
              <a:rPr lang="hr-HR" dirty="0"/>
              <a:t>Razvojno okruženje</a:t>
            </a:r>
          </a:p>
          <a:p>
            <a:pPr lvl="1"/>
            <a:r>
              <a:rPr lang="hr-HR" dirty="0"/>
              <a:t>Microsoft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(</a:t>
            </a:r>
            <a:r>
              <a:rPr lang="hr-HR" dirty="0">
                <a:hlinkClick r:id="rId5"/>
              </a:rPr>
              <a:t>https://code.visualstudio.com/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Eclipse</a:t>
            </a:r>
            <a:r>
              <a:rPr lang="hr-HR" dirty="0"/>
              <a:t> (https://www.eclipse.org/)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(</a:t>
            </a:r>
            <a:r>
              <a:rPr lang="hr-HR" dirty="0">
                <a:hlinkClick r:id="rId6"/>
              </a:rPr>
              <a:t>https://www.jetbrains.com/idea/</a:t>
            </a:r>
            <a:r>
              <a:rPr lang="hr-HR" dirty="0"/>
              <a:t>)</a:t>
            </a:r>
          </a:p>
          <a:p>
            <a:r>
              <a:rPr lang="hr-HR" dirty="0" err="1"/>
              <a:t>Backend</a:t>
            </a:r>
            <a:r>
              <a:rPr lang="hr-HR" dirty="0"/>
              <a:t> aplikacije:</a:t>
            </a:r>
          </a:p>
          <a:p>
            <a:pPr lvl="1"/>
            <a:r>
              <a:rPr lang="hr-HR" dirty="0" err="1"/>
              <a:t>Javascript</a:t>
            </a:r>
            <a:r>
              <a:rPr lang="hr-HR" dirty="0"/>
              <a:t> sa Express </a:t>
            </a:r>
            <a:r>
              <a:rPr lang="hr-HR" dirty="0" err="1"/>
              <a:t>frameworkom</a:t>
            </a:r>
            <a:r>
              <a:rPr lang="hr-HR" dirty="0"/>
              <a:t> (</a:t>
            </a:r>
            <a:r>
              <a:rPr lang="hr-HR" dirty="0">
                <a:hlinkClick r:id="rId7"/>
              </a:rPr>
              <a:t>https://expressjs.com/</a:t>
            </a:r>
            <a:r>
              <a:rPr lang="hr-HR" dirty="0"/>
              <a:t>)</a:t>
            </a:r>
          </a:p>
          <a:p>
            <a:r>
              <a:rPr lang="hr-HR" dirty="0" err="1"/>
              <a:t>Frontend</a:t>
            </a:r>
            <a:r>
              <a:rPr lang="hr-HR" dirty="0"/>
              <a:t> aplikacije:</a:t>
            </a:r>
          </a:p>
          <a:p>
            <a:pPr lvl="1"/>
            <a:r>
              <a:rPr lang="hr-HR" dirty="0"/>
              <a:t>Node.js (</a:t>
            </a:r>
            <a:r>
              <a:rPr lang="hr-HR" dirty="0">
                <a:hlinkClick r:id="rId8"/>
              </a:rPr>
              <a:t>https://nodejs.org/en/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Pug</a:t>
            </a:r>
            <a:r>
              <a:rPr lang="hr-HR" dirty="0"/>
              <a:t> (</a:t>
            </a:r>
            <a:r>
              <a:rPr lang="hr-HR" dirty="0">
                <a:hlinkClick r:id="rId9"/>
              </a:rPr>
              <a:t>https://pugjs.org/api/getting-started.html</a:t>
            </a:r>
            <a:r>
              <a:rPr lang="hr-H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4B294CF-A23E-4719-88F7-3CD07CF8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2761"/>
            <a:ext cx="8133610" cy="6125591"/>
          </a:xfrm>
        </p:spPr>
        <p:txBody>
          <a:bodyPr>
            <a:normAutofit lnSpcReduction="10000"/>
          </a:bodyPr>
          <a:lstStyle/>
          <a:p>
            <a:r>
              <a:rPr lang="hr-HR" dirty="0"/>
              <a:t>Prikaz karte</a:t>
            </a:r>
          </a:p>
          <a:p>
            <a:pPr lvl="1"/>
            <a:r>
              <a:rPr lang="hr-HR" dirty="0"/>
              <a:t>Google </a:t>
            </a:r>
            <a:r>
              <a:rPr lang="hr-HR" dirty="0" err="1"/>
              <a:t>maps</a:t>
            </a:r>
            <a:r>
              <a:rPr lang="hr-HR" dirty="0"/>
              <a:t> API (</a:t>
            </a:r>
            <a:r>
              <a:rPr lang="hr-HR" dirty="0">
                <a:hlinkClick r:id="rId2"/>
              </a:rPr>
              <a:t>https://developers.google.com/maps/documentation/javascript/overview</a:t>
            </a:r>
            <a:r>
              <a:rPr lang="hr-HR" dirty="0"/>
              <a:t>)</a:t>
            </a:r>
          </a:p>
          <a:p>
            <a:r>
              <a:rPr lang="hr-HR" dirty="0"/>
              <a:t>Baza podataka</a:t>
            </a:r>
          </a:p>
          <a:p>
            <a:pPr lvl="1"/>
            <a:r>
              <a:rPr lang="hr-HR" dirty="0" err="1"/>
              <a:t>PostgreSQL</a:t>
            </a:r>
            <a:r>
              <a:rPr lang="hr-HR" dirty="0"/>
              <a:t> (</a:t>
            </a:r>
            <a:r>
              <a:rPr lang="hr-HR" dirty="0">
                <a:hlinkClick r:id="rId3"/>
              </a:rPr>
              <a:t>https://www.postgresql.org/</a:t>
            </a:r>
            <a:r>
              <a:rPr lang="hr-HR" dirty="0"/>
              <a:t>)</a:t>
            </a:r>
          </a:p>
          <a:p>
            <a:r>
              <a:rPr lang="hr-HR" dirty="0"/>
              <a:t>Platforma aplikacije i baze podatka</a:t>
            </a:r>
          </a:p>
          <a:p>
            <a:pPr lvl="1"/>
            <a:r>
              <a:rPr lang="hr-HR" dirty="0" err="1"/>
              <a:t>Heroku</a:t>
            </a:r>
            <a:r>
              <a:rPr lang="hr-HR" dirty="0"/>
              <a:t> (</a:t>
            </a:r>
            <a:r>
              <a:rPr lang="hr-HR" dirty="0">
                <a:hlinkClick r:id="rId4"/>
              </a:rPr>
              <a:t>https://www.heroku.com/</a:t>
            </a:r>
            <a:r>
              <a:rPr lang="hr-HR" dirty="0"/>
              <a:t>)</a:t>
            </a:r>
          </a:p>
          <a:p>
            <a:r>
              <a:rPr lang="hr-HR" dirty="0"/>
              <a:t>Sistemsko testiranje</a:t>
            </a:r>
          </a:p>
          <a:p>
            <a:pPr lvl="1"/>
            <a:r>
              <a:rPr lang="hr-HR" dirty="0" err="1"/>
              <a:t>Selenium</a:t>
            </a:r>
            <a:r>
              <a:rPr lang="hr-HR" dirty="0"/>
              <a:t> (https://www.selenium.dev/)</a:t>
            </a:r>
          </a:p>
          <a:p>
            <a:pPr lvl="1"/>
            <a:r>
              <a:rPr lang="hr-HR" dirty="0"/>
              <a:t>Python -  razvojno okruženje </a:t>
            </a:r>
            <a:r>
              <a:rPr lang="hr-HR" dirty="0" err="1"/>
              <a:t>Pycharm</a:t>
            </a:r>
            <a:r>
              <a:rPr lang="hr-HR" dirty="0"/>
              <a:t> (</a:t>
            </a:r>
            <a:r>
              <a:rPr lang="hr-HR" dirty="0">
                <a:hlinkClick r:id="rId5"/>
              </a:rPr>
              <a:t>https://www.jetbrains.com/pycharm/</a:t>
            </a:r>
            <a:r>
              <a:rPr lang="hr-HR" dirty="0"/>
              <a:t>)</a:t>
            </a:r>
          </a:p>
          <a:p>
            <a:r>
              <a:rPr lang="hr-HR" dirty="0"/>
              <a:t>Testiranje Node.js funkcija</a:t>
            </a:r>
          </a:p>
          <a:p>
            <a:pPr lvl="1"/>
            <a:r>
              <a:rPr lang="hr-HR" dirty="0" err="1"/>
              <a:t>Mocha</a:t>
            </a:r>
            <a:r>
              <a:rPr lang="hr-HR" dirty="0"/>
              <a:t> (</a:t>
            </a:r>
            <a:r>
              <a:rPr lang="hr-HR" dirty="0">
                <a:hlinkClick r:id="rId6"/>
              </a:rPr>
              <a:t>https://mochajs.org/</a:t>
            </a:r>
            <a:r>
              <a:rPr lang="hr-HR" dirty="0"/>
              <a:t>)</a:t>
            </a:r>
          </a:p>
          <a:p>
            <a:r>
              <a:rPr lang="hr-HR" dirty="0"/>
              <a:t>Napredni uređivač teksta</a:t>
            </a:r>
          </a:p>
          <a:p>
            <a:pPr lvl="1"/>
            <a:r>
              <a:rPr lang="hr-HR" dirty="0" err="1"/>
              <a:t>Sublime</a:t>
            </a:r>
            <a:r>
              <a:rPr lang="hr-HR" dirty="0"/>
              <a:t> (https://www.sublimetext.com/)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090DB37-90C6-4903-B54D-2F7E1FC9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91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8235950" cy="2636287"/>
          </a:xfrm>
        </p:spPr>
        <p:txBody>
          <a:bodyPr>
            <a:normAutofit lnSpcReduction="10000"/>
          </a:bodyPr>
          <a:lstStyle/>
          <a:p>
            <a:r>
              <a:rPr lang="hr-HR" dirty="0"/>
              <a:t>Podijeljena na tri sustava:</a:t>
            </a:r>
          </a:p>
          <a:p>
            <a:pPr lvl="1"/>
            <a:r>
              <a:rPr lang="hr-HR" dirty="0"/>
              <a:t>Web poslužitelj</a:t>
            </a:r>
          </a:p>
          <a:p>
            <a:pPr lvl="2"/>
            <a:r>
              <a:rPr lang="hr-HR" dirty="0"/>
              <a:t>prosljeđuje zahtjeve web preglednika aplikaciji putem HTTPS protokola</a:t>
            </a:r>
          </a:p>
          <a:p>
            <a:pPr lvl="1"/>
            <a:r>
              <a:rPr lang="hr-HR" dirty="0"/>
              <a:t>Web aplikacija </a:t>
            </a:r>
          </a:p>
          <a:p>
            <a:pPr lvl="2"/>
            <a:r>
              <a:rPr lang="hr-HR" dirty="0"/>
              <a:t>obrađuje zahtjeve te pristupa bazi podataka i ostalim vanjskim servisima</a:t>
            </a:r>
          </a:p>
          <a:p>
            <a:pPr lvl="1"/>
            <a:r>
              <a:rPr lang="hr-HR" dirty="0"/>
              <a:t>Baza podatka </a:t>
            </a:r>
          </a:p>
          <a:p>
            <a:pPr lvl="2"/>
            <a:r>
              <a:rPr lang="hr-HR" dirty="0"/>
              <a:t>pohranjuje, izmjenjuje i dohvaća podatke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4FCE6270-68D5-48C8-87E8-4F8B81B4C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871452"/>
            <a:ext cx="6858000" cy="29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5AE973-7A45-4824-AA48-2E2228CF2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9" y="1210807"/>
            <a:ext cx="6497116" cy="5140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79A41A-D9B6-4947-B5F4-0BBBFC51169C}"/>
              </a:ext>
            </a:extLst>
          </p:cNvPr>
          <p:cNvSpPr txBox="1"/>
          <p:nvPr/>
        </p:nvSpPr>
        <p:spPr>
          <a:xfrm>
            <a:off x="3303318" y="6291120"/>
            <a:ext cx="253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Vremenska linija razvoja</a:t>
            </a:r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pPr lvl="1"/>
            <a:r>
              <a:rPr lang="hr-HR" dirty="0"/>
              <a:t>Bili smo dobro organizirani i pravilno podjelili poslove</a:t>
            </a:r>
          </a:p>
          <a:p>
            <a:pPr lvl="1"/>
            <a:r>
              <a:rPr lang="hr-HR" dirty="0"/>
              <a:t>Redovito smo komunicirali i izvještavali članove tima o napretku</a:t>
            </a:r>
          </a:p>
          <a:p>
            <a:pPr lvl="1"/>
            <a:r>
              <a:rPr lang="hr-HR" dirty="0"/>
              <a:t>Naučili smo raditi s novim tehnologijama i alatima</a:t>
            </a:r>
          </a:p>
          <a:p>
            <a:pPr lvl="1"/>
            <a:r>
              <a:rPr lang="hr-HR" dirty="0"/>
              <a:t>Stekli smo znanje i iskustvo rada u timu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Imali smo problema s implementacijom zbog loše dokumentiranih funkcionalnosti</a:t>
            </a:r>
          </a:p>
          <a:p>
            <a:pPr lvl="1"/>
            <a:r>
              <a:rPr lang="hr-HR" dirty="0"/>
              <a:t>Gubitak vremena na upoznavanje s tehnologijom Git</a:t>
            </a:r>
          </a:p>
          <a:p>
            <a:pPr lvl="1"/>
            <a:r>
              <a:rPr lang="hr-HR" dirty="0"/>
              <a:t>Loše strukturiranje i dokumentiranje koda je kasnije otežalo njegovu izmjenu</a:t>
            </a:r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Graphic 5" descr="Smiling face outline with solid fill">
            <a:extLst>
              <a:ext uri="{FF2B5EF4-FFF2-40B4-BE49-F238E27FC236}">
                <a16:creationId xmlns:a16="http://schemas.microsoft.com/office/drawing/2014/main" id="{C618F333-02E3-4332-B48D-0B169493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1229562"/>
            <a:ext cx="614221" cy="614221"/>
          </a:xfrm>
          <a:prstGeom prst="rect">
            <a:avLst/>
          </a:prstGeom>
        </p:spPr>
      </p:pic>
      <p:pic>
        <p:nvPicPr>
          <p:cNvPr id="8" name="Graphic 7" descr="Sad face outline with solid fill">
            <a:extLst>
              <a:ext uri="{FF2B5EF4-FFF2-40B4-BE49-F238E27FC236}">
                <a16:creationId xmlns:a16="http://schemas.microsoft.com/office/drawing/2014/main" id="{9E0F2801-4525-4E89-B405-2F1BA9D69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649" y="3778221"/>
            <a:ext cx="614221" cy="61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1509</TotalTime>
  <Words>729</Words>
  <Application>Microsoft Office PowerPoint</Application>
  <PresentationFormat>Prikaz na zaslonu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8" baseType="lpstr">
      <vt:lpstr>Amiri</vt:lpstr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ParkirajMe NDB</vt:lpstr>
      <vt:lpstr>Što je ParkirajMe?</vt:lpstr>
      <vt:lpstr>Pregled funkcionalnih zahtjeva </vt:lpstr>
      <vt:lpstr>Pregled nefunkcionalnih zahtjeva</vt:lpstr>
      <vt:lpstr>Korišteni alati i tehnologije</vt:lpstr>
      <vt:lpstr>PowerPoint prezentacija</vt:lpstr>
      <vt:lpstr>Arhitektura sustava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zvonimir.brisevac@gmail.com</cp:lastModifiedBy>
  <cp:revision>49</cp:revision>
  <dcterms:created xsi:type="dcterms:W3CDTF">2016-01-18T13:10:52Z</dcterms:created>
  <dcterms:modified xsi:type="dcterms:W3CDTF">2021-01-18T13:55:17Z</dcterms:modified>
</cp:coreProperties>
</file>