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62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000"/>
    <a:srgbClr val="000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A6A2-6EC6-4637-BE62-0CBEF9F77122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EC683-857A-4F37-8C85-88DB82796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3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EA72-6740-46BE-8DE8-7F85407A5B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1619" y="2305366"/>
            <a:ext cx="9144000" cy="2091373"/>
          </a:xfrm>
        </p:spPr>
        <p:txBody>
          <a:bodyPr wrap="square" lIns="0" tIns="0" rIns="0" bIns="0" anchor="ctr">
            <a:normAutofit/>
          </a:bodyPr>
          <a:lstStyle>
            <a:lvl1pPr algn="ctr">
              <a:defRPr sz="6000" b="0">
                <a:solidFill>
                  <a:srgbClr val="0000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r-HR" dirty="0"/>
              <a:t>Naslov rada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7C638-1956-476D-A53A-B142DCFD2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4630637"/>
            <a:ext cx="9144000" cy="4823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rgbClr val="ECB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Ime studenta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A91FA-DF31-42D9-AF10-990432A5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26EB-7BE4-47AF-A112-780A73C4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Zagreb, Srpanj 2021.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168B-A605-41B5-9B14-2774B5FB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‹#›</a:t>
            </a:fld>
            <a:r>
              <a:rPr lang="hr-HR" dirty="0"/>
              <a:t>/x</a:t>
            </a:r>
            <a:endParaRPr lang="en-GB" dirty="0"/>
          </a:p>
        </p:txBody>
      </p:sp>
      <p:pic>
        <p:nvPicPr>
          <p:cNvPr id="19" name="Picture 18" descr="A picture containing laptop, clock, drawing&#10;&#10;Description automatically generated">
            <a:extLst>
              <a:ext uri="{FF2B5EF4-FFF2-40B4-BE49-F238E27FC236}">
                <a16:creationId xmlns:a16="http://schemas.microsoft.com/office/drawing/2014/main" id="{4EF824F6-7DAB-42C8-B611-85BB87B452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22581" r="664" b="20419"/>
          <a:stretch/>
        </p:blipFill>
        <p:spPr>
          <a:xfrm>
            <a:off x="3188493" y="136525"/>
            <a:ext cx="5815013" cy="1167664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DC19A2C-F21B-4172-BC13-DC286D3980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59831" y="1922045"/>
            <a:ext cx="7272338" cy="3029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rgbClr val="ECB000"/>
                </a:solidFill>
              </a:defRPr>
            </a:lvl1pPr>
          </a:lstStyle>
          <a:p>
            <a:pPr lvl="0"/>
            <a:r>
              <a:rPr lang="hr-HR" dirty="0"/>
              <a:t>Završni / diplomski rad br. XXXX</a:t>
            </a:r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37A877-3E07-4F4C-8C8A-E9DF9022D26A}"/>
              </a:ext>
            </a:extLst>
          </p:cNvPr>
          <p:cNvGrpSpPr/>
          <p:nvPr userDrawn="1"/>
        </p:nvGrpSpPr>
        <p:grpSpPr>
          <a:xfrm>
            <a:off x="142043" y="6216518"/>
            <a:ext cx="11944983" cy="46437"/>
            <a:chOff x="142043" y="6216518"/>
            <a:chExt cx="11944983" cy="464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F5AD40-AB1E-499D-9F43-AD7F4EEB5209}"/>
                </a:ext>
              </a:extLst>
            </p:cNvPr>
            <p:cNvSpPr/>
            <p:nvPr userDrawn="1"/>
          </p:nvSpPr>
          <p:spPr>
            <a:xfrm>
              <a:off x="142043" y="6216518"/>
              <a:ext cx="11844000" cy="25200"/>
            </a:xfrm>
            <a:prstGeom prst="rect">
              <a:avLst/>
            </a:prstGeom>
            <a:solidFill>
              <a:srgbClr val="000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1D987B-164E-47FF-A40B-149203B6ED8B}"/>
                </a:ext>
              </a:extLst>
            </p:cNvPr>
            <p:cNvSpPr/>
            <p:nvPr userDrawn="1"/>
          </p:nvSpPr>
          <p:spPr>
            <a:xfrm>
              <a:off x="243026" y="6237755"/>
              <a:ext cx="11844000" cy="25200"/>
            </a:xfrm>
            <a:prstGeom prst="rect">
              <a:avLst/>
            </a:prstGeom>
            <a:solidFill>
              <a:srgbClr val="EC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2910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057B-82CF-438D-8670-E49D2688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0DA91-534E-480B-A900-F29EBB886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DCF6E-61CD-44E3-B6F9-1D87EBA5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D6B0B-E565-411A-A41C-77B58B29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05CE-2877-4FC9-972E-8F8F478C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31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DE11E-E2B0-4063-B69D-3F200BEEA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63904-CFBA-4FD8-9225-DDECBB8F4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A202-CD63-44E7-B4D2-2209EE2F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09CD0-61D7-4A62-BC7B-3879B8BD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6CCE9-6994-433C-B2A5-F31838AE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29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1408-EFF9-4968-B5EF-FC893B42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3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474C-4F32-4A7C-A9C1-203806ECE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D95A7-B4B5-4E53-A48A-EECBECC1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AE1B-BD74-4434-A46A-C6EA7AF7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Zagreb, Srpanj 2021.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9CF2-130B-4EFB-B44C-884B42C0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‹#›</a:t>
            </a:fld>
            <a:r>
              <a:rPr lang="hr-HR" dirty="0"/>
              <a:t>/</a:t>
            </a:r>
            <a:r>
              <a:rPr lang="en-GB" dirty="0"/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F9057-1240-459E-8A7A-D40FB850AF7F}"/>
              </a:ext>
            </a:extLst>
          </p:cNvPr>
          <p:cNvSpPr/>
          <p:nvPr userDrawn="1"/>
        </p:nvSpPr>
        <p:spPr>
          <a:xfrm>
            <a:off x="142043" y="1054595"/>
            <a:ext cx="9972000" cy="64800"/>
          </a:xfrm>
          <a:prstGeom prst="rect">
            <a:avLst/>
          </a:prstGeom>
          <a:solidFill>
            <a:srgbClr val="00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AEFF8-4FA3-41EE-B653-37AC73C5F6F0}"/>
              </a:ext>
            </a:extLst>
          </p:cNvPr>
          <p:cNvSpPr/>
          <p:nvPr userDrawn="1"/>
        </p:nvSpPr>
        <p:spPr>
          <a:xfrm>
            <a:off x="243026" y="1112344"/>
            <a:ext cx="9972000" cy="64800"/>
          </a:xfrm>
          <a:prstGeom prst="rect">
            <a:avLst/>
          </a:prstGeom>
          <a:solidFill>
            <a:srgbClr val="EC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90CC9-0D85-42DF-B817-B5BB859A5267}"/>
              </a:ext>
            </a:extLst>
          </p:cNvPr>
          <p:cNvSpPr txBox="1"/>
          <p:nvPr userDrawn="1"/>
        </p:nvSpPr>
        <p:spPr>
          <a:xfrm>
            <a:off x="10293609" y="1031057"/>
            <a:ext cx="1874582" cy="176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50" b="1" dirty="0">
                <a:latin typeface="Arial" panose="020B0604020202020204" pitchFamily="34" charset="0"/>
                <a:cs typeface="Arial" panose="020B0604020202020204" pitchFamily="34" charset="0"/>
              </a:rPr>
              <a:t>ZEMRIS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4B496E1-E97A-4257-A3E2-AD5AAE9E79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9" t="26720" r="16897" b="25609"/>
          <a:stretch/>
        </p:blipFill>
        <p:spPr>
          <a:xfrm>
            <a:off x="10413417" y="201567"/>
            <a:ext cx="1634966" cy="73106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A9F239D-AF55-416B-A6A2-D01CA9A69447}"/>
              </a:ext>
            </a:extLst>
          </p:cNvPr>
          <p:cNvGrpSpPr/>
          <p:nvPr userDrawn="1"/>
        </p:nvGrpSpPr>
        <p:grpSpPr>
          <a:xfrm>
            <a:off x="142043" y="6216518"/>
            <a:ext cx="11944983" cy="46437"/>
            <a:chOff x="142043" y="6216518"/>
            <a:chExt cx="11944983" cy="4643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034201-779C-4057-9FC4-BE4AEA683F09}"/>
                </a:ext>
              </a:extLst>
            </p:cNvPr>
            <p:cNvSpPr/>
            <p:nvPr userDrawn="1"/>
          </p:nvSpPr>
          <p:spPr>
            <a:xfrm>
              <a:off x="142043" y="6216518"/>
              <a:ext cx="11844000" cy="25200"/>
            </a:xfrm>
            <a:prstGeom prst="rect">
              <a:avLst/>
            </a:prstGeom>
            <a:solidFill>
              <a:srgbClr val="000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6C6AFB-68C7-44F8-93BD-D2AFF362F1C3}"/>
                </a:ext>
              </a:extLst>
            </p:cNvPr>
            <p:cNvSpPr/>
            <p:nvPr userDrawn="1"/>
          </p:nvSpPr>
          <p:spPr>
            <a:xfrm>
              <a:off x="243026" y="6237755"/>
              <a:ext cx="11844000" cy="25200"/>
            </a:xfrm>
            <a:prstGeom prst="rect">
              <a:avLst/>
            </a:prstGeom>
            <a:solidFill>
              <a:srgbClr val="EC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8136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15BA-A940-484A-ACB8-A9572592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500187"/>
          </a:xfrm>
        </p:spPr>
        <p:txBody>
          <a:bodyPr anchor="b"/>
          <a:lstStyle>
            <a:lvl1pPr>
              <a:defRPr sz="6000">
                <a:solidFill>
                  <a:srgbClr val="00003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77398-E906-41CF-A284-4E8D42D56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9959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F451F-56C8-4F2C-B90B-3EA42733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1296-2D3A-4520-A859-AD512A74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0C9D-151F-4D16-9CBF-6A29E695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‹#›</a:t>
            </a:fld>
            <a:r>
              <a:rPr lang="hr-HR" dirty="0"/>
              <a:t>/x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CCE0ED-1F81-47E3-AB79-0D8E236677DF}"/>
              </a:ext>
            </a:extLst>
          </p:cNvPr>
          <p:cNvSpPr/>
          <p:nvPr userDrawn="1"/>
        </p:nvSpPr>
        <p:spPr>
          <a:xfrm>
            <a:off x="142043" y="1054595"/>
            <a:ext cx="9972000" cy="64800"/>
          </a:xfrm>
          <a:prstGeom prst="rect">
            <a:avLst/>
          </a:prstGeom>
          <a:solidFill>
            <a:srgbClr val="00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B50725-9AFB-4102-8C25-69F719622686}"/>
              </a:ext>
            </a:extLst>
          </p:cNvPr>
          <p:cNvSpPr/>
          <p:nvPr userDrawn="1"/>
        </p:nvSpPr>
        <p:spPr>
          <a:xfrm>
            <a:off x="243026" y="1112344"/>
            <a:ext cx="9972000" cy="64800"/>
          </a:xfrm>
          <a:prstGeom prst="rect">
            <a:avLst/>
          </a:prstGeom>
          <a:solidFill>
            <a:srgbClr val="EC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C1D3B-CA18-47BA-B5EC-BC2C93D10ABE}"/>
              </a:ext>
            </a:extLst>
          </p:cNvPr>
          <p:cNvSpPr txBox="1"/>
          <p:nvPr userDrawn="1"/>
        </p:nvSpPr>
        <p:spPr>
          <a:xfrm>
            <a:off x="10293609" y="1031057"/>
            <a:ext cx="1874582" cy="176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r-HR" sz="1150" b="1" dirty="0">
                <a:latin typeface="Arial" panose="020B0604020202020204" pitchFamily="34" charset="0"/>
                <a:cs typeface="Arial" panose="020B0604020202020204" pitchFamily="34" charset="0"/>
              </a:rPr>
              <a:t>Zavod za telekomunikacije</a:t>
            </a:r>
            <a:endParaRPr lang="en-GB" sz="11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90A097C-6F3B-4345-ACAE-E35E80DD5D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9" t="26720" r="16897" b="25609"/>
          <a:stretch/>
        </p:blipFill>
        <p:spPr>
          <a:xfrm>
            <a:off x="10413417" y="201567"/>
            <a:ext cx="1634966" cy="7310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CEF1EE-1938-42D3-A543-390AD4D81E52}"/>
              </a:ext>
            </a:extLst>
          </p:cNvPr>
          <p:cNvGrpSpPr/>
          <p:nvPr userDrawn="1"/>
        </p:nvGrpSpPr>
        <p:grpSpPr>
          <a:xfrm>
            <a:off x="142043" y="6216518"/>
            <a:ext cx="11944983" cy="46437"/>
            <a:chOff x="142043" y="6216518"/>
            <a:chExt cx="11944983" cy="4643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1CF8B2-3374-40CA-9251-B9F35A69056F}"/>
                </a:ext>
              </a:extLst>
            </p:cNvPr>
            <p:cNvSpPr/>
            <p:nvPr userDrawn="1"/>
          </p:nvSpPr>
          <p:spPr>
            <a:xfrm>
              <a:off x="142043" y="6216518"/>
              <a:ext cx="11844000" cy="25200"/>
            </a:xfrm>
            <a:prstGeom prst="rect">
              <a:avLst/>
            </a:prstGeom>
            <a:solidFill>
              <a:srgbClr val="000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35AF43-A374-47E5-A608-24638F434785}"/>
                </a:ext>
              </a:extLst>
            </p:cNvPr>
            <p:cNvSpPr/>
            <p:nvPr userDrawn="1"/>
          </p:nvSpPr>
          <p:spPr>
            <a:xfrm>
              <a:off x="243026" y="6237755"/>
              <a:ext cx="11844000" cy="25200"/>
            </a:xfrm>
            <a:prstGeom prst="rect">
              <a:avLst/>
            </a:prstGeom>
            <a:solidFill>
              <a:srgbClr val="EC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4154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46F4-5A43-490B-AFE4-6DD11691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3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E094-E16D-4AC8-9028-5EF3E3BD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C9F2C-ED0D-4AA6-AA62-B5583136C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9DD23-B639-4711-B2CB-A6D89640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7BB4B-C90F-45A4-AB48-0EE93510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84C74-9AFA-4055-8DA0-691C1CA7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‹#›</a:t>
            </a:fld>
            <a:r>
              <a:rPr lang="hr-HR" dirty="0"/>
              <a:t>/x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869E16-7F41-4F39-A694-A4240903E450}"/>
              </a:ext>
            </a:extLst>
          </p:cNvPr>
          <p:cNvSpPr/>
          <p:nvPr userDrawn="1"/>
        </p:nvSpPr>
        <p:spPr>
          <a:xfrm>
            <a:off x="142043" y="1054595"/>
            <a:ext cx="9972000" cy="64800"/>
          </a:xfrm>
          <a:prstGeom prst="rect">
            <a:avLst/>
          </a:prstGeom>
          <a:solidFill>
            <a:srgbClr val="00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290D36-CD85-45BE-827B-AB5A49DBBC11}"/>
              </a:ext>
            </a:extLst>
          </p:cNvPr>
          <p:cNvSpPr/>
          <p:nvPr userDrawn="1"/>
        </p:nvSpPr>
        <p:spPr>
          <a:xfrm>
            <a:off x="243026" y="1112344"/>
            <a:ext cx="9972000" cy="64800"/>
          </a:xfrm>
          <a:prstGeom prst="rect">
            <a:avLst/>
          </a:prstGeom>
          <a:solidFill>
            <a:srgbClr val="EC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E24EE6-C4A5-46D3-BD76-E515C2CFAE29}"/>
              </a:ext>
            </a:extLst>
          </p:cNvPr>
          <p:cNvSpPr txBox="1"/>
          <p:nvPr userDrawn="1"/>
        </p:nvSpPr>
        <p:spPr>
          <a:xfrm>
            <a:off x="10293609" y="1031057"/>
            <a:ext cx="1874582" cy="176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r-HR" sz="1150" b="1" dirty="0">
                <a:latin typeface="Arial" panose="020B0604020202020204" pitchFamily="34" charset="0"/>
                <a:cs typeface="Arial" panose="020B0604020202020204" pitchFamily="34" charset="0"/>
              </a:rPr>
              <a:t>Zavod za telekomunikacije</a:t>
            </a:r>
            <a:endParaRPr lang="en-GB" sz="11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E45EFDB-9F70-4068-9DCC-AC3AF642B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9" t="26720" r="16897" b="25609"/>
          <a:stretch/>
        </p:blipFill>
        <p:spPr>
          <a:xfrm>
            <a:off x="10413417" y="201567"/>
            <a:ext cx="1634966" cy="73106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3FFC322-F422-488B-B2A2-389503168388}"/>
              </a:ext>
            </a:extLst>
          </p:cNvPr>
          <p:cNvGrpSpPr/>
          <p:nvPr userDrawn="1"/>
        </p:nvGrpSpPr>
        <p:grpSpPr>
          <a:xfrm>
            <a:off x="142043" y="6216518"/>
            <a:ext cx="11944983" cy="46437"/>
            <a:chOff x="142043" y="6216518"/>
            <a:chExt cx="11944983" cy="464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768FEC-6155-4B1C-B124-17B645431693}"/>
                </a:ext>
              </a:extLst>
            </p:cNvPr>
            <p:cNvSpPr/>
            <p:nvPr userDrawn="1"/>
          </p:nvSpPr>
          <p:spPr>
            <a:xfrm>
              <a:off x="142043" y="6216518"/>
              <a:ext cx="11844000" cy="25200"/>
            </a:xfrm>
            <a:prstGeom prst="rect">
              <a:avLst/>
            </a:prstGeom>
            <a:solidFill>
              <a:srgbClr val="000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4C4321-1937-4A86-AA3E-A6E713794FBD}"/>
                </a:ext>
              </a:extLst>
            </p:cNvPr>
            <p:cNvSpPr/>
            <p:nvPr userDrawn="1"/>
          </p:nvSpPr>
          <p:spPr>
            <a:xfrm>
              <a:off x="243026" y="6237755"/>
              <a:ext cx="11844000" cy="25200"/>
            </a:xfrm>
            <a:prstGeom prst="rect">
              <a:avLst/>
            </a:prstGeom>
            <a:solidFill>
              <a:srgbClr val="EC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351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FC88-E1ED-4239-B2DD-99AE69B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26" y="136526"/>
            <a:ext cx="9871017" cy="894532"/>
          </a:xfrm>
        </p:spPr>
        <p:txBody>
          <a:bodyPr/>
          <a:lstStyle>
            <a:lvl1pPr>
              <a:defRPr>
                <a:solidFill>
                  <a:srgbClr val="00003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51936-6453-44CB-91CE-0778F5E9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C4477-DE9D-4F6B-A679-0CBA64CBF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E06F0-BD37-43DB-91D8-576A699B0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FAADA-E372-474C-9F1D-5B01615AD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2177E-4997-4D38-A1B0-69E660DF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A3D4E-B015-482C-AF6E-F69B4676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B314A-2169-47B0-A4C6-4D099CAD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AC7F2-6F6D-4B62-A452-E6F853949EE1}"/>
              </a:ext>
            </a:extLst>
          </p:cNvPr>
          <p:cNvSpPr/>
          <p:nvPr userDrawn="1"/>
        </p:nvSpPr>
        <p:spPr>
          <a:xfrm>
            <a:off x="142043" y="1054595"/>
            <a:ext cx="9972000" cy="64800"/>
          </a:xfrm>
          <a:prstGeom prst="rect">
            <a:avLst/>
          </a:prstGeom>
          <a:solidFill>
            <a:srgbClr val="00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FAA910-F7C3-4756-92C6-8981910FBFD2}"/>
              </a:ext>
            </a:extLst>
          </p:cNvPr>
          <p:cNvSpPr/>
          <p:nvPr userDrawn="1"/>
        </p:nvSpPr>
        <p:spPr>
          <a:xfrm>
            <a:off x="243026" y="1112344"/>
            <a:ext cx="9972000" cy="64800"/>
          </a:xfrm>
          <a:prstGeom prst="rect">
            <a:avLst/>
          </a:prstGeom>
          <a:solidFill>
            <a:srgbClr val="EC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EEE6B-8DB1-432B-8692-79AE18233DC2}"/>
              </a:ext>
            </a:extLst>
          </p:cNvPr>
          <p:cNvSpPr txBox="1"/>
          <p:nvPr userDrawn="1"/>
        </p:nvSpPr>
        <p:spPr>
          <a:xfrm>
            <a:off x="10293609" y="1031057"/>
            <a:ext cx="1874582" cy="176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r-HR" sz="1150" b="1" dirty="0">
                <a:latin typeface="Arial" panose="020B0604020202020204" pitchFamily="34" charset="0"/>
                <a:cs typeface="Arial" panose="020B0604020202020204" pitchFamily="34" charset="0"/>
              </a:rPr>
              <a:t>Zavod za telekomunikacije</a:t>
            </a:r>
            <a:endParaRPr lang="en-GB" sz="11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822331C-9D19-4191-B303-42BC2BAB8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9" t="26720" r="16897" b="25609"/>
          <a:stretch/>
        </p:blipFill>
        <p:spPr>
          <a:xfrm>
            <a:off x="10413417" y="201567"/>
            <a:ext cx="1634966" cy="7310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0E331A6-C625-44E3-B7EF-CA0BF449EDD9}"/>
              </a:ext>
            </a:extLst>
          </p:cNvPr>
          <p:cNvGrpSpPr/>
          <p:nvPr userDrawn="1"/>
        </p:nvGrpSpPr>
        <p:grpSpPr>
          <a:xfrm>
            <a:off x="142043" y="6216518"/>
            <a:ext cx="11944983" cy="46437"/>
            <a:chOff x="142043" y="6216518"/>
            <a:chExt cx="11944983" cy="4643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0A35DD-DEB0-4923-A36D-D02CCC4CFDA1}"/>
                </a:ext>
              </a:extLst>
            </p:cNvPr>
            <p:cNvSpPr/>
            <p:nvPr userDrawn="1"/>
          </p:nvSpPr>
          <p:spPr>
            <a:xfrm>
              <a:off x="142043" y="6216518"/>
              <a:ext cx="11844000" cy="25200"/>
            </a:xfrm>
            <a:prstGeom prst="rect">
              <a:avLst/>
            </a:prstGeom>
            <a:solidFill>
              <a:srgbClr val="000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F4B4CD-77AC-4766-B69A-9E6E19B22ECA}"/>
                </a:ext>
              </a:extLst>
            </p:cNvPr>
            <p:cNvSpPr/>
            <p:nvPr userDrawn="1"/>
          </p:nvSpPr>
          <p:spPr>
            <a:xfrm>
              <a:off x="243026" y="6237755"/>
              <a:ext cx="11844000" cy="25200"/>
            </a:xfrm>
            <a:prstGeom prst="rect">
              <a:avLst/>
            </a:prstGeom>
            <a:solidFill>
              <a:srgbClr val="EC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5451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E870-0B09-418B-BAAB-CDF019F4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33E0E-6495-4E60-884C-D1616487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58CE5-C2CA-470A-B348-09E60BC7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56F9D-F472-4A89-B749-536ADA93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9465B-3561-4837-B7EB-0379F147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FE5F9-6624-4AED-843C-68578E31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7466F-EB18-4174-83E7-601D89A6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90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02A3-7183-4B6E-992D-8A8BA28F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2BAD-7CEF-4550-827E-5B9786D9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B6E3A-67F1-46DE-B0F2-793E73CAE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A656C-0923-41C0-BF38-FDED5F1B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6B238-1DAD-4636-B402-2BEE3257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D1C3-1A93-4653-826D-6D190FE0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4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8CD5-2B86-47DC-9B12-5DE11646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AAF5A-8CFB-40E7-A1DC-6F7E1524C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F5F2B-5888-49D2-9350-51E44CE7B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6F17-A2D7-48B8-82FF-FBC27DA3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30/06/2021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D007F-7F52-4D6D-AD21-9D3A19FE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A85EA-32AD-4CAC-A6D8-BC2707BD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1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E052F-F492-46B9-9A1C-370B82A4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26" y="136525"/>
            <a:ext cx="9832917" cy="90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C52AB-21CC-4A8E-A259-8EB1F583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126" y="1411549"/>
            <a:ext cx="11629748" cy="472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4AF80-6A30-477A-9BE0-98874C2ED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30/06/2021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39BFD-48B3-408D-BC58-9D4BB3E88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r-HR"/>
              <a:t>Zagreb, Srpanj 2021.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BD285-D754-450B-B329-77065DFC5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8976BA-759F-4E81-AA35-BFB7FE29E2CE}" type="slidenum">
              <a:rPr lang="en-GB" smtClean="0"/>
              <a:pPr/>
              <a:t>‹#›</a:t>
            </a:fld>
            <a:r>
              <a:rPr lang="hr-HR"/>
              <a:t>/x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95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003F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B000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B000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B000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CB000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29B730-F33A-4715-890F-054769920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Parsiranje</a:t>
            </a:r>
            <a:r>
              <a:rPr lang="en-GB" dirty="0"/>
              <a:t> </a:t>
            </a:r>
            <a:r>
              <a:rPr lang="en-GB" dirty="0" err="1"/>
              <a:t>domenskih</a:t>
            </a:r>
            <a:r>
              <a:rPr lang="en-GB" dirty="0"/>
              <a:t> </a:t>
            </a:r>
            <a:r>
              <a:rPr lang="en-GB" dirty="0" err="1"/>
              <a:t>jezika</a:t>
            </a:r>
            <a:r>
              <a:rPr lang="en-GB" dirty="0"/>
              <a:t> </a:t>
            </a:r>
            <a:r>
              <a:rPr lang="en-GB" dirty="0" err="1"/>
              <a:t>koristeći</a:t>
            </a:r>
            <a:r>
              <a:rPr lang="en-GB" dirty="0"/>
              <a:t> </a:t>
            </a:r>
            <a:r>
              <a:rPr lang="en-GB" dirty="0" err="1"/>
              <a:t>Prattov</a:t>
            </a:r>
            <a:r>
              <a:rPr lang="en-GB" dirty="0"/>
              <a:t> parser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0D19D0-7072-4CF3-92C8-4063C6B6D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Marin Jovanović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278DDE-3C87-48C4-B1BC-C908393E9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ZAVRŠNI ZADATAK br. 233</a:t>
            </a:r>
          </a:p>
        </p:txBody>
      </p:sp>
    </p:spTree>
    <p:extLst>
      <p:ext uri="{BB962C8B-B14F-4D97-AF65-F5344CB8AC3E}">
        <p14:creationId xmlns:p14="http://schemas.microsoft.com/office/powerpoint/2010/main" val="2786100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56B5-9D23-45D6-A4AF-18FA491A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C942-99EA-4D05-9C4C-5083CE22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intuitivnost</a:t>
            </a:r>
            <a:endParaRPr lang="en-GB" dirty="0"/>
          </a:p>
          <a:p>
            <a:r>
              <a:rPr lang="en-GB" dirty="0" err="1"/>
              <a:t>jednostavna</a:t>
            </a:r>
            <a:r>
              <a:rPr lang="en-GB" dirty="0"/>
              <a:t> </a:t>
            </a:r>
            <a:r>
              <a:rPr lang="en-GB" dirty="0" err="1"/>
              <a:t>implementacija</a:t>
            </a:r>
            <a:endParaRPr lang="en-GB" dirty="0"/>
          </a:p>
          <a:p>
            <a:r>
              <a:rPr lang="en-GB" dirty="0" err="1"/>
              <a:t>domena</a:t>
            </a:r>
            <a:r>
              <a:rPr lang="en-GB" dirty="0"/>
              <a:t> </a:t>
            </a:r>
            <a:r>
              <a:rPr lang="en-GB" dirty="0" err="1"/>
              <a:t>primjene</a:t>
            </a:r>
            <a:endParaRPr lang="en-GB" dirty="0"/>
          </a:p>
          <a:p>
            <a:r>
              <a:rPr lang="en-GB" dirty="0" err="1"/>
              <a:t>kompatibilnost</a:t>
            </a:r>
            <a:endParaRPr lang="en-GB" dirty="0"/>
          </a:p>
          <a:p>
            <a:r>
              <a:rPr lang="en-GB" dirty="0" err="1"/>
              <a:t>opća</a:t>
            </a:r>
            <a:r>
              <a:rPr lang="en-GB" dirty="0"/>
              <a:t> </a:t>
            </a:r>
            <a:r>
              <a:rPr lang="en-GB" dirty="0" err="1"/>
              <a:t>prihvaćenost</a:t>
            </a:r>
            <a:endParaRPr lang="en-GB" dirty="0"/>
          </a:p>
          <a:p>
            <a:r>
              <a:rPr lang="en-GB" dirty="0" err="1"/>
              <a:t>ostali</a:t>
            </a:r>
            <a:r>
              <a:rPr lang="en-GB" dirty="0"/>
              <a:t> </a:t>
            </a:r>
            <a:r>
              <a:rPr lang="en-GB" dirty="0" err="1"/>
              <a:t>alati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CF5D5-3C87-4170-800F-B39C26E4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AC5C7-4440-41B8-9FA5-8C808016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10</a:t>
            </a:fld>
            <a:r>
              <a:rPr lang="hr-HR" dirty="0"/>
              <a:t>/</a:t>
            </a:r>
            <a:r>
              <a:rPr lang="en-GB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7728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31B2-4718-4C77-9820-AF2AF139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DA97-D501-4432-9EB2-1A241E08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parsiranje</a:t>
            </a:r>
            <a:endParaRPr lang="en-GB" dirty="0"/>
          </a:p>
          <a:p>
            <a:r>
              <a:rPr lang="hr-HR" dirty="0"/>
              <a:t>f</a:t>
            </a:r>
            <a:r>
              <a:rPr lang="en-GB" dirty="0" err="1"/>
              <a:t>ormalne</a:t>
            </a:r>
            <a:r>
              <a:rPr lang="en-GB" dirty="0"/>
              <a:t> </a:t>
            </a:r>
            <a:r>
              <a:rPr lang="en-GB" dirty="0" err="1"/>
              <a:t>metode</a:t>
            </a:r>
            <a:endParaRPr lang="en-GB" dirty="0"/>
          </a:p>
          <a:p>
            <a:r>
              <a:rPr lang="en-GB" dirty="0"/>
              <a:t>ad hoc </a:t>
            </a:r>
            <a:r>
              <a:rPr lang="en-GB" dirty="0" err="1"/>
              <a:t>rješenja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25DA6-9151-47A8-9330-F20AECBB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A2CB2-252E-4CA1-ABFE-67271E53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2</a:t>
            </a:fld>
            <a:r>
              <a:rPr lang="hr-HR" dirty="0"/>
              <a:t>/</a:t>
            </a:r>
            <a:r>
              <a:rPr lang="en-GB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6296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95B3-5152-4F11-91CB-3804A7E4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PRATTOVA METODA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E2566-188D-470A-9A9B-C71F3E5DF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</a:t>
            </a:r>
            <a:r>
              <a:rPr lang="en-GB" dirty="0" err="1"/>
              <a:t>ekurzivni</a:t>
            </a:r>
            <a:r>
              <a:rPr lang="en-GB" dirty="0"/>
              <a:t> </a:t>
            </a:r>
            <a:r>
              <a:rPr lang="en-GB" dirty="0" err="1"/>
              <a:t>spust</a:t>
            </a:r>
            <a:endParaRPr lang="en-GB" dirty="0"/>
          </a:p>
          <a:p>
            <a:r>
              <a:rPr lang="en-GB" dirty="0" err="1"/>
              <a:t>Prednost</a:t>
            </a:r>
            <a:r>
              <a:rPr lang="en-GB" dirty="0"/>
              <a:t> </a:t>
            </a:r>
            <a:r>
              <a:rPr lang="en-GB" dirty="0" err="1"/>
              <a:t>operatora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99197-8208-4E72-915C-A0E58BB7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1E76E-AC06-47CD-8327-F8F1A613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3</a:t>
            </a:fld>
            <a:r>
              <a:rPr lang="en-GB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4408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5E80-8440-4EB6-BAAB-95E77D8C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D9A3D-4103-4F06-B88D-A6303ED6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29F4F-4FF9-4362-A1D6-352FDF3E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4</a:t>
            </a:fld>
            <a:r>
              <a:rPr lang="hr-HR" dirty="0"/>
              <a:t>/</a:t>
            </a:r>
            <a:r>
              <a:rPr lang="en-GB" dirty="0"/>
              <a:t>10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6E1FF43-E814-4940-85C1-F2BDAA6F2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26" y="1635853"/>
            <a:ext cx="10574657" cy="3959604"/>
          </a:xfrm>
        </p:spPr>
      </p:pic>
    </p:spTree>
    <p:extLst>
      <p:ext uri="{BB962C8B-B14F-4D97-AF65-F5344CB8AC3E}">
        <p14:creationId xmlns:p14="http://schemas.microsoft.com/office/powerpoint/2010/main" val="385326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0BE8-AB41-4244-B211-922EA945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RJEŠENJE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084F3-D05D-4AE3-8E3A-77516308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E4AB4-2B9A-4A85-AD95-37B94602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5</a:t>
            </a:fld>
            <a:r>
              <a:rPr lang="hr-HR" dirty="0"/>
              <a:t>/</a:t>
            </a:r>
            <a:r>
              <a:rPr lang="en-GB" dirty="0"/>
              <a:t>10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9EEE46-4ACB-4299-8F5A-E9457DDEA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26" y="1593449"/>
            <a:ext cx="10946663" cy="237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2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225-A696-47EA-994D-8737F93D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BAZA ALGORITMA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1F9EB-8E7B-4B53-8EB9-2A3675AB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6E103-F082-42AB-B0C4-291F2AA8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6</a:t>
            </a:fld>
            <a:r>
              <a:rPr lang="hr-HR" dirty="0"/>
              <a:t>/</a:t>
            </a:r>
            <a:r>
              <a:rPr lang="en-GB" dirty="0"/>
              <a:t>10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24C14F-8B33-4B1D-934E-C22EA4A6D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798" y="1311451"/>
            <a:ext cx="4398016" cy="4183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AE5C6-E8DF-458C-AC95-6C2504ABD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8749"/>
            <a:ext cx="4692242" cy="416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2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9D36-489A-4EC5-BF54-3AFADEB6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hr-HR" dirty="0"/>
              <a:t>RIMJER</a:t>
            </a:r>
            <a:r>
              <a:rPr lang="en-GB" dirty="0"/>
              <a:t>: 1 – 2 * 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1BBC1-4F66-4F60-9D96-F612B175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14D86-2DC8-4AA9-B9A1-E01789F2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7</a:t>
            </a:fld>
            <a:r>
              <a:rPr lang="hr-HR" dirty="0"/>
              <a:t>/</a:t>
            </a:r>
            <a:r>
              <a:rPr lang="en-GB" dirty="0"/>
              <a:t>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BA1D9-D449-4804-81BD-8EBAE31B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6" y="1636096"/>
            <a:ext cx="5662244" cy="1689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F70B9-7F5D-41A0-BEA8-D5CDDB20C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45" y="1636096"/>
            <a:ext cx="5314950" cy="101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6C5F35-C8FA-432F-8734-005240CB7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445" y="2655271"/>
            <a:ext cx="2943225" cy="9334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1E78A1-6F3B-4279-AE06-9053F3194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52464"/>
              </p:ext>
            </p:extLst>
          </p:nvPr>
        </p:nvGraphicFramePr>
        <p:xfrm>
          <a:off x="662730" y="3922963"/>
          <a:ext cx="10893516" cy="198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379">
                  <a:extLst>
                    <a:ext uri="{9D8B030D-6E8A-4147-A177-3AD203B41FA5}">
                      <a16:colId xmlns:a16="http://schemas.microsoft.com/office/drawing/2014/main" val="2543971338"/>
                    </a:ext>
                  </a:extLst>
                </a:gridCol>
                <a:gridCol w="2723379">
                  <a:extLst>
                    <a:ext uri="{9D8B030D-6E8A-4147-A177-3AD203B41FA5}">
                      <a16:colId xmlns:a16="http://schemas.microsoft.com/office/drawing/2014/main" val="1412563053"/>
                    </a:ext>
                  </a:extLst>
                </a:gridCol>
                <a:gridCol w="2723379">
                  <a:extLst>
                    <a:ext uri="{9D8B030D-6E8A-4147-A177-3AD203B41FA5}">
                      <a16:colId xmlns:a16="http://schemas.microsoft.com/office/drawing/2014/main" val="4280172252"/>
                    </a:ext>
                  </a:extLst>
                </a:gridCol>
                <a:gridCol w="2723379">
                  <a:extLst>
                    <a:ext uri="{9D8B030D-6E8A-4147-A177-3AD203B41FA5}">
                      <a16:colId xmlns:a16="http://schemas.microsoft.com/office/drawing/2014/main" val="3604474010"/>
                    </a:ext>
                  </a:extLst>
                </a:gridCol>
              </a:tblGrid>
              <a:tr h="396756">
                <a:tc>
                  <a:txBody>
                    <a:bodyPr/>
                    <a:lstStyle/>
                    <a:p>
                      <a:r>
                        <a:rPr lang="en-GB" dirty="0"/>
                        <a:t>LBP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87355"/>
                  </a:ext>
                </a:extLst>
              </a:tr>
              <a:tr h="396756">
                <a:tc>
                  <a:txBody>
                    <a:bodyPr/>
                    <a:lstStyle/>
                    <a:p>
                      <a:r>
                        <a:rPr lang="en-GB" dirty="0" err="1"/>
                        <a:t>Leksička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jedinka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Vrijednost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Leksička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jedinka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Vrijednost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08890"/>
                  </a:ext>
                </a:extLst>
              </a:tr>
              <a:tr h="3967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514078"/>
                  </a:ext>
                </a:extLst>
              </a:tr>
              <a:tr h="396756">
                <a:tc>
                  <a:txBody>
                    <a:bodyPr/>
                    <a:lstStyle/>
                    <a:p>
                      <a:r>
                        <a:rPr lang="en-GB" dirty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3375"/>
                  </a:ext>
                </a:extLst>
              </a:tr>
              <a:tr h="396756">
                <a:tc>
                  <a:txBody>
                    <a:bodyPr/>
                    <a:lstStyle/>
                    <a:p>
                      <a:r>
                        <a:rPr lang="en-GB" dirty="0"/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251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55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CB83-CA23-4A48-AE63-657F07B9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  <a:r>
              <a:rPr lang="en-GB" dirty="0"/>
              <a:t>: 1 – 2 *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97ED-C5EC-4CA8-834C-43F04320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26" y="1411549"/>
            <a:ext cx="5045883" cy="4729903"/>
          </a:xfrm>
        </p:spPr>
        <p:txBody>
          <a:bodyPr/>
          <a:lstStyle/>
          <a:p>
            <a:r>
              <a:rPr lang="hr-HR" dirty="0" err="1"/>
              <a:t>Expression</a:t>
            </a:r>
            <a:r>
              <a:rPr lang="en-GB" dirty="0"/>
              <a:t>(0) -&gt;</a:t>
            </a:r>
            <a:endParaRPr lang="hr-HR" dirty="0"/>
          </a:p>
          <a:p>
            <a:r>
              <a:rPr lang="hr-HR" dirty="0"/>
              <a:t>n</a:t>
            </a:r>
            <a:r>
              <a:rPr lang="en-GB" dirty="0" err="1"/>
              <a:t>ud</a:t>
            </a:r>
            <a:r>
              <a:rPr lang="en-GB" dirty="0"/>
              <a:t> = 1</a:t>
            </a:r>
          </a:p>
          <a:p>
            <a:r>
              <a:rPr lang="hr-HR" dirty="0"/>
              <a:t>l</a:t>
            </a:r>
            <a:r>
              <a:rPr lang="en-GB" dirty="0"/>
              <a:t>ed = [“-”, 1, expression(8)]</a:t>
            </a:r>
            <a:endParaRPr lang="en-US" dirty="0"/>
          </a:p>
          <a:p>
            <a:r>
              <a:rPr lang="hr-HR" dirty="0"/>
              <a:t>e</a:t>
            </a:r>
            <a:r>
              <a:rPr lang="en-US" dirty="0" err="1"/>
              <a:t>xpression</a:t>
            </a:r>
            <a:r>
              <a:rPr lang="en-US" dirty="0"/>
              <a:t>(8) -&gt;</a:t>
            </a:r>
          </a:p>
          <a:p>
            <a:r>
              <a:rPr lang="en-US" dirty="0" err="1"/>
              <a:t>nud</a:t>
            </a:r>
            <a:r>
              <a:rPr lang="en-US" dirty="0"/>
              <a:t> = 2</a:t>
            </a:r>
          </a:p>
          <a:p>
            <a:r>
              <a:rPr lang="en-US" dirty="0"/>
              <a:t>led = [“*”, 2, expression(10)]</a:t>
            </a:r>
          </a:p>
          <a:p>
            <a:r>
              <a:rPr lang="en-US" dirty="0"/>
              <a:t>expression(10) -&gt;</a:t>
            </a:r>
          </a:p>
          <a:p>
            <a:r>
              <a:rPr lang="hr-HR" dirty="0"/>
              <a:t>n</a:t>
            </a:r>
            <a:r>
              <a:rPr lang="en-US" dirty="0" err="1"/>
              <a:t>ud</a:t>
            </a:r>
            <a:r>
              <a:rPr lang="en-US" dirty="0"/>
              <a:t> = 3</a:t>
            </a:r>
          </a:p>
          <a:p>
            <a:r>
              <a:rPr lang="en-US" dirty="0"/>
              <a:t>led = 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56266-0638-4621-9D91-77BD641A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75FBA-C9DB-4A22-BE2F-85E0FFFE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8</a:t>
            </a:fld>
            <a:r>
              <a:rPr lang="hr-HR" dirty="0"/>
              <a:t>/</a:t>
            </a:r>
            <a:r>
              <a:rPr lang="en-GB" dirty="0"/>
              <a:t>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D0313-D2F9-442C-9CBA-BBE9E561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551" y="2061577"/>
            <a:ext cx="5502249" cy="27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C6E4-DAAE-4456-BC28-58E278F3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APACHE TRIFT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C710D-B474-4AE9-9F7C-CCEAEDF5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42 </a:t>
            </a:r>
            <a:r>
              <a:rPr lang="en-GB" dirty="0" err="1"/>
              <a:t>klase</a:t>
            </a:r>
            <a:endParaRPr lang="en-GB" dirty="0"/>
          </a:p>
          <a:p>
            <a:r>
              <a:rPr lang="en-GB" dirty="0"/>
              <a:t>10 </a:t>
            </a:r>
            <a:r>
              <a:rPr lang="en-GB" dirty="0" err="1"/>
              <a:t>različitih</a:t>
            </a:r>
            <a:r>
              <a:rPr lang="en-GB" dirty="0"/>
              <a:t> </a:t>
            </a:r>
            <a:r>
              <a:rPr lang="en-GB" dirty="0" err="1"/>
              <a:t>prefiksnih</a:t>
            </a:r>
            <a:r>
              <a:rPr lang="en-GB" dirty="0"/>
              <a:t> </a:t>
            </a:r>
            <a:r>
              <a:rPr lang="en-GB" dirty="0" err="1"/>
              <a:t>vrijednosti</a:t>
            </a:r>
            <a:r>
              <a:rPr lang="en-GB" dirty="0"/>
              <a:t> za “identifier”</a:t>
            </a:r>
          </a:p>
          <a:p>
            <a:r>
              <a:rPr lang="en-GB" dirty="0" err="1"/>
              <a:t>rekurzivna</a:t>
            </a:r>
            <a:r>
              <a:rPr lang="en-GB" dirty="0"/>
              <a:t> </a:t>
            </a:r>
            <a:r>
              <a:rPr lang="en-GB" dirty="0" err="1"/>
              <a:t>uvjetna</a:t>
            </a:r>
            <a:r>
              <a:rPr lang="en-GB" dirty="0"/>
              <a:t> </a:t>
            </a:r>
            <a:r>
              <a:rPr lang="en-GB" dirty="0" err="1"/>
              <a:t>grananja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885CB-BCDB-49B4-BB8B-C5225331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Zagreb, Srpanj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05025-340A-42B3-AD25-DFB27530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76BA-759F-4E81-AA35-BFB7FE29E2CE}" type="slidenum">
              <a:rPr lang="en-GB" smtClean="0"/>
              <a:pPr/>
              <a:t>9</a:t>
            </a:fld>
            <a:r>
              <a:rPr lang="hr-HR" dirty="0"/>
              <a:t>/</a:t>
            </a:r>
            <a:r>
              <a:rPr lang="en-GB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5997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206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Parsiranje domenskih jezika koristeći Prattov parser</vt:lpstr>
      <vt:lpstr>UVOD</vt:lpstr>
      <vt:lpstr>PRATTOVA METODA</vt:lpstr>
      <vt:lpstr>PROBLEM</vt:lpstr>
      <vt:lpstr>RJEŠENJE</vt:lpstr>
      <vt:lpstr>BAZA ALGORITMA</vt:lpstr>
      <vt:lpstr>PRIMJER: 1 – 2 * 3</vt:lpstr>
      <vt:lpstr>PRIMJER: 1 – 2 * 3</vt:lpstr>
      <vt:lpstr>APACHE TRIFT</vt:lpstr>
      <vt:lpstr>ZAKLJUČAK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ZTEL predložak</dc:title>
  <dc:subject/>
  <dc:creator>ZTEL</dc:creator>
  <cp:keywords/>
  <dc:description/>
  <cp:lastModifiedBy>Marin Jovanović</cp:lastModifiedBy>
  <cp:revision>19</cp:revision>
  <dcterms:created xsi:type="dcterms:W3CDTF">2020-06-18T09:33:21Z</dcterms:created>
  <dcterms:modified xsi:type="dcterms:W3CDTF">2021-06-30T14:15:06Z</dcterms:modified>
  <cp:category/>
</cp:coreProperties>
</file>