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76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7" r:id="rId19"/>
    <p:sldId id="279" r:id="rId20"/>
    <p:sldId id="273" r:id="rId21"/>
    <p:sldId id="280" r:id="rId22"/>
    <p:sldId id="274" r:id="rId23"/>
    <p:sldId id="27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dirty="0"/>
              <a:t>Optimizacija k-d</a:t>
            </a:r>
            <a:r>
              <a:rPr lang="hr-HR" baseline="0" dirty="0"/>
              <a:t> stablima</a:t>
            </a:r>
            <a:endParaRPr lang="hr-H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 =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1000</c:v>
                </c:pt>
                <c:pt idx="1">
                  <c:v>n = 3000</c:v>
                </c:pt>
                <c:pt idx="2">
                  <c:v>n = 5000</c:v>
                </c:pt>
                <c:pt idx="3">
                  <c:v>n = 8000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15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C-4899-BA1C-2688B856B7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 =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1000</c:v>
                </c:pt>
                <c:pt idx="1">
                  <c:v>n = 3000</c:v>
                </c:pt>
                <c:pt idx="2">
                  <c:v>n = 5000</c:v>
                </c:pt>
                <c:pt idx="3">
                  <c:v>n = 8000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38</c:v>
                </c:pt>
                <c:pt idx="2">
                  <c:v>17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C-4899-BA1C-2688B856B7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 =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1000</c:v>
                </c:pt>
                <c:pt idx="1">
                  <c:v>n = 3000</c:v>
                </c:pt>
                <c:pt idx="2">
                  <c:v>n = 5000</c:v>
                </c:pt>
                <c:pt idx="3">
                  <c:v>n = 8000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60</c:v>
                </c:pt>
                <c:pt idx="2">
                  <c:v>39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BC-4899-BA1C-2688B856B7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 = 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1000</c:v>
                </c:pt>
                <c:pt idx="1">
                  <c:v>n = 3000</c:v>
                </c:pt>
                <c:pt idx="2">
                  <c:v>n = 5000</c:v>
                </c:pt>
                <c:pt idx="3">
                  <c:v>n = 8000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BC-4899-BA1C-2688B856B7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2898152"/>
        <c:axId val="326330728"/>
      </c:barChart>
      <c:catAx>
        <c:axId val="702898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26330728"/>
        <c:crosses val="autoZero"/>
        <c:auto val="1"/>
        <c:lblAlgn val="ctr"/>
        <c:lblOffset val="100"/>
        <c:noMultiLvlLbl val="0"/>
      </c:catAx>
      <c:valAx>
        <c:axId val="326330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 sz="2000" dirty="0"/>
                  <a:t>FPS</a:t>
                </a:r>
              </a:p>
            </c:rich>
          </c:tx>
          <c:layout>
            <c:manualLayout>
              <c:xMode val="edge"/>
              <c:yMode val="edge"/>
              <c:x val="1.3285024154589372E-2"/>
              <c:y val="0.447135111085371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2898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06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11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2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809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67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601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76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681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408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256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39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78C6-E920-4684-9E3C-E609758E409A}" type="datetimeFigureOut">
              <a:rPr lang="hr-HR" smtClean="0"/>
              <a:t>17.7.2018.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729A-03FF-4631-955F-F4E3FEFEB31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706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A1D4-4B58-47D5-95A8-4C5B43087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Sustavi</a:t>
            </a:r>
            <a:r>
              <a:rPr lang="en-US" dirty="0"/>
              <a:t> </a:t>
            </a:r>
            <a:r>
              <a:rPr lang="hr-HR" dirty="0"/>
              <a:t>čestica u simulacijama mništva i jata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85376-9437-41E9-B048-5D8139819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58085"/>
          </a:xfrm>
        </p:spPr>
        <p:txBody>
          <a:bodyPr>
            <a:noAutofit/>
          </a:bodyPr>
          <a:lstStyle/>
          <a:p>
            <a:r>
              <a:rPr lang="hr-HR" sz="3200" dirty="0"/>
              <a:t>Diplomski rad</a:t>
            </a:r>
          </a:p>
          <a:p>
            <a:endParaRPr lang="hr-HR" sz="3200" dirty="0"/>
          </a:p>
          <a:p>
            <a:endParaRPr lang="hr-HR" sz="3200" dirty="0"/>
          </a:p>
          <a:p>
            <a:r>
              <a:rPr lang="hr-HR" sz="2000" dirty="0"/>
              <a:t>Marin Maršić</a:t>
            </a:r>
          </a:p>
          <a:p>
            <a:r>
              <a:rPr lang="hr-HR" sz="2000" dirty="0"/>
              <a:t>Mentorica: prof. dr. sc. Željka Mihajlović</a:t>
            </a:r>
          </a:p>
          <a:p>
            <a:r>
              <a:rPr lang="hr-HR" sz="2000" dirty="0"/>
              <a:t>FER, srpanj, 2018.</a:t>
            </a:r>
          </a:p>
        </p:txBody>
      </p:sp>
    </p:spTree>
    <p:extLst>
      <p:ext uri="{BB962C8B-B14F-4D97-AF65-F5344CB8AC3E}">
        <p14:creationId xmlns:p14="http://schemas.microsoft.com/office/powerpoint/2010/main" val="47493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5B52-72FC-4C2C-A65E-886F4C40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Praćenje putanje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DEAD-3C0F-425F-8741-5D6EEDC5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35063" cy="4351338"/>
          </a:xfrm>
        </p:spPr>
        <p:txBody>
          <a:bodyPr/>
          <a:lstStyle/>
          <a:p>
            <a:r>
              <a:rPr lang="hr-HR" dirty="0"/>
              <a:t>Boid slijedi niz zadanih ciljeva (točaka)</a:t>
            </a:r>
          </a:p>
          <a:p>
            <a:r>
              <a:rPr lang="hr-HR" dirty="0"/>
              <a:t>Kontrola zakrivljenosti putanje </a:t>
            </a:r>
          </a:p>
          <a:p>
            <a:r>
              <a:rPr lang="hr-HR" dirty="0"/>
              <a:t>Radijus ciljnih točaka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48E6262-94B0-4C66-A0A2-DD8E464A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987792" cy="39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28B0-45DA-494F-AC99-11F1A30A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Fizikalno temeljeno kretanje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6ACD8-AB7C-44B7-8C01-3B0E65A9F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Ukupna sila: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r-HR" i="1" smtClean="0"/>
                        </m:ctrlPr>
                      </m:accPr>
                      <m:e>
                        <m:sSub>
                          <m:sSubPr>
                            <m:ctrlPr>
                              <a:rPr lang="hr-HR" i="1"/>
                            </m:ctrlPr>
                          </m:sSubPr>
                          <m:e>
                            <m:r>
                              <a:rPr lang="hr-HR" i="1"/>
                              <m:t>𝐹</m:t>
                            </m:r>
                          </m:e>
                          <m:sub>
                            <m:r>
                              <a:rPr lang="hr-HR" i="1"/>
                              <m:t>𝑢𝑘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hr-HR" i="1"/>
                        </m:ctrlPr>
                      </m:dPr>
                      <m:e>
                        <m:r>
                          <a:rPr lang="hr-HR" i="1"/>
                          <m:t>𝑡</m:t>
                        </m:r>
                      </m:e>
                    </m:d>
                    <m:r>
                      <a:rPr lang="hr-HR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hr-HR" i="1"/>
                        </m:ctrlPr>
                      </m:naryPr>
                      <m:sub>
                        <m:r>
                          <a:rPr lang="hr-HR" i="1"/>
                          <m:t>𝑖</m:t>
                        </m:r>
                        <m:r>
                          <a:rPr lang="hr-HR" i="1"/>
                          <m:t>=1</m:t>
                        </m:r>
                      </m:sub>
                      <m:sup>
                        <m:r>
                          <a:rPr lang="hr-HR" i="1"/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hr-HR" i="1"/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hr-HR" i="1"/>
                                </m:ctrlPr>
                              </m:sSubPr>
                              <m:e>
                                <m:r>
                                  <a:rPr lang="hr-HR" i="1"/>
                                  <m:t>𝑘</m:t>
                                </m:r>
                              </m:e>
                              <m:sub>
                                <m:r>
                                  <a:rPr lang="hr-HR" i="1"/>
                                  <m:t>𝑖</m:t>
                                </m:r>
                              </m:sub>
                            </m:sSub>
                            <m:r>
                              <a:rPr lang="hr-HR" i="1"/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hr-HR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hr-HR" i="1"/>
                                    </m:ctrlPr>
                                  </m:sSubPr>
                                  <m:e>
                                    <m:r>
                                      <a:rPr lang="hr-HR" i="1"/>
                                      <m:t>𝐹</m:t>
                                    </m:r>
                                  </m:e>
                                  <m:sub>
                                    <m:r>
                                      <a:rPr lang="hr-HR" i="1"/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hr-HR" i="1"/>
                              <m:t>(</m:t>
                            </m:r>
                            <m:r>
                              <a:rPr lang="hr-HR" i="1"/>
                              <m:t>𝑡</m:t>
                            </m:r>
                            <m:r>
                              <a:rPr lang="hr-HR" i="1"/>
                              <m:t>)</m:t>
                            </m:r>
                          </m:e>
                          <m:sub/>
                        </m:sSub>
                      </m:e>
                    </m:nary>
                  </m:oMath>
                </a14:m>
                <a:endParaRPr lang="hr-HR" dirty="0"/>
              </a:p>
              <a:p>
                <a:endParaRPr lang="hr-HR" dirty="0"/>
              </a:p>
              <a:p>
                <a:r>
                  <a:rPr lang="hr-HR" dirty="0"/>
                  <a:t>Akceleracija: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r-HR" i="1"/>
                        </m:ctrlPr>
                      </m:accPr>
                      <m:e>
                        <m:r>
                          <a:rPr lang="hr-HR" i="1"/>
                          <m:t>𝑎</m:t>
                        </m:r>
                      </m:e>
                    </m:acc>
                    <m:d>
                      <m:dPr>
                        <m:ctrlPr>
                          <a:rPr lang="hr-HR" i="1"/>
                        </m:ctrlPr>
                      </m:dPr>
                      <m:e>
                        <m:r>
                          <a:rPr lang="hr-HR" i="1"/>
                          <m:t>𝑡</m:t>
                        </m:r>
                      </m:e>
                    </m:d>
                    <m:r>
                      <a:rPr lang="hr-HR" i="1"/>
                      <m:t>=</m:t>
                    </m:r>
                    <m:acc>
                      <m:accPr>
                        <m:chr m:val="⃗"/>
                        <m:ctrlPr>
                          <a:rPr lang="hr-HR" i="1"/>
                        </m:ctrlPr>
                      </m:accPr>
                      <m:e>
                        <m:sSub>
                          <m:sSubPr>
                            <m:ctrlPr>
                              <a:rPr lang="hr-HR" i="1"/>
                            </m:ctrlPr>
                          </m:sSubPr>
                          <m:e>
                            <m:r>
                              <a:rPr lang="hr-HR" i="1"/>
                              <m:t>𝐹</m:t>
                            </m:r>
                          </m:e>
                          <m:sub>
                            <m:r>
                              <a:rPr lang="hr-HR" i="1"/>
                              <m:t>𝑢𝑘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hr-HR" i="1"/>
                        </m:ctrlPr>
                      </m:dPr>
                      <m:e>
                        <m:r>
                          <a:rPr lang="hr-HR" i="1"/>
                          <m:t>𝑡</m:t>
                        </m:r>
                      </m:e>
                    </m:d>
                    <m:f>
                      <m:fPr>
                        <m:ctrlPr>
                          <a:rPr lang="hr-HR" i="1"/>
                        </m:ctrlPr>
                      </m:fPr>
                      <m:num>
                        <m:r>
                          <a:rPr lang="hr-HR" i="1"/>
                          <m:t>1</m:t>
                        </m:r>
                      </m:num>
                      <m:den>
                        <m:r>
                          <a:rPr lang="hr-HR" i="1"/>
                          <m:t>𝑚</m:t>
                        </m:r>
                      </m:den>
                    </m:f>
                  </m:oMath>
                </a14:m>
                <a:r>
                  <a:rPr lang="hr-HR" dirty="0"/>
                  <a:t> </a:t>
                </a:r>
              </a:p>
              <a:p>
                <a:endParaRPr lang="hr-HR" dirty="0"/>
              </a:p>
              <a:p>
                <a:r>
                  <a:rPr lang="hr-HR" dirty="0"/>
                  <a:t>Brzina: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r-HR" i="1"/>
                        </m:ctrlPr>
                      </m:accPr>
                      <m:e>
                        <m:r>
                          <a:rPr lang="hr-HR" i="1"/>
                          <m:t>𝑣</m:t>
                        </m:r>
                      </m:e>
                    </m:acc>
                    <m:d>
                      <m:dPr>
                        <m:ctrlPr>
                          <a:rPr lang="hr-HR" i="1"/>
                        </m:ctrlPr>
                      </m:dPr>
                      <m:e>
                        <m:r>
                          <a:rPr lang="hr-HR" i="1"/>
                          <m:t>𝑡</m:t>
                        </m:r>
                      </m:e>
                    </m:d>
                    <m:r>
                      <a:rPr lang="hr-HR" i="1"/>
                      <m:t>=</m:t>
                    </m:r>
                    <m:acc>
                      <m:accPr>
                        <m:chr m:val="⃗"/>
                        <m:ctrlPr>
                          <a:rPr lang="hr-HR" i="1"/>
                        </m:ctrlPr>
                      </m:accPr>
                      <m:e>
                        <m:r>
                          <a:rPr lang="hr-HR" i="1"/>
                          <m:t>𝑣</m:t>
                        </m:r>
                      </m:e>
                    </m:acc>
                    <m:d>
                      <m:dPr>
                        <m:ctrlPr>
                          <a:rPr lang="hr-HR" i="1"/>
                        </m:ctrlPr>
                      </m:dPr>
                      <m:e>
                        <m:r>
                          <a:rPr lang="hr-HR" i="1"/>
                          <m:t>𝑡</m:t>
                        </m:r>
                        <m:r>
                          <a:rPr lang="hr-HR" i="1"/>
                          <m:t>−1</m:t>
                        </m:r>
                      </m:e>
                    </m:d>
                    <m:r>
                      <a:rPr lang="hr-HR" i="1"/>
                      <m:t>+ ∆</m:t>
                    </m:r>
                    <m:r>
                      <a:rPr lang="hr-HR" i="1"/>
                      <m:t>𝑡</m:t>
                    </m:r>
                    <m:r>
                      <a:rPr lang="hr-HR" i="1"/>
                      <m:t>∙ </m:t>
                    </m:r>
                    <m:acc>
                      <m:accPr>
                        <m:chr m:val="⃗"/>
                        <m:ctrlPr>
                          <a:rPr lang="hr-HR" i="1"/>
                        </m:ctrlPr>
                      </m:accPr>
                      <m:e>
                        <m:r>
                          <a:rPr lang="hr-HR" i="1"/>
                          <m:t>𝑎</m:t>
                        </m:r>
                      </m:e>
                    </m:acc>
                    <m:r>
                      <a:rPr lang="hr-HR" i="1"/>
                      <m:t> (</m:t>
                    </m:r>
                    <m:r>
                      <a:rPr lang="hr-HR" i="1"/>
                      <m:t>𝑡</m:t>
                    </m:r>
                    <m:r>
                      <a:rPr lang="hr-HR" i="1"/>
                      <m:t>)</m:t>
                    </m:r>
                  </m:oMath>
                </a14:m>
                <a:endParaRPr lang="hr-HR" dirty="0"/>
              </a:p>
              <a:p>
                <a:endParaRPr lang="hr-HR" dirty="0"/>
              </a:p>
              <a:p>
                <a:r>
                  <a:rPr lang="hr-HR" dirty="0"/>
                  <a:t>Pozicija: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r-HR" i="1"/>
                        </m:ctrlPr>
                      </m:accPr>
                      <m:e>
                        <m:r>
                          <a:rPr lang="hr-HR" i="1"/>
                          <m:t>𝑥</m:t>
                        </m:r>
                      </m:e>
                    </m:acc>
                    <m:d>
                      <m:dPr>
                        <m:ctrlPr>
                          <a:rPr lang="hr-HR" i="1"/>
                        </m:ctrlPr>
                      </m:dPr>
                      <m:e>
                        <m:r>
                          <a:rPr lang="hr-HR" i="1"/>
                          <m:t>𝑡</m:t>
                        </m:r>
                      </m:e>
                    </m:d>
                    <m:r>
                      <a:rPr lang="hr-HR" i="1"/>
                      <m:t>=</m:t>
                    </m:r>
                    <m:acc>
                      <m:accPr>
                        <m:chr m:val="⃗"/>
                        <m:ctrlPr>
                          <a:rPr lang="hr-HR" i="1"/>
                        </m:ctrlPr>
                      </m:accPr>
                      <m:e>
                        <m:r>
                          <a:rPr lang="hr-HR" i="1"/>
                          <m:t>𝑥</m:t>
                        </m:r>
                      </m:e>
                    </m:acc>
                    <m:d>
                      <m:dPr>
                        <m:ctrlPr>
                          <a:rPr lang="hr-HR" i="1"/>
                        </m:ctrlPr>
                      </m:dPr>
                      <m:e>
                        <m:r>
                          <a:rPr lang="hr-HR" i="1"/>
                          <m:t>𝑡</m:t>
                        </m:r>
                        <m:r>
                          <a:rPr lang="hr-HR" i="1"/>
                          <m:t>−1</m:t>
                        </m:r>
                      </m:e>
                    </m:d>
                    <m:r>
                      <a:rPr lang="hr-HR" i="1"/>
                      <m:t>+ ∆</m:t>
                    </m:r>
                    <m:r>
                      <a:rPr lang="hr-HR" i="1"/>
                      <m:t>𝑡</m:t>
                    </m:r>
                    <m:r>
                      <a:rPr lang="hr-HR" i="1"/>
                      <m:t>∙ </m:t>
                    </m:r>
                    <m:acc>
                      <m:accPr>
                        <m:chr m:val="⃗"/>
                        <m:ctrlPr>
                          <a:rPr lang="hr-HR" i="1"/>
                        </m:ctrlPr>
                      </m:accPr>
                      <m:e>
                        <m:r>
                          <a:rPr lang="hr-HR" i="1"/>
                          <m:t>𝑣</m:t>
                        </m:r>
                      </m:e>
                    </m:acc>
                    <m:r>
                      <a:rPr lang="hr-HR" i="1"/>
                      <m:t> (</m:t>
                    </m:r>
                    <m:r>
                      <a:rPr lang="hr-HR" i="1"/>
                      <m:t>𝑡</m:t>
                    </m:r>
                    <m:r>
                      <a:rPr lang="hr-HR" i="1"/>
                      <m:t>)</m:t>
                    </m:r>
                  </m:oMath>
                </a14:m>
                <a:endParaRPr lang="hr-H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6ACD8-AB7C-44B7-8C01-3B0E65A9F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23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4003-CF7E-40D9-B34E-7373FC95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Orijentacija boida</a:t>
            </a:r>
          </a:p>
        </p:txBody>
      </p:sp>
      <p:pic>
        <p:nvPicPr>
          <p:cNvPr id="5" name="Content Placeholder 4" descr="A picture containing kite, indoor&#10;&#10;Description generated with high confidence">
            <a:extLst>
              <a:ext uri="{FF2B5EF4-FFF2-40B4-BE49-F238E27FC236}">
                <a16:creationId xmlns:a16="http://schemas.microsoft.com/office/drawing/2014/main" id="{0BD7DC95-6E6E-4C10-A668-B03B3EBE4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5515"/>
            <a:ext cx="5324521" cy="459155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44F021-A2CA-4124-A940-B766E637A9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39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U lokalnom koordinatnom sustavu boida definiran smjer „prema naprijed”</a:t>
            </a:r>
          </a:p>
          <a:p>
            <a:endParaRPr lang="hr-HR" dirty="0"/>
          </a:p>
          <a:p>
            <a:r>
              <a:rPr lang="hr-HR" dirty="0"/>
              <a:t>Smjer kretanja određuju sile na boid</a:t>
            </a:r>
          </a:p>
          <a:p>
            <a:endParaRPr lang="hr-HR" dirty="0"/>
          </a:p>
          <a:p>
            <a:r>
              <a:rPr lang="hr-HR" dirty="0"/>
              <a:t>Pomicanje: rotacija + translacija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198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8078-15B6-4AA7-A037-C909583A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Animacija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3CE1-2C15-418F-BE97-A93E0C90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3286" cy="4351338"/>
          </a:xfrm>
        </p:spPr>
        <p:txBody>
          <a:bodyPr/>
          <a:lstStyle/>
          <a:p>
            <a:r>
              <a:rPr lang="hr-HR" dirty="0"/>
              <a:t>Podijeljenja u tri faze:</a:t>
            </a:r>
          </a:p>
          <a:p>
            <a:pPr lvl="1"/>
            <a:r>
              <a:rPr lang="hr-HR" dirty="0"/>
              <a:t>Rojenje</a:t>
            </a:r>
          </a:p>
          <a:p>
            <a:pPr lvl="1"/>
            <a:r>
              <a:rPr lang="hr-HR" dirty="0"/>
              <a:t>Praćenje putanje</a:t>
            </a:r>
          </a:p>
          <a:p>
            <a:pPr lvl="1"/>
            <a:r>
              <a:rPr lang="hr-HR" dirty="0"/>
              <a:t>Objektom definirana formacija</a:t>
            </a:r>
          </a:p>
          <a:p>
            <a:endParaRPr lang="hr-HR" dirty="0"/>
          </a:p>
          <a:p>
            <a:r>
              <a:rPr lang="hr-HR" dirty="0"/>
              <a:t>Kombincijm faza ostvaruju se složene animacije</a:t>
            </a:r>
          </a:p>
          <a:p>
            <a:pPr marL="457200" lvl="1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8936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0EFC5-F3E3-4008-B8D8-7E7EA2813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1" y="-2223"/>
            <a:ext cx="9671538" cy="6860223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F31AF4-0293-47CE-9F19-33466808525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/>
              <a:t>Rojenje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141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water&#10;&#10;Description generated with high confidence">
            <a:extLst>
              <a:ext uri="{FF2B5EF4-FFF2-40B4-BE49-F238E27FC236}">
                <a16:creationId xmlns:a16="http://schemas.microsoft.com/office/drawing/2014/main" id="{ACE3FB46-AE6C-45C8-8194-415FF013E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04282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A698A4-73A6-48C4-B794-AD04098B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r-HR" dirty="0"/>
              <a:t>Praćenje putanje</a:t>
            </a:r>
          </a:p>
        </p:txBody>
      </p:sp>
    </p:spTree>
    <p:extLst>
      <p:ext uri="{BB962C8B-B14F-4D97-AF65-F5344CB8AC3E}">
        <p14:creationId xmlns:p14="http://schemas.microsoft.com/office/powerpoint/2010/main" val="341410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98E-4A93-471A-A734-CA3D920B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Objektom definirana formacija</a:t>
            </a:r>
          </a:p>
        </p:txBody>
      </p:sp>
      <p:pic>
        <p:nvPicPr>
          <p:cNvPr id="5" name="Content Placeholder 4" descr="A close up of a dog&#10;&#10;Description generated with high confidence">
            <a:extLst>
              <a:ext uri="{FF2B5EF4-FFF2-40B4-BE49-F238E27FC236}">
                <a16:creationId xmlns:a16="http://schemas.microsoft.com/office/drawing/2014/main" id="{E5B6FA1C-AE7C-40FF-8D1E-8E1BB41F3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1" b="13649"/>
          <a:stretch/>
        </p:blipFill>
        <p:spPr>
          <a:xfrm>
            <a:off x="2693508" y="1690688"/>
            <a:ext cx="6804983" cy="4243754"/>
          </a:xfrm>
        </p:spPr>
      </p:pic>
    </p:spTree>
    <p:extLst>
      <p:ext uri="{BB962C8B-B14F-4D97-AF65-F5344CB8AC3E}">
        <p14:creationId xmlns:p14="http://schemas.microsoft.com/office/powerpoint/2010/main" val="118128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7DB9-0DA6-4315-956F-0B396E98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Uzorkovanje točaka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26751-E8D4-4AB1-B038-A1B454325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840415" cy="4833083"/>
              </a:xfrm>
            </p:spPr>
            <p:txBody>
              <a:bodyPr/>
              <a:lstStyle/>
              <a:p>
                <a:r>
                  <a:rPr lang="hr-HR" dirty="0"/>
                  <a:t>Točke se uzorkuju iz poligonalne mreže objekta</a:t>
                </a:r>
                <a:br>
                  <a:rPr lang="hr-HR" dirty="0"/>
                </a:br>
                <a:endParaRPr lang="hr-HR" dirty="0"/>
              </a:p>
              <a:p>
                <a:r>
                  <a:rPr lang="hr-HR" dirty="0"/>
                  <a:t>Uzorkovanje trokuta iz mreže: vjerojatnosno, proporcionalno površini trokuta</a:t>
                </a:r>
                <a:br>
                  <a:rPr lang="hr-HR" dirty="0"/>
                </a:br>
                <a:endParaRPr lang="hr-HR" dirty="0"/>
              </a:p>
              <a:p>
                <a:r>
                  <a:rPr lang="hr-HR" dirty="0"/>
                  <a:t>Uzorkovanje točaka iz trokuta – uniformno:</a:t>
                </a:r>
              </a:p>
              <a:p>
                <a:endParaRPr lang="hr-H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hr-HR" i="1"/>
                        <m:t>=</m:t>
                      </m:r>
                      <m:d>
                        <m:dPr>
                          <m:ctrlPr>
                            <a:rPr lang="hr-HR" i="1"/>
                          </m:ctrlPr>
                        </m:dPr>
                        <m:e>
                          <m:r>
                            <a:rPr lang="hr-HR" i="1"/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hr-HR" i="1"/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hr-HR" i="1"/>
                                  </m:ctrlPr>
                                </m:sSubPr>
                                <m:e>
                                  <m:r>
                                    <a:rPr lang="hr-HR" i="1"/>
                                    <m:t>𝑟</m:t>
                                  </m:r>
                                </m:e>
                                <m:sub>
                                  <m:r>
                                    <a:rPr lang="hr-HR" i="1"/>
                                    <m:t>1</m:t>
                                  </m:r>
                                </m:sub>
                              </m:sSub>
                            </m:e>
                          </m:rad>
                        </m:e>
                      </m:d>
                      <m:r>
                        <a:rPr lang="hr-HR" i="1"/>
                        <m:t>𝐴</m:t>
                      </m:r>
                      <m:r>
                        <a:rPr lang="hr-HR" i="1"/>
                        <m:t>+</m:t>
                      </m:r>
                      <m:rad>
                        <m:radPr>
                          <m:degHide m:val="on"/>
                          <m:ctrlPr>
                            <a:rPr lang="hr-HR" i="1"/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hr-HR" i="1"/>
                              </m:ctrlPr>
                            </m:sSubPr>
                            <m:e>
                              <m:r>
                                <a:rPr lang="hr-HR" i="1"/>
                                <m:t>𝑟</m:t>
                              </m:r>
                            </m:e>
                            <m:sub>
                              <m:r>
                                <a:rPr lang="hr-HR" i="1"/>
                                <m:t>1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hr-HR" i="1"/>
                          </m:ctrlPr>
                        </m:dPr>
                        <m:e>
                          <m:r>
                            <a:rPr lang="hr-HR" i="1"/>
                            <m:t>1−</m:t>
                          </m:r>
                          <m:sSub>
                            <m:sSubPr>
                              <m:ctrlPr>
                                <a:rPr lang="hr-HR" i="1"/>
                              </m:ctrlPr>
                            </m:sSubPr>
                            <m:e>
                              <m:r>
                                <a:rPr lang="hr-HR" i="1"/>
                                <m:t>𝑟</m:t>
                              </m:r>
                            </m:e>
                            <m:sub>
                              <m:r>
                                <a:rPr lang="hr-HR" i="1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hr-HR" i="1"/>
                        <m:t>𝐵</m:t>
                      </m:r>
                      <m:r>
                        <a:rPr lang="hr-HR" i="1"/>
                        <m:t>+</m:t>
                      </m:r>
                      <m:r>
                        <a:rPr lang="hr-HR" i="1"/>
                        <m:t>𝐶</m:t>
                      </m:r>
                      <m:sSub>
                        <m:sSubPr>
                          <m:ctrlPr>
                            <a:rPr lang="hr-HR" i="1"/>
                          </m:ctrlPr>
                        </m:sSubPr>
                        <m:e>
                          <m:r>
                            <a:rPr lang="hr-HR" i="1"/>
                            <m:t>𝑟</m:t>
                          </m:r>
                        </m:e>
                        <m:sub>
                          <m:r>
                            <a:rPr lang="hr-HR" i="1"/>
                            <m:t>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hr-HR" i="1"/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hr-HR" i="1"/>
                              </m:ctrlPr>
                            </m:sSubPr>
                            <m:e>
                              <m:r>
                                <a:rPr lang="hr-HR" i="1"/>
                                <m:t>𝑟</m:t>
                              </m:r>
                            </m:e>
                            <m:sub>
                              <m:r>
                                <a:rPr lang="hr-HR" i="1"/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hr-H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26751-E8D4-4AB1-B038-A1B454325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840415" cy="4833083"/>
              </a:xfrm>
              <a:blipFill>
                <a:blip r:embed="rId2"/>
                <a:stretch>
                  <a:fillRect l="-1514" t="-201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AA1EAD-39F6-404C-8C87-1D128BB6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8"/>
          <a:stretch/>
        </p:blipFill>
        <p:spPr>
          <a:xfrm>
            <a:off x="8302941" y="2388333"/>
            <a:ext cx="3703113" cy="2589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325A1-5A51-469B-BCB7-D90AD05AA214}"/>
              </a:ext>
            </a:extLst>
          </p:cNvPr>
          <p:cNvSpPr txBox="1"/>
          <p:nvPr/>
        </p:nvSpPr>
        <p:spPr>
          <a:xfrm>
            <a:off x="9483970" y="2038364"/>
            <a:ext cx="56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A9D29-ECFA-48B1-AC9F-D4B0A5B1B9A2}"/>
              </a:ext>
            </a:extLst>
          </p:cNvPr>
          <p:cNvSpPr txBox="1"/>
          <p:nvPr/>
        </p:nvSpPr>
        <p:spPr>
          <a:xfrm>
            <a:off x="10990384" y="4866215"/>
            <a:ext cx="56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C34E3-60F7-4E94-9599-0BCEF89758DA}"/>
              </a:ext>
            </a:extLst>
          </p:cNvPr>
          <p:cNvSpPr txBox="1"/>
          <p:nvPr/>
        </p:nvSpPr>
        <p:spPr>
          <a:xfrm>
            <a:off x="8021587" y="4866216"/>
            <a:ext cx="56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42924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393F-CFC1-4E9C-B12A-BB3D4A93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Predator</a:t>
            </a:r>
          </a:p>
        </p:txBody>
      </p:sp>
      <p:pic>
        <p:nvPicPr>
          <p:cNvPr id="5" name="Content Placeholder 4" descr="A picture containing outdoor, sky, nature&#10;&#10;Description generated with very high confidence">
            <a:extLst>
              <a:ext uri="{FF2B5EF4-FFF2-40B4-BE49-F238E27FC236}">
                <a16:creationId xmlns:a16="http://schemas.microsoft.com/office/drawing/2014/main" id="{53AC83E6-9250-4C0C-A5E2-AE82BD5A9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84" y="1462209"/>
            <a:ext cx="8163232" cy="5395791"/>
          </a:xfrm>
        </p:spPr>
      </p:pic>
    </p:spTree>
    <p:extLst>
      <p:ext uri="{BB962C8B-B14F-4D97-AF65-F5344CB8AC3E}">
        <p14:creationId xmlns:p14="http://schemas.microsoft.com/office/powerpoint/2010/main" val="1856139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0D45-694D-45DC-A76C-3FDBA884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7D8D-CFF6-4186-93DF-F388630F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96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225-E60A-47AA-8962-D79F4A37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C220-4D1E-4911-9715-A79759D5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Motivacija</a:t>
            </a:r>
          </a:p>
          <a:p>
            <a:r>
              <a:rPr lang="hr-HR" dirty="0"/>
              <a:t>Sustavi čestica</a:t>
            </a:r>
          </a:p>
          <a:p>
            <a:r>
              <a:rPr lang="hr-HR" dirty="0"/>
              <a:t>Boid</a:t>
            </a:r>
          </a:p>
          <a:p>
            <a:r>
              <a:rPr lang="hr-HR" dirty="0"/>
              <a:t>Jato</a:t>
            </a:r>
          </a:p>
          <a:p>
            <a:r>
              <a:rPr lang="hr-HR" dirty="0"/>
              <a:t>Animacija</a:t>
            </a:r>
          </a:p>
          <a:p>
            <a:r>
              <a:rPr lang="hr-HR" dirty="0"/>
              <a:t>Optimizacija</a:t>
            </a:r>
          </a:p>
          <a:p>
            <a:r>
              <a:rPr lang="hr-HR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369586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57FC-2CF1-4FEC-82AA-646A3723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Optimizacija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55D99-3855-40B1-8809-BFC294D04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2552" cy="4351338"/>
              </a:xfrm>
            </p:spPr>
            <p:txBody>
              <a:bodyPr/>
              <a:lstStyle/>
              <a:p>
                <a:r>
                  <a:rPr lang="hr-HR" dirty="0"/>
                  <a:t>Izračun susjedstva boida vrlo zahtjevan -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dirty="0"/>
              </a:p>
              <a:p>
                <a:endParaRPr lang="hr-HR" dirty="0"/>
              </a:p>
              <a:p>
                <a:r>
                  <a:rPr lang="hr-HR" dirty="0"/>
                  <a:t>K-D stabla – podjela susjedstva</a:t>
                </a:r>
              </a:p>
              <a:p>
                <a:endParaRPr lang="hr-HR" dirty="0"/>
              </a:p>
              <a:p>
                <a:r>
                  <a:rPr lang="hr-HR" dirty="0"/>
                  <a:t>Statičnost susjedstva, nepotpuno ažuriranje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55D99-3855-40B1-8809-BFC294D04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2552" cy="4351338"/>
              </a:xfrm>
              <a:blipFill>
                <a:blip r:embed="rId2"/>
                <a:stretch>
                  <a:fillRect l="-1978" t="-224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flying, kite, sky, text&#10;&#10;Description generated with very high confidence">
            <a:extLst>
              <a:ext uri="{FF2B5EF4-FFF2-40B4-BE49-F238E27FC236}">
                <a16:creationId xmlns:a16="http://schemas.microsoft.com/office/drawing/2014/main" id="{2FC93DCE-5070-499A-93D0-A8EEED053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13" y="1690062"/>
            <a:ext cx="4572638" cy="4486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621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0D45-694D-45DC-A76C-3FDBA884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7D8D-CFF6-4186-93DF-F388630F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985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06E3-B977-4586-AF1A-A7A8DF01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Optimizacija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C1A1C2-D0E1-4982-9821-13A026485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83" y="2885654"/>
            <a:ext cx="7079433" cy="349721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D6E41B-4C30-403B-8C2E-6B3D8CB6D03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Utjecaj dubine stabla (d) i broja čestica u sustavu (n) na broj sličica u sekundi</a:t>
            </a:r>
          </a:p>
        </p:txBody>
      </p:sp>
    </p:spTree>
    <p:extLst>
      <p:ext uri="{BB962C8B-B14F-4D97-AF65-F5344CB8AC3E}">
        <p14:creationId xmlns:p14="http://schemas.microsoft.com/office/powerpoint/2010/main" val="3151563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8AE8-1AC0-4DD1-A83A-25389AC6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Optimizacija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D1FAD9-0ED8-4BE1-AF24-1F6EF149A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621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58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CB48-F886-479E-96A9-1C3D655B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4CF8-B21C-47C9-B11D-B206CAC0F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Jednostavnost, atraktivnost</a:t>
            </a:r>
            <a:br>
              <a:rPr lang="hr-HR" dirty="0"/>
            </a:br>
            <a:endParaRPr lang="hr-HR" dirty="0"/>
          </a:p>
          <a:p>
            <a:r>
              <a:rPr lang="hr-HR" dirty="0"/>
              <a:t>Jedan sustav – mnoštvo efekata</a:t>
            </a:r>
            <a:br>
              <a:rPr lang="hr-HR" dirty="0"/>
            </a:br>
            <a:endParaRPr lang="hr-HR" dirty="0"/>
          </a:p>
          <a:p>
            <a:r>
              <a:rPr lang="hr-HR" dirty="0"/>
              <a:t>Optimizacija</a:t>
            </a:r>
            <a:br>
              <a:rPr lang="hr-HR" dirty="0"/>
            </a:b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56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08BB-7B93-4258-A465-D7C27F32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Motivacija</a:t>
            </a:r>
          </a:p>
        </p:txBody>
      </p:sp>
      <p:pic>
        <p:nvPicPr>
          <p:cNvPr id="4" name="Picture 3" descr="A picture containing cat, mammal&#10;&#10;Description generated with high confidence">
            <a:extLst>
              <a:ext uri="{FF2B5EF4-FFF2-40B4-BE49-F238E27FC236}">
                <a16:creationId xmlns:a16="http://schemas.microsoft.com/office/drawing/2014/main" id="{145E6ACB-011B-4610-BFAB-DB17076D0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423" y="1690688"/>
            <a:ext cx="6301154" cy="4288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688D7C-809E-44EA-B605-22D1EDFC24EE}"/>
              </a:ext>
            </a:extLst>
          </p:cNvPr>
          <p:cNvSpPr txBox="1"/>
          <p:nvPr/>
        </p:nvSpPr>
        <p:spPr>
          <a:xfrm>
            <a:off x="2945423" y="5978809"/>
            <a:ext cx="42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Scena iz filma „Mumija”</a:t>
            </a:r>
          </a:p>
        </p:txBody>
      </p:sp>
    </p:spTree>
    <p:extLst>
      <p:ext uri="{BB962C8B-B14F-4D97-AF65-F5344CB8AC3E}">
        <p14:creationId xmlns:p14="http://schemas.microsoft.com/office/powerpoint/2010/main" val="336389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3F51-BD02-4DA3-B369-2BFE45E4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r-HR"/>
              <a:t>Motivacija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4DD22-AFAA-4AFE-8FA7-F512EAB9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7346"/>
            <a:ext cx="9885607" cy="55606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B864C-7487-47DD-A0A3-F0FC7EEA344C}"/>
              </a:ext>
            </a:extLst>
          </p:cNvPr>
          <p:cNvSpPr txBox="1"/>
          <p:nvPr/>
        </p:nvSpPr>
        <p:spPr>
          <a:xfrm>
            <a:off x="964642" y="6439710"/>
            <a:ext cx="42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©Daniel Biber</a:t>
            </a:r>
          </a:p>
        </p:txBody>
      </p:sp>
    </p:spTree>
    <p:extLst>
      <p:ext uri="{BB962C8B-B14F-4D97-AF65-F5344CB8AC3E}">
        <p14:creationId xmlns:p14="http://schemas.microsoft.com/office/powerpoint/2010/main" val="144399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9CD5-42B0-414F-9EC2-8AA7FC6B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Motivacija</a:t>
            </a:r>
          </a:p>
        </p:txBody>
      </p:sp>
      <p:pic>
        <p:nvPicPr>
          <p:cNvPr id="5" name="Picture 4" descr="An orange sunset in the background&#10;&#10;Description generated with high confidence">
            <a:extLst>
              <a:ext uri="{FF2B5EF4-FFF2-40B4-BE49-F238E27FC236}">
                <a16:creationId xmlns:a16="http://schemas.microsoft.com/office/drawing/2014/main" id="{9DEE86C0-5BDC-4EFD-8E73-990D2559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2"/>
            <a:ext cx="9835444" cy="5532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7B94B-C42A-4553-BE67-2BFAB16AEF5A}"/>
              </a:ext>
            </a:extLst>
          </p:cNvPr>
          <p:cNvSpPr txBox="1"/>
          <p:nvPr/>
        </p:nvSpPr>
        <p:spPr>
          <a:xfrm>
            <a:off x="964642" y="6439710"/>
            <a:ext cx="42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©Daniel Biber</a:t>
            </a:r>
          </a:p>
        </p:txBody>
      </p:sp>
    </p:spTree>
    <p:extLst>
      <p:ext uri="{BB962C8B-B14F-4D97-AF65-F5344CB8AC3E}">
        <p14:creationId xmlns:p14="http://schemas.microsoft.com/office/powerpoint/2010/main" val="186094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31B0-2BC5-408E-A65E-DFCE8952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r-HR"/>
              <a:t>Motivacija</a:t>
            </a:r>
            <a:endParaRPr lang="hr-HR" dirty="0"/>
          </a:p>
        </p:txBody>
      </p:sp>
      <p:pic>
        <p:nvPicPr>
          <p:cNvPr id="9" name="Picture 8" descr="A picture containing water, sky, outdoor, animal&#10;&#10;Description generated with very high confidence">
            <a:extLst>
              <a:ext uri="{FF2B5EF4-FFF2-40B4-BE49-F238E27FC236}">
                <a16:creationId xmlns:a16="http://schemas.microsoft.com/office/drawing/2014/main" id="{BF1D5283-ED50-4984-B64C-838312601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6146"/>
            <a:ext cx="11103708" cy="5551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43D6FC-0929-43DD-9E3F-D5EA0F980B62}"/>
              </a:ext>
            </a:extLst>
          </p:cNvPr>
          <p:cNvSpPr txBox="1"/>
          <p:nvPr/>
        </p:nvSpPr>
        <p:spPr>
          <a:xfrm>
            <a:off x="964642" y="6439710"/>
            <a:ext cx="42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©Adam Rifkin</a:t>
            </a:r>
          </a:p>
        </p:txBody>
      </p:sp>
    </p:spTree>
    <p:extLst>
      <p:ext uri="{BB962C8B-B14F-4D97-AF65-F5344CB8AC3E}">
        <p14:creationId xmlns:p14="http://schemas.microsoft.com/office/powerpoint/2010/main" val="411009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D54C-CD4F-41D9-B3C5-EEE40DFE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Sustavi čestica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6B94-C60D-43C5-B669-38BDC98B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Mnoštvo sitnih grafičkih elemenata</a:t>
            </a:r>
            <a:br>
              <a:rPr lang="hr-HR" dirty="0"/>
            </a:br>
            <a:endParaRPr lang="hr-HR" dirty="0"/>
          </a:p>
          <a:p>
            <a:r>
              <a:rPr lang="hr-HR" dirty="0"/>
              <a:t>Međudjelovanje</a:t>
            </a:r>
            <a:br>
              <a:rPr lang="hr-HR" dirty="0"/>
            </a:br>
            <a:endParaRPr lang="hr-HR" dirty="0"/>
          </a:p>
          <a:p>
            <a:r>
              <a:rPr lang="hr-HR" dirty="0"/>
              <a:t>Parametri: životni vijek, veličina, pozicija, smjer kretanja, brzina, ...</a:t>
            </a:r>
            <a:br>
              <a:rPr lang="hr-HR" dirty="0"/>
            </a:br>
            <a:endParaRPr lang="hr-HR" dirty="0"/>
          </a:p>
          <a:p>
            <a:r>
              <a:rPr lang="hr-HR" dirty="0"/>
              <a:t>Vatra, dim, oblaci, zviježđa, galaksije, ...</a:t>
            </a:r>
          </a:p>
        </p:txBody>
      </p:sp>
    </p:spTree>
    <p:extLst>
      <p:ext uri="{BB962C8B-B14F-4D97-AF65-F5344CB8AC3E}">
        <p14:creationId xmlns:p14="http://schemas.microsoft.com/office/powerpoint/2010/main" val="114906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7498-68E7-4858-BF22-9D50ED22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Osnovni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FFDD5-CE9B-4DB4-8BCC-9A87D0793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64" y="1690688"/>
            <a:ext cx="4874636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B0F80E-D85C-407E-AB32-05B8A9F2594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336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Temeljni element – boid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Susjedstvo boida – definirano smjerom, kutem otklona i polumjerom kružnog područja</a:t>
            </a:r>
          </a:p>
        </p:txBody>
      </p:sp>
    </p:spTree>
    <p:extLst>
      <p:ext uri="{BB962C8B-B14F-4D97-AF65-F5344CB8AC3E}">
        <p14:creationId xmlns:p14="http://schemas.microsoft.com/office/powerpoint/2010/main" val="194636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3242-E95D-4DED-A1B1-73D8565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Osnovni 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8E20-8CF0-4DAE-AA92-F41559C8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Prvi ga opisuje C. W. Reynolds 1987.</a:t>
            </a:r>
          </a:p>
          <a:p>
            <a:r>
              <a:rPr lang="hr-HR" dirty="0"/>
              <a:t>Temelji se na trima jednostavnim pravilima</a:t>
            </a:r>
          </a:p>
          <a:p>
            <a:r>
              <a:rPr lang="hr-HR" dirty="0"/>
              <a:t>Omogućuje simuliranje kretanja jata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051AB-B8D5-4C8B-9CAF-2BBDC2550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716" y="4005491"/>
            <a:ext cx="6730567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236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Sustavi čestica u simulacijama mništva i jata</vt:lpstr>
      <vt:lpstr>Sadržaj</vt:lpstr>
      <vt:lpstr>Motivacija</vt:lpstr>
      <vt:lpstr>Motivacija</vt:lpstr>
      <vt:lpstr>Motivacija</vt:lpstr>
      <vt:lpstr>Motivacija</vt:lpstr>
      <vt:lpstr>Sustavi čestica</vt:lpstr>
      <vt:lpstr>Osnovni model</vt:lpstr>
      <vt:lpstr>Osnovni algoritam</vt:lpstr>
      <vt:lpstr>Praćenje putanje</vt:lpstr>
      <vt:lpstr>Fizikalno temeljeno kretanje</vt:lpstr>
      <vt:lpstr>Orijentacija boida</vt:lpstr>
      <vt:lpstr>Animacija</vt:lpstr>
      <vt:lpstr>PowerPoint Presentation</vt:lpstr>
      <vt:lpstr>Praćenje putanje</vt:lpstr>
      <vt:lpstr>Objektom definirana formacija</vt:lpstr>
      <vt:lpstr>Uzorkovanje točaka</vt:lpstr>
      <vt:lpstr>Predator</vt:lpstr>
      <vt:lpstr>DEMO</vt:lpstr>
      <vt:lpstr>Optimizacija</vt:lpstr>
      <vt:lpstr>DEMO</vt:lpstr>
      <vt:lpstr>Optimizacija</vt:lpstr>
      <vt:lpstr>Optimizacija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Sustavi čestica u simulacijama mništva i jata</dc:title>
  <dc:creator>Marin Maršić</dc:creator>
  <cp:lastModifiedBy>Marin Maršić</cp:lastModifiedBy>
  <cp:revision>19</cp:revision>
  <dcterms:created xsi:type="dcterms:W3CDTF">2018-07-17T13:02:46Z</dcterms:created>
  <dcterms:modified xsi:type="dcterms:W3CDTF">2018-07-17T22:01:42Z</dcterms:modified>
</cp:coreProperties>
</file>