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425" y="2819398"/>
            <a:ext cx="11233150" cy="1862669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425" y="4754825"/>
            <a:ext cx="11233150" cy="751945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689" y="5507794"/>
            <a:ext cx="1946622" cy="12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5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Creating a comprehensive catalogue of mammalian gene function.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347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6" y="836612"/>
            <a:ext cx="4292600" cy="9366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36613"/>
            <a:ext cx="6529388" cy="536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426" y="1896533"/>
            <a:ext cx="4292599" cy="430424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Creating a comprehensive catalogue of mammalian gene function.</a:t>
            </a:r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2880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6" y="836613"/>
            <a:ext cx="4292599" cy="93662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836613"/>
            <a:ext cx="6529388" cy="53641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426" y="1888067"/>
            <a:ext cx="4292600" cy="4312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Creating a comprehensive catalogue of mammalian gene function.</a:t>
            </a:r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83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Creating a comprehensive catalogue of mammalian gene function.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401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82743" y="836613"/>
            <a:ext cx="2829831" cy="5340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9425" y="836613"/>
            <a:ext cx="8207375" cy="53403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Creating a comprehensive catalogue of mammalian gene function.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384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79423" y="776391"/>
            <a:ext cx="11233151" cy="8231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Creating a comprehensive catalogue of mammalian gene function.</a:t>
            </a:r>
            <a:endParaRPr lang="en-GB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90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4" y="3124201"/>
            <a:ext cx="11245852" cy="3090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Creating a comprehensive catalogue of mammalian gene function.</a:t>
            </a:r>
            <a:endParaRPr lang="en-GB"/>
          </a:p>
        </p:txBody>
      </p:sp>
      <p:pic>
        <p:nvPicPr>
          <p:cNvPr id="1032" name="Picture 8" descr="https://www.mousephenotype.org/wp-content/uploads/2019/05/understanding-1024x21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04" y="633929"/>
            <a:ext cx="11638492" cy="238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804333"/>
            <a:ext cx="11245852" cy="2216397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173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4" y="3124201"/>
            <a:ext cx="11245852" cy="3090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050" name="Picture 2" descr="https://www.mousephenotype.org/wp-content/uploads/2019/02/disease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98" y="635676"/>
            <a:ext cx="11633201" cy="239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Creating a comprehensive catalogue of mammalian gene function.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804333"/>
            <a:ext cx="11245852" cy="2216397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384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mousephenotype.org/wp-content/uploads/2019/02/news-1024x21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07" y="631296"/>
            <a:ext cx="11638493" cy="238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4" y="3124201"/>
            <a:ext cx="11245852" cy="3090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Creating a comprehensive catalogue of mammalian gene function.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804333"/>
            <a:ext cx="11245852" cy="2216397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1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4" y="3124201"/>
            <a:ext cx="11245852" cy="3090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4098" name="Picture 2" descr="https://www.mousephenotype.org/wp-content/uploads/2019/02/blog-1024x21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4" y="631295"/>
            <a:ext cx="11630025" cy="238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Creating a comprehensive catalogue of mammalian gene function.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804333"/>
            <a:ext cx="11245852" cy="2216397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1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4" y="836612"/>
            <a:ext cx="11233151" cy="828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9424" y="1773238"/>
            <a:ext cx="5540376" cy="4403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773238"/>
            <a:ext cx="5540375" cy="4403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Creating a comprehensive catalogue of mammalian gene function.</a:t>
            </a:r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79424" y="1659751"/>
            <a:ext cx="1123315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179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4" y="836612"/>
            <a:ext cx="11236328" cy="828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424" y="1681163"/>
            <a:ext cx="551815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424" y="2505075"/>
            <a:ext cx="551815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037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Creating a comprehensive catalogue of mammalian gene function.</a:t>
            </a:r>
            <a:endParaRPr lang="en-GB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79424" y="1659751"/>
            <a:ext cx="1123315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414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4" y="836612"/>
            <a:ext cx="11233151" cy="828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Creating a comprehensive catalogue of mammalian gene function.</a:t>
            </a:r>
            <a:endParaRPr lang="en-GB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79424" y="1659751"/>
            <a:ext cx="1123315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460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9424" y="836612"/>
            <a:ext cx="11233151" cy="8231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424" y="1773239"/>
            <a:ext cx="11233151" cy="444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98232" y="6308749"/>
            <a:ext cx="20143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6334" y="6308749"/>
            <a:ext cx="468820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lang="en-US" sz="1200" b="0" i="0" smtClean="0">
                <a:solidFill>
                  <a:schemeClr val="tx1">
                    <a:lumMod val="75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Creating a comprehensive catalogue of mammalian gene function.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40" y="6217290"/>
            <a:ext cx="681261" cy="5514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6401" y="6362110"/>
            <a:ext cx="1233760" cy="27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6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Tx/>
        <a:buBlip>
          <a:blip r:embed="rId19"/>
        </a:buBlip>
        <a:defRPr 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14375" indent="-35401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Tx/>
        <a:buBlip>
          <a:blip r:embed="rId19"/>
        </a:buBlip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076325" indent="-3619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Tx/>
        <a:buBlip>
          <a:blip r:embed="rId19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436688" indent="-36036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Tx/>
        <a:buBlip>
          <a:blip r:embed="rId19"/>
        </a:buBlip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790700" indent="-35401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Tx/>
        <a:buBlip>
          <a:blip r:embed="rId19"/>
        </a:buBlip>
        <a:defRPr lang="en-GB" sz="16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91">
          <p15:clr>
            <a:srgbClr val="F26B43"/>
          </p15:clr>
        </p15:guide>
        <p15:guide id="2" pos="166">
          <p15:clr>
            <a:srgbClr val="F26B43"/>
          </p15:clr>
        </p15:guide>
        <p15:guide id="3" pos="7514">
          <p15:clr>
            <a:srgbClr val="F26B43"/>
          </p15:clr>
        </p15:guide>
        <p15:guide id="4" orient="horz" pos="3906">
          <p15:clr>
            <a:srgbClr val="F26B43"/>
          </p15:clr>
        </p15:guide>
        <p15:guide id="5" pos="302">
          <p15:clr>
            <a:srgbClr val="F26B43"/>
          </p15:clr>
        </p15:guide>
        <p15:guide id="6" pos="7378">
          <p15:clr>
            <a:srgbClr val="F26B43"/>
          </p15:clr>
        </p15:guide>
        <p15:guide id="7" orient="horz" pos="1049">
          <p15:clr>
            <a:srgbClr val="F26B43"/>
          </p15:clr>
        </p15:guide>
        <p15:guide id="8" orient="horz" pos="527">
          <p15:clr>
            <a:srgbClr val="F26B43"/>
          </p15:clr>
        </p15:guide>
        <p15:guide id="9" orient="horz" pos="1117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0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/>
          <p:cNvSpPr txBox="1"/>
          <p:nvPr/>
        </p:nvSpPr>
        <p:spPr>
          <a:xfrm rot="16200000">
            <a:off x="-2252993" y="3373058"/>
            <a:ext cx="6012018" cy="646331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C30000"/>
                </a:solidFill>
                <a:effectLst>
                  <a:innerShdw blurRad="114300">
                    <a:prstClr val="black"/>
                  </a:innerShdw>
                </a:effectLst>
                <a:uLnTx/>
                <a:uFillTx/>
                <a:latin typeface="Arial"/>
                <a:ea typeface="+mn-ea"/>
                <a:cs typeface="+mn-cs"/>
              </a:rPr>
              <a:t>OpenStats</a:t>
            </a: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>
                  <a:innerShdw blurRad="114300">
                    <a:prstClr val="black"/>
                  </a:innerShdw>
                </a:effectLst>
                <a:uLnTx/>
                <a:uFillTx/>
                <a:latin typeface="Arial"/>
                <a:ea typeface="+mn-ea"/>
                <a:cs typeface="+mn-cs"/>
              </a:rPr>
              <a:t> workflow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92224" y="712214"/>
            <a:ext cx="10336853" cy="5990020"/>
            <a:chOff x="1092224" y="712214"/>
            <a:chExt cx="10336853" cy="5990020"/>
          </a:xfrm>
        </p:grpSpPr>
        <p:sp>
          <p:nvSpPr>
            <p:cNvPr id="97" name="Rectangle 96"/>
            <p:cNvSpPr/>
            <p:nvPr/>
          </p:nvSpPr>
          <p:spPr>
            <a:xfrm>
              <a:off x="1092224" y="5541397"/>
              <a:ext cx="10327341" cy="116083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3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(4) </a:t>
              </a: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3B3B3B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Report and export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101736" y="3298664"/>
              <a:ext cx="10327341" cy="221164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3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(3) </a:t>
              </a: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3B3B3B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Statistical</a:t>
              </a: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 </a:t>
              </a: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3B3B3B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analysis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092226" y="712214"/>
              <a:ext cx="10327341" cy="726936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3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(1) </a:t>
              </a: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3B3B3B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Input</a:t>
              </a: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B3B3B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 </a:t>
              </a: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3B3B3B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data and model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93684" y="1451615"/>
              <a:ext cx="10327341" cy="1829311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300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(2) </a:t>
              </a: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3B3B3B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Data</a:t>
              </a: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B3B3B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 </a:t>
              </a: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3B3B3B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preparation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757712" y="1623905"/>
              <a:ext cx="1665056" cy="627382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1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OpenStatsList</a:t>
              </a: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function</a:t>
              </a:r>
            </a:p>
          </p:txBody>
        </p:sp>
        <p:sp>
          <p:nvSpPr>
            <p:cNvPr id="41" name="Flowchart: Punched Tape 40"/>
            <p:cNvSpPr/>
            <p:nvPr/>
          </p:nvSpPr>
          <p:spPr>
            <a:xfrm>
              <a:off x="5610693" y="2350069"/>
              <a:ext cx="1965848" cy="870851"/>
            </a:xfrm>
            <a:prstGeom prst="flowChartPunchedTape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OpenStatsList</a:t>
              </a: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object</a:t>
              </a:r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>
              <a:off x="6590240" y="2251287"/>
              <a:ext cx="3377" cy="1858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5567066" y="3542387"/>
              <a:ext cx="2061887" cy="813162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1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OpenStatsAnalysis</a:t>
              </a: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 function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261610" y="1919158"/>
              <a:ext cx="2861082" cy="1198731"/>
            </a:xfrm>
            <a:prstGeom prst="rect">
              <a:avLst/>
            </a:prstGeom>
            <a:solidFill>
              <a:srgbClr val="5B9BD5"/>
            </a:solidFill>
            <a:ln w="28575" cap="flat" cmpd="sng" algn="ctr">
              <a:solidFill>
                <a:schemeClr val="bg1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Checking variables and values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Reporting any </a:t>
              </a:r>
              <a:r>
                <a:rPr kumimoji="0" lang="en-GB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unusuality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 in data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Check minimal requirements for the analysis</a:t>
              </a:r>
            </a:p>
          </p:txBody>
        </p:sp>
        <p:sp>
          <p:nvSpPr>
            <p:cNvPr id="46" name="Round Diagonal Corner Rectangle 45"/>
            <p:cNvSpPr/>
            <p:nvPr/>
          </p:nvSpPr>
          <p:spPr>
            <a:xfrm>
              <a:off x="8280282" y="3963328"/>
              <a:ext cx="2675136" cy="324000"/>
            </a:xfrm>
            <a:prstGeom prst="round2Diag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Linear mixed model</a:t>
              </a:r>
            </a:p>
          </p:txBody>
        </p:sp>
        <p:cxnSp>
          <p:nvCxnSpPr>
            <p:cNvPr id="47" name="Straight Arrow Connector 46"/>
            <p:cNvCxnSpPr>
              <a:stCxn id="43" idx="3"/>
              <a:endCxn id="46" idx="2"/>
            </p:cNvCxnSpPr>
            <p:nvPr/>
          </p:nvCxnSpPr>
          <p:spPr>
            <a:xfrm>
              <a:off x="7628953" y="3948968"/>
              <a:ext cx="651329" cy="17636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8" name="Round Diagonal Corner Rectangle 47"/>
            <p:cNvSpPr/>
            <p:nvPr/>
          </p:nvSpPr>
          <p:spPr>
            <a:xfrm>
              <a:off x="8292342" y="3621590"/>
              <a:ext cx="2675136" cy="324000"/>
            </a:xfrm>
            <a:prstGeom prst="round2Diag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Linear model</a:t>
              </a:r>
            </a:p>
          </p:txBody>
        </p:sp>
        <p:cxnSp>
          <p:nvCxnSpPr>
            <p:cNvPr id="49" name="Straight Arrow Connector 48"/>
            <p:cNvCxnSpPr>
              <a:stCxn id="43" idx="3"/>
              <a:endCxn id="48" idx="2"/>
            </p:cNvCxnSpPr>
            <p:nvPr/>
          </p:nvCxnSpPr>
          <p:spPr>
            <a:xfrm flipV="1">
              <a:off x="7628953" y="3783590"/>
              <a:ext cx="663389" cy="165378"/>
            </a:xfrm>
            <a:prstGeom prst="straightConnector1">
              <a:avLst/>
            </a:prstGeom>
            <a:ln w="28575">
              <a:headEnd type="arrow"/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Round Diagonal Corner Rectangle 49"/>
            <p:cNvSpPr/>
            <p:nvPr/>
          </p:nvSpPr>
          <p:spPr>
            <a:xfrm>
              <a:off x="8330142" y="5073327"/>
              <a:ext cx="2675136" cy="324000"/>
            </a:xfrm>
            <a:prstGeom prst="round2Diag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Fisher’s exact test</a:t>
              </a:r>
            </a:p>
          </p:txBody>
        </p:sp>
        <p:sp>
          <p:nvSpPr>
            <p:cNvPr id="51" name="Round Diagonal Corner Rectangle 50"/>
            <p:cNvSpPr/>
            <p:nvPr/>
          </p:nvSpPr>
          <p:spPr>
            <a:xfrm>
              <a:off x="8292342" y="4315093"/>
              <a:ext cx="2675136" cy="324000"/>
            </a:xfrm>
            <a:prstGeom prst="round2Diag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Reference range plus </a:t>
              </a:r>
            </a:p>
          </p:txBody>
        </p:sp>
        <p:cxnSp>
          <p:nvCxnSpPr>
            <p:cNvPr id="52" name="Straight Arrow Connector 51"/>
            <p:cNvCxnSpPr>
              <a:stCxn id="43" idx="3"/>
              <a:endCxn id="51" idx="2"/>
            </p:cNvCxnSpPr>
            <p:nvPr/>
          </p:nvCxnSpPr>
          <p:spPr>
            <a:xfrm>
              <a:off x="7628953" y="3948968"/>
              <a:ext cx="663389" cy="528125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3" idx="3"/>
            </p:cNvCxnSpPr>
            <p:nvPr/>
          </p:nvCxnSpPr>
          <p:spPr>
            <a:xfrm>
              <a:off x="7628953" y="3948968"/>
              <a:ext cx="701189" cy="126155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1287414" y="3660213"/>
              <a:ext cx="2862000" cy="1686974"/>
            </a:xfrm>
            <a:prstGeom prst="rect">
              <a:avLst/>
            </a:prstGeom>
            <a:solidFill>
              <a:srgbClr val="5B9BD5"/>
            </a:solidFill>
            <a:ln w="28575" cap="flat" cmpd="sng" algn="ctr">
              <a:solidFill>
                <a:schemeClr val="bg1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Checking the feasibility of the model based on the input data. 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Reporting any unusual event in the data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Running the main model and possible sub models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Trying to resolve the possible problems</a:t>
              </a:r>
            </a:p>
          </p:txBody>
        </p:sp>
        <p:cxnSp>
          <p:nvCxnSpPr>
            <p:cNvPr id="56" name="Straight Arrow Connector 55"/>
            <p:cNvCxnSpPr>
              <a:stCxn id="41" idx="2"/>
              <a:endCxn id="43" idx="0"/>
            </p:cNvCxnSpPr>
            <p:nvPr/>
          </p:nvCxnSpPr>
          <p:spPr>
            <a:xfrm>
              <a:off x="6593617" y="3133835"/>
              <a:ext cx="4393" cy="4085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61" idx="2"/>
              <a:endCxn id="59" idx="0"/>
            </p:cNvCxnSpPr>
            <p:nvPr/>
          </p:nvCxnSpPr>
          <p:spPr>
            <a:xfrm>
              <a:off x="6603181" y="5316642"/>
              <a:ext cx="1382501" cy="8768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61" idx="2"/>
              <a:endCxn id="60" idx="1"/>
            </p:cNvCxnSpPr>
            <p:nvPr/>
          </p:nvCxnSpPr>
          <p:spPr>
            <a:xfrm>
              <a:off x="6603181" y="5316642"/>
              <a:ext cx="1574929" cy="5373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9" name="Flowchart: Terminator 58"/>
            <p:cNvSpPr/>
            <p:nvPr/>
          </p:nvSpPr>
          <p:spPr>
            <a:xfrm>
              <a:off x="7329859" y="6193512"/>
              <a:ext cx="1311645" cy="324000"/>
            </a:xfrm>
            <a:prstGeom prst="flowChartTerminator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Summary</a:t>
              </a:r>
            </a:p>
          </p:txBody>
        </p:sp>
        <p:sp>
          <p:nvSpPr>
            <p:cNvPr id="60" name="Flowchart: Terminator 59"/>
            <p:cNvSpPr/>
            <p:nvPr/>
          </p:nvSpPr>
          <p:spPr>
            <a:xfrm>
              <a:off x="8178110" y="5691969"/>
              <a:ext cx="1219693" cy="324000"/>
            </a:xfrm>
            <a:prstGeom prst="flowChartTerminator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Plots</a:t>
              </a:r>
            </a:p>
          </p:txBody>
        </p:sp>
        <p:sp>
          <p:nvSpPr>
            <p:cNvPr id="61" name="Flowchart: Punched Tape 60"/>
            <p:cNvSpPr/>
            <p:nvPr/>
          </p:nvSpPr>
          <p:spPr>
            <a:xfrm>
              <a:off x="5567066" y="4499707"/>
              <a:ext cx="2072229" cy="907705"/>
            </a:xfrm>
            <a:prstGeom prst="flowChartPunchedTape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OpenStatsReport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 object</a:t>
              </a:r>
            </a:p>
          </p:txBody>
        </p:sp>
        <p:cxnSp>
          <p:nvCxnSpPr>
            <p:cNvPr id="62" name="Straight Arrow Connector 61"/>
            <p:cNvCxnSpPr>
              <a:stCxn id="43" idx="2"/>
              <a:endCxn id="61" idx="0"/>
            </p:cNvCxnSpPr>
            <p:nvPr/>
          </p:nvCxnSpPr>
          <p:spPr>
            <a:xfrm>
              <a:off x="6598010" y="4355549"/>
              <a:ext cx="5171" cy="2349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41" idx="3"/>
              <a:endCxn id="65" idx="1"/>
            </p:cNvCxnSpPr>
            <p:nvPr/>
          </p:nvCxnSpPr>
          <p:spPr>
            <a:xfrm>
              <a:off x="7576541" y="2785495"/>
              <a:ext cx="704091" cy="1943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41" idx="3"/>
              <a:endCxn id="66" idx="1"/>
            </p:cNvCxnSpPr>
            <p:nvPr/>
          </p:nvCxnSpPr>
          <p:spPr>
            <a:xfrm flipV="1">
              <a:off x="7576541" y="2586368"/>
              <a:ext cx="704091" cy="1991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5" name="Flowchart: Terminator 64"/>
            <p:cNvSpPr/>
            <p:nvPr/>
          </p:nvSpPr>
          <p:spPr>
            <a:xfrm>
              <a:off x="8280632" y="2817825"/>
              <a:ext cx="1214592" cy="324000"/>
            </a:xfrm>
            <a:prstGeom prst="flowChartTerminator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Summary</a:t>
              </a:r>
            </a:p>
          </p:txBody>
        </p:sp>
        <p:sp>
          <p:nvSpPr>
            <p:cNvPr id="66" name="Flowchart: Terminator 65"/>
            <p:cNvSpPr/>
            <p:nvPr/>
          </p:nvSpPr>
          <p:spPr>
            <a:xfrm>
              <a:off x="8280632" y="2424368"/>
              <a:ext cx="1214839" cy="324000"/>
            </a:xfrm>
            <a:prstGeom prst="flowChartTerminator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Plots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310147" y="5697145"/>
              <a:ext cx="1226679" cy="324000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Report </a:t>
              </a:r>
            </a:p>
          </p:txBody>
        </p:sp>
        <p:cxnSp>
          <p:nvCxnSpPr>
            <p:cNvPr id="68" name="Straight Arrow Connector 67"/>
            <p:cNvCxnSpPr>
              <a:cxnSpLocks/>
              <a:stCxn id="61" idx="2"/>
              <a:endCxn id="67" idx="0"/>
            </p:cNvCxnSpPr>
            <p:nvPr/>
          </p:nvCxnSpPr>
          <p:spPr>
            <a:xfrm flipH="1">
              <a:off x="5923487" y="5316642"/>
              <a:ext cx="679694" cy="38050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1" name="Flowchart: Multidocument 70"/>
            <p:cNvSpPr/>
            <p:nvPr/>
          </p:nvSpPr>
          <p:spPr>
            <a:xfrm>
              <a:off x="5142717" y="774780"/>
              <a:ext cx="1585874" cy="536736"/>
            </a:xfrm>
            <a:prstGeom prst="flowChartMultidocument">
              <a:avLst/>
            </a:prstGeom>
            <a:solidFill>
              <a:srgbClr val="7030A0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Raw data</a:t>
              </a:r>
            </a:p>
          </p:txBody>
        </p:sp>
        <p:cxnSp>
          <p:nvCxnSpPr>
            <p:cNvPr id="94" name="Elbow Connector 93"/>
            <p:cNvCxnSpPr>
              <a:stCxn id="40" idx="1"/>
            </p:cNvCxnSpPr>
            <p:nvPr/>
          </p:nvCxnSpPr>
          <p:spPr>
            <a:xfrm rot="10800000" flipV="1">
              <a:off x="4122698" y="1937596"/>
              <a:ext cx="1635015" cy="614510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0" name="Elbow Connector 99"/>
            <p:cNvCxnSpPr>
              <a:stCxn id="43" idx="1"/>
              <a:endCxn id="55" idx="3"/>
            </p:cNvCxnSpPr>
            <p:nvPr/>
          </p:nvCxnSpPr>
          <p:spPr>
            <a:xfrm rot="10800000" flipV="1">
              <a:off x="4149414" y="3948968"/>
              <a:ext cx="1417652" cy="55473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1" name="Rectangle 110"/>
            <p:cNvSpPr/>
            <p:nvPr/>
          </p:nvSpPr>
          <p:spPr>
            <a:xfrm>
              <a:off x="8207226" y="3373701"/>
              <a:ext cx="2850809" cy="1368000"/>
            </a:xfrm>
            <a:prstGeom prst="rect">
              <a:avLst/>
            </a:prstGeom>
            <a:noFill/>
            <a:ln w="28575" cap="flat" cmpd="sng" algn="ctr">
              <a:solidFill>
                <a:schemeClr val="bg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Continuous data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8223406" y="4829990"/>
              <a:ext cx="2850809" cy="604317"/>
            </a:xfrm>
            <a:prstGeom prst="rect">
              <a:avLst/>
            </a:prstGeom>
            <a:noFill/>
            <a:ln w="28575" cap="flat" cmpd="sng" algn="ctr">
              <a:solidFill>
                <a:schemeClr val="bg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Categorical data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26" name="Flowchart: Alternate Process 125"/>
            <p:cNvSpPr/>
            <p:nvPr/>
          </p:nvSpPr>
          <p:spPr>
            <a:xfrm>
              <a:off x="6904546" y="844595"/>
              <a:ext cx="1585874" cy="432521"/>
            </a:xfrm>
            <a:prstGeom prst="flowChartAlternateProcess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Input model or the default one</a:t>
              </a:r>
            </a:p>
          </p:txBody>
        </p:sp>
        <p:cxnSp>
          <p:nvCxnSpPr>
            <p:cNvPr id="128" name="Elbow Connector 127"/>
            <p:cNvCxnSpPr>
              <a:stCxn id="71" idx="2"/>
              <a:endCxn id="40" idx="0"/>
            </p:cNvCxnSpPr>
            <p:nvPr/>
          </p:nvCxnSpPr>
          <p:spPr>
            <a:xfrm rot="16200000" flipH="1">
              <a:off x="6041451" y="1075115"/>
              <a:ext cx="332715" cy="764863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9" name="Elbow Connector 128"/>
            <p:cNvCxnSpPr/>
            <p:nvPr/>
          </p:nvCxnSpPr>
          <p:spPr>
            <a:xfrm rot="5400000">
              <a:off x="7016420" y="860173"/>
              <a:ext cx="254884" cy="1107243"/>
            </a:xfrm>
            <a:prstGeom prst="bentConnector3">
              <a:avLst>
                <a:gd name="adj1" fmla="val 64566"/>
              </a:avLst>
            </a:prstGeom>
            <a:ln w="38100">
              <a:prstDash val="sysDash"/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4" name="Rounded Rectangle 66">
              <a:extLst>
                <a:ext uri="{FF2B5EF4-FFF2-40B4-BE49-F238E27FC236}">
                  <a16:creationId xmlns:a16="http://schemas.microsoft.com/office/drawing/2014/main" id="{19683244-C564-4FF4-BE1C-F47A30475B65}"/>
                </a:ext>
              </a:extLst>
            </p:cNvPr>
            <p:cNvSpPr/>
            <p:nvPr/>
          </p:nvSpPr>
          <p:spPr>
            <a:xfrm>
              <a:off x="4598698" y="6259125"/>
              <a:ext cx="1226679" cy="3240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List </a:t>
              </a:r>
            </a:p>
          </p:txBody>
        </p:sp>
        <p:sp>
          <p:nvSpPr>
            <p:cNvPr id="72" name="Rounded Rectangle 66">
              <a:extLst>
                <a:ext uri="{FF2B5EF4-FFF2-40B4-BE49-F238E27FC236}">
                  <a16:creationId xmlns:a16="http://schemas.microsoft.com/office/drawing/2014/main" id="{6080BA53-1693-4CD9-BE14-6C665E4EA6D9}"/>
                </a:ext>
              </a:extLst>
            </p:cNvPr>
            <p:cNvSpPr/>
            <p:nvPr/>
          </p:nvSpPr>
          <p:spPr>
            <a:xfrm>
              <a:off x="5976900" y="6236475"/>
              <a:ext cx="1226679" cy="324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JSON 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6465625-55EC-4654-B5ED-2320E0CF3608}"/>
                </a:ext>
              </a:extLst>
            </p:cNvPr>
            <p:cNvCxnSpPr>
              <a:cxnSpLocks/>
              <a:stCxn id="67" idx="2"/>
              <a:endCxn id="54" idx="0"/>
            </p:cNvCxnSpPr>
            <p:nvPr/>
          </p:nvCxnSpPr>
          <p:spPr>
            <a:xfrm flipH="1">
              <a:off x="5212038" y="6021145"/>
              <a:ext cx="711449" cy="23798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65F7414-4E29-4F4C-8FFA-05F30774B614}"/>
                </a:ext>
              </a:extLst>
            </p:cNvPr>
            <p:cNvCxnSpPr>
              <a:cxnSpLocks/>
              <a:stCxn id="67" idx="2"/>
              <a:endCxn id="72" idx="0"/>
            </p:cNvCxnSpPr>
            <p:nvPr/>
          </p:nvCxnSpPr>
          <p:spPr>
            <a:xfrm>
              <a:off x="5923487" y="6021145"/>
              <a:ext cx="666753" cy="2153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79786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IMPC">
      <a:dk1>
        <a:srgbClr val="3B3B3B"/>
      </a:dk1>
      <a:lt1>
        <a:sysClr val="window" lastClr="FFFFFF"/>
      </a:lt1>
      <a:dk2>
        <a:srgbClr val="023160"/>
      </a:dk2>
      <a:lt2>
        <a:srgbClr val="FFFFFF"/>
      </a:lt2>
      <a:accent1>
        <a:srgbClr val="EE7326"/>
      </a:accent1>
      <a:accent2>
        <a:srgbClr val="00B0B0"/>
      </a:accent2>
      <a:accent3>
        <a:srgbClr val="C30000"/>
      </a:accent3>
      <a:accent4>
        <a:srgbClr val="750065"/>
      </a:accent4>
      <a:accent5>
        <a:srgbClr val="97CD2A"/>
      </a:accent5>
      <a:accent6>
        <a:srgbClr val="000000"/>
      </a:accent6>
      <a:hlink>
        <a:srgbClr val="EE7326"/>
      </a:hlink>
      <a:folHlink>
        <a:srgbClr val="00B0B0"/>
      </a:folHlink>
    </a:clrScheme>
    <a:fontScheme name="IMPC">
      <a:majorFont>
        <a:latin typeface="Robo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05156B6-DFA0-4ECA-9F1E-FF381AFF635C}" vid="{C5EF91CF-A456-418D-85B8-1DF60DF2FD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Roboto</vt:lpstr>
      <vt:lpstr>Segoe UI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Haseli Mashhadi</dc:creator>
  <cp:lastModifiedBy>Hamed Haseli Mashhadi</cp:lastModifiedBy>
  <cp:revision>1</cp:revision>
  <dcterms:created xsi:type="dcterms:W3CDTF">2020-01-08T13:31:06Z</dcterms:created>
  <dcterms:modified xsi:type="dcterms:W3CDTF">2020-01-08T13:31:51Z</dcterms:modified>
</cp:coreProperties>
</file>