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9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8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4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9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B7E3B9-17E1-4680-A91F-4202EC4C2245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84099CE-0CDF-445C-AE59-B7D49582F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B361D-5BC0-4E3E-9B69-7AF0BA55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05" y="1671500"/>
            <a:ext cx="7315200" cy="132224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Японская экономическая модель 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5B1F8D-92A7-4A83-96DA-CAC63EFC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51" y="-141768"/>
            <a:ext cx="5294050" cy="728829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048FB6-3A0B-46BF-950F-72B0FB12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3" y="3767441"/>
            <a:ext cx="2682659" cy="17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5749C-EB88-4FBC-9324-5F5E7F8B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5 фактов о Японии: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CFFC9-C604-4A87-9C3F-DB1077C0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065" y="978810"/>
            <a:ext cx="4763899" cy="5472146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solidFill>
                  <a:schemeClr val="accent6"/>
                </a:solidFill>
                <a:latin typeface="Bahnschrift" panose="020B0502040204020203" pitchFamily="34" charset="0"/>
              </a:rPr>
              <a:t> </a:t>
            </a:r>
            <a:r>
              <a:rPr lang="ru-RU" sz="2600" dirty="0">
                <a:latin typeface="Bahnschrift" panose="020B0502040204020203" pitchFamily="34" charset="0"/>
              </a:rPr>
              <a:t>Экономика Японии — одна из самых развитых экономик мира. По размеру ВВП занимает третье место в мире после США и Китая.</a:t>
            </a:r>
          </a:p>
          <a:p>
            <a:r>
              <a:rPr lang="ru-RU" sz="2600" dirty="0">
                <a:latin typeface="Bahnschrift" panose="020B0502040204020203" pitchFamily="34" charset="0"/>
              </a:rPr>
              <a:t>За 55 лет ВВП на душу населения вырос в 60 раз</a:t>
            </a:r>
          </a:p>
          <a:p>
            <a:r>
              <a:rPr lang="ru-RU" sz="2600" dirty="0">
                <a:latin typeface="Bahnschrift" panose="020B0502040204020203" pitchFamily="34" charset="0"/>
              </a:rPr>
              <a:t>Самая высокая продолжительность жизни в мире</a:t>
            </a:r>
          </a:p>
          <a:p>
            <a:r>
              <a:rPr lang="ru-RU" sz="2600" dirty="0">
                <a:latin typeface="Bahnschrift" panose="020B0502040204020203" pitchFamily="34" charset="0"/>
              </a:rPr>
              <a:t>Япония тратит 3,6% ВВП на науку и исследования</a:t>
            </a:r>
          </a:p>
          <a:p>
            <a:r>
              <a:rPr lang="ru-RU" sz="2600" dirty="0">
                <a:latin typeface="Bahnschrift" panose="020B0502040204020203" pitchFamily="34" charset="0"/>
              </a:rPr>
              <a:t>В стране мало ресурсов, поэтому используют их бережно</a:t>
            </a:r>
          </a:p>
          <a:p>
            <a:endParaRPr lang="ru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EDBEE3E-99FF-4E2F-933A-FD22473C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169" y="1219440"/>
            <a:ext cx="3401396" cy="440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0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B9E08-F23C-4B68-8291-EA40366E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Bahnschrift" panose="020B0502040204020203" pitchFamily="34" charset="0"/>
              </a:rPr>
              <a:t>Общая характеристика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28AD2-FCB9-4AEE-8FD8-53CDEC3D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73191"/>
          </a:xfrm>
        </p:spPr>
        <p:txBody>
          <a:bodyPr/>
          <a:lstStyle/>
          <a:p>
            <a:r>
              <a:rPr lang="ru-RU" dirty="0"/>
              <a:t>Развиты высокие технологии (электроника и робототехника). </a:t>
            </a:r>
          </a:p>
          <a:p>
            <a:r>
              <a:rPr lang="ru-RU" dirty="0"/>
              <a:t>Имеется сеть скоростных железных дорог «Синкансэн» и скоростных автомагистралей.</a:t>
            </a:r>
          </a:p>
          <a:p>
            <a:r>
              <a:rPr lang="ru-RU" dirty="0"/>
              <a:t>Рыболовный флот составляет 15% от мирового.</a:t>
            </a:r>
          </a:p>
          <a:p>
            <a:r>
              <a:rPr lang="ru-RU" dirty="0"/>
              <a:t>Сельское хозяйство субсидируется государством, но 55 % продовольствия (по эквиваленту калорийности) импортируется.</a:t>
            </a:r>
          </a:p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2C926CC-6D33-442F-A411-CC42EDA4A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14302" b="2162"/>
          <a:stretch/>
        </p:blipFill>
        <p:spPr bwMode="auto">
          <a:xfrm>
            <a:off x="5047230" y="3506993"/>
            <a:ext cx="4959275" cy="27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873AF-391B-4621-ACB2-09FA4D46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Bahnschrift" panose="020B0502040204020203" pitchFamily="34" charset="0"/>
              </a:rPr>
              <a:t>Исторические предпосылки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ADBF6-3A3B-462B-B4BF-662C784E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813" y="521972"/>
            <a:ext cx="7364019" cy="2907028"/>
          </a:xfrm>
        </p:spPr>
        <p:txBody>
          <a:bodyPr>
            <a:normAutofit/>
          </a:bodyPr>
          <a:lstStyle/>
          <a:p>
            <a:r>
              <a:rPr lang="ru-RU" dirty="0"/>
              <a:t>Вторая Мировая война</a:t>
            </a:r>
          </a:p>
          <a:p>
            <a:r>
              <a:rPr lang="ru-RU" dirty="0"/>
              <a:t>Послевоенное перераспределение ресурсов</a:t>
            </a:r>
          </a:p>
          <a:p>
            <a:r>
              <a:rPr lang="ru-RU" dirty="0"/>
              <a:t>Японское экономическое чудо</a:t>
            </a:r>
          </a:p>
          <a:p>
            <a:r>
              <a:rPr lang="ru-RU" dirty="0"/>
              <a:t>Кризис 1970-х</a:t>
            </a:r>
          </a:p>
          <a:p>
            <a:r>
              <a:rPr lang="ru-RU" dirty="0"/>
              <a:t>Перераспределение ресурсов</a:t>
            </a:r>
          </a:p>
          <a:p>
            <a:r>
              <a:rPr lang="ru-RU" dirty="0"/>
              <a:t>Современная японская экономика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75ECA54-C801-4A4B-8FD4-8DF23565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90" y="3679114"/>
            <a:ext cx="4459072" cy="30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FFCF8C3-B167-4426-BF09-EEFDC4F35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4" b="1"/>
          <a:stretch/>
        </p:blipFill>
        <p:spPr bwMode="auto">
          <a:xfrm>
            <a:off x="8412451" y="3528280"/>
            <a:ext cx="3170978" cy="32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0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F24DF-3F56-4EBE-BE7A-DBFE289E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Bahnschrift" panose="020B0502040204020203" pitchFamily="34" charset="0"/>
              </a:rPr>
              <a:t>Сущность и особенности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24CE0-7D32-4336-AB51-8FBDED8B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Япония имеет отличную от других западных стран социальную структуру, характеризующуюся дуализмом современной промышленности. Основное место в занятости и производстве обрабатывающей промышленности принадлежит мелким и средним предприятиям. При этом доля мелких предприятий не обнаруживает ясно выраженной тенденции к сокращению. на фоне массы малых компаний быстро развивалась концентрации капитала в отраслях тяжелой промышленности, что привело к образованию гигантских объединений.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Тесное сотрудничество бизнеса с государством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Жёсткое государственное регулирование экономики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Экспортная ориентация экономики для создания мощного фонда накопления и инвестиций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Широкое привлечение иностранного капитала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Создание крупных финансовых монополий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0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E3F66-D95D-478A-9866-055FB7F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Bahnschrift" panose="020B0502040204020203" pitchFamily="34" charset="0"/>
              </a:rPr>
              <a:t>Преимущества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EB480-632A-409F-BC37-12D4CA8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277586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Низкая стоимость привлечения капитала</a:t>
            </a:r>
          </a:p>
          <a:p>
            <a:r>
              <a:rPr lang="ru-RU" dirty="0">
                <a:latin typeface="Bahnschrift" panose="020B0502040204020203" pitchFamily="34" charset="0"/>
              </a:rPr>
              <a:t>Ориентация инвесторов на долгосрочное развитие </a:t>
            </a:r>
          </a:p>
          <a:p>
            <a:r>
              <a:rPr lang="ru-RU" dirty="0">
                <a:latin typeface="Bahnschrift" panose="020B0502040204020203" pitchFamily="34" charset="0"/>
              </a:rPr>
              <a:t>Ориентация компаний на высокую конкурентоспособность </a:t>
            </a:r>
          </a:p>
          <a:p>
            <a:r>
              <a:rPr lang="ru-RU" dirty="0">
                <a:latin typeface="Bahnschrift" panose="020B0502040204020203" pitchFamily="34" charset="0"/>
              </a:rPr>
              <a:t>Большой уровень устойчивости компаний </a:t>
            </a:r>
          </a:p>
          <a:p>
            <a:r>
              <a:rPr lang="ru-RU" dirty="0">
                <a:latin typeface="Bahnschrift" panose="020B0502040204020203" pitchFamily="34" charset="0"/>
              </a:rPr>
              <a:t>Более высокая степень корреляции между фундаментальной стоимостью компаний и курсовой стоимостью ее акций</a:t>
            </a:r>
          </a:p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3103D7-116D-4AD5-8867-733F149D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73" y="4315900"/>
            <a:ext cx="3456547" cy="230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FBFD3F59-82DE-4B1E-9FFD-14B11A050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4B386F7-9FA1-49B0-8A85-6EEC58CB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40" y="3581400"/>
            <a:ext cx="4055752" cy="30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52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5A025-F0B6-477D-ABD4-C980D835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Bahnschrift" panose="020B0502040204020203" pitchFamily="34" charset="0"/>
              </a:rPr>
              <a:t>Недостатки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5C39D-4443-4C04-AC48-DAFF0CCA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26" y="760028"/>
            <a:ext cx="7315200" cy="2664400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Затруднено формирование крупных компаний </a:t>
            </a:r>
          </a:p>
          <a:p>
            <a:r>
              <a:rPr lang="ru-RU" dirty="0">
                <a:latin typeface="Bahnschrift" panose="020B0502040204020203" pitchFamily="34" charset="0"/>
              </a:rPr>
              <a:t>Абсолютное доминирование банковской формы финансирования .</a:t>
            </a:r>
          </a:p>
          <a:p>
            <a:r>
              <a:rPr lang="ru-RU" dirty="0">
                <a:latin typeface="Bahnschrift" panose="020B0502040204020203" pitchFamily="34" charset="0"/>
              </a:rPr>
              <a:t>Высока нагрузка на работников </a:t>
            </a:r>
          </a:p>
          <a:p>
            <a:r>
              <a:rPr lang="ru-RU" dirty="0">
                <a:latin typeface="Bahnschrift" panose="020B0502040204020203" pitchFamily="34" charset="0"/>
              </a:rPr>
              <a:t>Некоторая изолированность японской экономики</a:t>
            </a:r>
          </a:p>
          <a:p>
            <a:r>
              <a:rPr lang="ru-RU" dirty="0">
                <a:latin typeface="Bahnschrift" panose="020B0502040204020203" pitchFamily="34" charset="0"/>
              </a:rPr>
              <a:t>Неравенство распределения доходов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85261C-55F6-41D1-B82A-AC5CCEBC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82" y="3648935"/>
            <a:ext cx="3974503" cy="264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51B3905-2A88-4512-8163-2FFC5BA6E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r="16072"/>
          <a:stretch/>
        </p:blipFill>
        <p:spPr bwMode="auto">
          <a:xfrm>
            <a:off x="8119884" y="3648935"/>
            <a:ext cx="3318494" cy="264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FF3C1-5040-473C-867C-3A756AF8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94" y="1733138"/>
            <a:ext cx="6725819" cy="37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EA6807-4F25-41C7-97AB-89AB358886CF}"/>
              </a:ext>
            </a:extLst>
          </p:cNvPr>
          <p:cNvSpPr/>
          <p:nvPr/>
        </p:nvSpPr>
        <p:spPr>
          <a:xfrm>
            <a:off x="4744122" y="415072"/>
            <a:ext cx="35930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 err="1"/>
              <a:t>終わり</a:t>
            </a:r>
            <a:endParaRPr lang="ru-RU" sz="6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820C77-4DDB-4EEB-8798-657FF67BABAB}"/>
              </a:ext>
            </a:extLst>
          </p:cNvPr>
          <p:cNvSpPr/>
          <p:nvPr/>
        </p:nvSpPr>
        <p:spPr>
          <a:xfrm>
            <a:off x="5166515" y="5729845"/>
            <a:ext cx="1858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52830103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Другая 3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337551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101</TotalTime>
  <Words>280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Condensed</vt:lpstr>
      <vt:lpstr>Corbel</vt:lpstr>
      <vt:lpstr>Wingdings 2</vt:lpstr>
      <vt:lpstr>Рамка</vt:lpstr>
      <vt:lpstr>Японская экономическая модель </vt:lpstr>
      <vt:lpstr>5 фактов о Японии:</vt:lpstr>
      <vt:lpstr>Общая характеристика</vt:lpstr>
      <vt:lpstr>Исторические предпосылки</vt:lpstr>
      <vt:lpstr>Сущность и особенности </vt:lpstr>
      <vt:lpstr>Преимущества</vt:lpstr>
      <vt:lpstr>Недостатки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Японская экономическая модель </dc:title>
  <dc:creator>admin</dc:creator>
  <cp:lastModifiedBy>admin</cp:lastModifiedBy>
  <cp:revision>2</cp:revision>
  <dcterms:created xsi:type="dcterms:W3CDTF">2022-03-24T17:32:15Z</dcterms:created>
  <dcterms:modified xsi:type="dcterms:W3CDTF">2022-04-01T12:39:14Z</dcterms:modified>
</cp:coreProperties>
</file>