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2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5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8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37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803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374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41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506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48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F960E-F37D-4A53-8E1C-9A6A488D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B2C0B9-AC50-4CBD-B8A7-B8388E5E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734442-FBF3-4158-936D-B93876AD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70B79-E7D0-4FA1-A2A1-CDE8FE5F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027D40-9CAC-4647-8478-460C1F8F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8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3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1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23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0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71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46EF6C-94C2-4CB7-9B7C-F5281D1310C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D53737-405B-47F9-9E4F-14BA90BA9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0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EC4B-F973-4815-A557-3A99C514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9806" y="-1876381"/>
            <a:ext cx="12729716" cy="1105833"/>
          </a:xfrm>
        </p:spPr>
        <p:txBody>
          <a:bodyPr/>
          <a:lstStyle/>
          <a:p>
            <a:r>
              <a:rPr lang="ru-RU" b="1" dirty="0"/>
              <a:t>КУП </a:t>
            </a:r>
            <a:r>
              <a:rPr lang="ru-RU" b="1" dirty="0" err="1"/>
              <a:t>Молодечноводоканал</a:t>
            </a:r>
            <a:endParaRPr lang="ru-RU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06D2D9-ADCC-4A5E-8FDA-7A7BBC826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" t="16278" b="10770"/>
          <a:stretch/>
        </p:blipFill>
        <p:spPr bwMode="auto">
          <a:xfrm>
            <a:off x="4076909" y="1958526"/>
            <a:ext cx="7483874" cy="448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290307-9588-409E-B6E0-6F0659A3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7" y="2638767"/>
            <a:ext cx="3124037" cy="31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A6218AF0-6AF6-4891-9BC1-2E82D6CEC173}"/>
              </a:ext>
            </a:extLst>
          </p:cNvPr>
          <p:cNvSpPr txBox="1">
            <a:spLocks/>
          </p:cNvSpPr>
          <p:nvPr/>
        </p:nvSpPr>
        <p:spPr>
          <a:xfrm>
            <a:off x="913774" y="33443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Влияние </a:t>
            </a:r>
            <a:r>
              <a:rPr lang="ru-RU" sz="4000" dirty="0" err="1">
                <a:solidFill>
                  <a:schemeClr val="tx2"/>
                </a:solidFill>
                <a:latin typeface="Bahnschrift Light Condensed" panose="020B0502040204020203" pitchFamily="34" charset="0"/>
              </a:rPr>
              <a:t>Молодечненского</a:t>
            </a:r>
            <a:r>
              <a:rPr lang="ru-RU" sz="4000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 водоканала на экологию</a:t>
            </a:r>
          </a:p>
        </p:txBody>
      </p:sp>
    </p:spTree>
    <p:extLst>
      <p:ext uri="{BB962C8B-B14F-4D97-AF65-F5344CB8AC3E}">
        <p14:creationId xmlns:p14="http://schemas.microsoft.com/office/powerpoint/2010/main" val="149488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0EA8F-94AD-420C-8D3B-2EAB1EF0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1"/>
            <a:ext cx="10364451" cy="159617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О предприятии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FBEEF-4A81-48A1-A072-2C7C2275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53087"/>
            <a:ext cx="10364452" cy="3838113"/>
          </a:xfrm>
        </p:spPr>
        <p:txBody>
          <a:bodyPr/>
          <a:lstStyle/>
          <a:p>
            <a:r>
              <a:rPr lang="ru-RU" dirty="0"/>
              <a:t> Городское коммунальное унитарное предприятие «</a:t>
            </a:r>
            <a:r>
              <a:rPr lang="ru-RU" dirty="0" err="1"/>
              <a:t>Молодечноводоканал</a:t>
            </a:r>
            <a:r>
              <a:rPr lang="ru-RU" dirty="0"/>
              <a:t>» находится в коммунальной собственности Минской области. Предприятие является юридическим лицом.</a:t>
            </a:r>
          </a:p>
          <a:p>
            <a:r>
              <a:rPr lang="ru-RU" dirty="0"/>
              <a:t> Основной задачей КУП "</a:t>
            </a:r>
            <a:r>
              <a:rPr lang="ru-RU" dirty="0" err="1"/>
              <a:t>Молодечноводоканал</a:t>
            </a:r>
            <a:r>
              <a:rPr lang="ru-RU" dirty="0"/>
              <a:t>" является бесперебойное и качественное водоснабжение и водоотведение для жителей </a:t>
            </a:r>
            <a:r>
              <a:rPr lang="ru-RU" dirty="0" err="1"/>
              <a:t>Молодечненского</a:t>
            </a:r>
            <a:r>
              <a:rPr lang="ru-RU" dirty="0"/>
              <a:t>, </a:t>
            </a:r>
            <a:r>
              <a:rPr lang="ru-RU" dirty="0" err="1"/>
              <a:t>Воложинского</a:t>
            </a:r>
            <a:r>
              <a:rPr lang="ru-RU" dirty="0"/>
              <a:t> районов.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18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42AF1-8B6F-4548-BAC7-AA45EA53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Воздействие на атмосферный воздух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E3E0A-2929-4B99-813F-ED5492CF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9" y="1828801"/>
            <a:ext cx="10434848" cy="39624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 производствен­ных площадках КУП «</a:t>
            </a:r>
            <a:r>
              <a:rPr lang="ru-RU" dirty="0" err="1"/>
              <a:t>Молодечноводоканал</a:t>
            </a:r>
            <a:r>
              <a:rPr lang="ru-RU" dirty="0"/>
              <a:t>» находится 53 стационарных источника выбросов загрязняющих веществ в атмосферный воздух (организованных - 29, неорганизованных – 24). Кроме того, источником загрязнения атмосферного воздуха является автотранспорт предприятия – 60 мобильных источников выбросов.</a:t>
            </a:r>
          </a:p>
          <a:p>
            <a:r>
              <a:rPr lang="ru-RU" dirty="0"/>
              <a:t>Суммарный валовой выброс загрязняющих веществ в атмосферный воздух в целом от всех источников КУП «</a:t>
            </a:r>
            <a:r>
              <a:rPr lang="ru-RU" dirty="0" err="1"/>
              <a:t>Молодечноводоканал</a:t>
            </a:r>
            <a:r>
              <a:rPr lang="ru-RU" dirty="0"/>
              <a:t>» составляет 110,85 т/год по 37 ингредиентам. Наиболее значимыми источниками выбросов загрязняющих веществ в атмосферный воздух являются очистные сооружения сточных вод. Основными загрязняющими веществами является: метан и аммиак.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02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9DDF-D441-40C5-A0D3-E6B50CBD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Воздействие на водные ресурсы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A625C-F6D8-4049-B2EF-5FD76A62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79418"/>
            <a:ext cx="10364453" cy="483913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Предприятие предоставляет услуги по водоснабжению и водоотведению г. Молодечно и 110 населенных пунктов </a:t>
            </a:r>
            <a:r>
              <a:rPr lang="ru-RU" dirty="0" err="1"/>
              <a:t>Молодечненского</a:t>
            </a:r>
            <a:r>
              <a:rPr lang="ru-RU" dirty="0"/>
              <a:t> района. Город Молодечно обеспечивается водой, поступающей из двух групповых подземных водозаборов: «</a:t>
            </a:r>
            <a:r>
              <a:rPr lang="ru-RU" dirty="0" err="1"/>
              <a:t>Геленово</a:t>
            </a:r>
            <a:r>
              <a:rPr lang="ru-RU" dirty="0"/>
              <a:t>» и «Криница».</a:t>
            </a:r>
          </a:p>
          <a:p>
            <a:r>
              <a:rPr lang="ru-RU" dirty="0"/>
              <a:t>Сточные воды от населения, предприятий и организаций г. Молодечно поступают на очистные сооружения (производительностью 42 000 м</a:t>
            </a:r>
            <a:r>
              <a:rPr lang="ru-RU" baseline="30000" dirty="0"/>
              <a:t>3</a:t>
            </a:r>
            <a:r>
              <a:rPr lang="ru-RU" dirty="0"/>
              <a:t>/</a:t>
            </a:r>
            <a:r>
              <a:rPr lang="ru-RU" dirty="0" err="1"/>
              <a:t>сут</a:t>
            </a:r>
            <a:r>
              <a:rPr lang="ru-RU" dirty="0"/>
              <a:t>.) биологической очистки в искусственных условиях с доочисткой на биологических прудах, расположенные в д. </a:t>
            </a:r>
            <a:r>
              <a:rPr lang="ru-RU" dirty="0" err="1"/>
              <a:t>Бушевица</a:t>
            </a:r>
            <a:r>
              <a:rPr lang="ru-RU" dirty="0"/>
              <a:t> на расстоянии 3 км от г. Молодечно. </a:t>
            </a:r>
          </a:p>
          <a:p>
            <a:r>
              <a:rPr lang="ru-RU" dirty="0"/>
              <a:t>В г. Молодечно работают двенадцать канализационных насосных станций, подающих сточные воды на очистные сооружения.</a:t>
            </a:r>
          </a:p>
          <a:p>
            <a:r>
              <a:rPr lang="ru-RU" dirty="0"/>
              <a:t>Водоснабжение 99 населенных пунктов </a:t>
            </a:r>
            <a:r>
              <a:rPr lang="ru-RU" dirty="0" err="1"/>
              <a:t>Молодечненского</a:t>
            </a:r>
            <a:r>
              <a:rPr lang="ru-RU" dirty="0"/>
              <a:t> района осуществляется от 122 скважин.</a:t>
            </a:r>
          </a:p>
          <a:p>
            <a:r>
              <a:rPr lang="ru-RU" dirty="0"/>
              <a:t>Сточные воды, образующиеся в населенных пунктах </a:t>
            </a:r>
            <a:r>
              <a:rPr lang="ru-RU" dirty="0" err="1"/>
              <a:t>Молодечненского</a:t>
            </a:r>
            <a:r>
              <a:rPr lang="ru-RU" dirty="0"/>
              <a:t> района, поступают на 27 очистных сооружений, в том числе приемником сточных вод после 22 очистных сооружений являются поля фильтрации и после 5 очистных сооружений являются водные объекты </a:t>
            </a:r>
            <a:r>
              <a:rPr lang="ru-RU" dirty="0" err="1"/>
              <a:t>г.п</a:t>
            </a:r>
            <a:r>
              <a:rPr lang="ru-RU" dirty="0"/>
              <a:t>. Радошковичи, п. Чисть, . Раевка 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18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CC94F-C493-4D13-928D-766A3A81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Обращение с отходами производства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D37D9-DB88-4F4F-92DA-E7146C58D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403" y="2044931"/>
            <a:ext cx="10230823" cy="3746269"/>
          </a:xfrm>
        </p:spPr>
        <p:txBody>
          <a:bodyPr>
            <a:normAutofit fontScale="92500"/>
          </a:bodyPr>
          <a:lstStyle/>
          <a:p>
            <a:r>
              <a:rPr lang="ru-RU" dirty="0"/>
              <a:t>В результате производственной деятельности на предприятии образуются отходы производства. По результатам последней инвентаризации на предприятии образуется 46 видов отходов 1,3,4-го классов опасности и неопасные. </a:t>
            </a:r>
          </a:p>
          <a:p>
            <a:r>
              <a:rPr lang="ru-RU" dirty="0"/>
              <a:t>По возможности дальнейшего использования отходы производства делятся на </a:t>
            </a:r>
            <a:r>
              <a:rPr lang="ru-RU" b="1" dirty="0"/>
              <a:t>используемые</a:t>
            </a:r>
            <a:r>
              <a:rPr lang="ru-RU" dirty="0"/>
              <a:t> (вторичные материальные ресурсы) и </a:t>
            </a:r>
            <a:r>
              <a:rPr lang="ru-RU" b="1" dirty="0"/>
              <a:t>неиспользуемые</a:t>
            </a:r>
            <a:r>
              <a:rPr lang="ru-RU" dirty="0"/>
              <a:t>.</a:t>
            </a:r>
          </a:p>
          <a:p>
            <a:r>
              <a:rPr lang="ru-RU" b="1" dirty="0"/>
              <a:t>используемые отходы: </a:t>
            </a:r>
            <a:r>
              <a:rPr lang="ru-RU" dirty="0"/>
              <a:t>могут быть использованы на собственном производстве либо переданы сторонним организациям. </a:t>
            </a:r>
          </a:p>
          <a:p>
            <a:r>
              <a:rPr lang="ru-RU" b="1" dirty="0"/>
              <a:t>Неиспользуемые отходы: </a:t>
            </a:r>
            <a:r>
              <a:rPr lang="ru-RU" dirty="0"/>
              <a:t>подлежат захоронению на полигоне твердых коммунальных отходов.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49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65FC2-DC40-4FA2-BF4E-0A6D65AD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Схема взаимодействия хозяйственной деятельности предприятия с окружающей средой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F387B7-E38B-4087-8C76-E2B6A2F501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126" y="1386280"/>
            <a:ext cx="7057748" cy="50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10423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41</TotalTime>
  <Words>397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Bahnschrift Light Condensed</vt:lpstr>
      <vt:lpstr>Tw Cen MT</vt:lpstr>
      <vt:lpstr>Капля</vt:lpstr>
      <vt:lpstr>КУП Молодечноводоканал</vt:lpstr>
      <vt:lpstr>О предприятии</vt:lpstr>
      <vt:lpstr>Воздействие на атмосферный воздух </vt:lpstr>
      <vt:lpstr>Воздействие на водные ресурсы </vt:lpstr>
      <vt:lpstr>Обращение с отходами производства </vt:lpstr>
      <vt:lpstr>Схема взаимодействия хозяйственной деятельности предприятия с окружающей средой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КУП Молодечноводоканал</dc:title>
  <dc:creator>Legion</dc:creator>
  <cp:lastModifiedBy>Legion</cp:lastModifiedBy>
  <cp:revision>1</cp:revision>
  <dcterms:created xsi:type="dcterms:W3CDTF">2022-11-16T15:44:42Z</dcterms:created>
  <dcterms:modified xsi:type="dcterms:W3CDTF">2022-11-16T16:26:00Z</dcterms:modified>
</cp:coreProperties>
</file>