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58"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17" d="100"/>
          <a:sy n="117" d="100"/>
        </p:scale>
        <p:origin x="1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39792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26134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6343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33390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07521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325595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67185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7737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2603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286475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5562B3-6855-4037-91C5-4F3E3DDD9E44}" type="datetimeFigureOut">
              <a:rPr kumimoji="1" lang="ja-JP" altLang="en-US" smtClean="0"/>
              <a:t>2020/5/7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14386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562B3-6855-4037-91C5-4F3E3DDD9E44}" type="datetimeFigureOut">
              <a:rPr kumimoji="1" lang="ja-JP" altLang="en-US" smtClean="0"/>
              <a:t>2020/5/7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84FE3-7B69-4987-854F-118E35B14F7A}" type="slidenum">
              <a:rPr kumimoji="1" lang="ja-JP" altLang="en-US" smtClean="0"/>
              <a:t>‹#›</a:t>
            </a:fld>
            <a:endParaRPr kumimoji="1" lang="ja-JP" altLang="en-US"/>
          </a:p>
        </p:txBody>
      </p:sp>
    </p:spTree>
    <p:extLst>
      <p:ext uri="{BB962C8B-B14F-4D97-AF65-F5344CB8AC3E}">
        <p14:creationId xmlns:p14="http://schemas.microsoft.com/office/powerpoint/2010/main" val="1213824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0933" y="402989"/>
            <a:ext cx="7879645" cy="2031325"/>
          </a:xfrm>
          <a:prstGeom prst="rect">
            <a:avLst/>
          </a:prstGeom>
          <a:noFill/>
        </p:spPr>
        <p:txBody>
          <a:bodyPr wrap="square" rtlCol="0">
            <a:spAutoFit/>
          </a:bodyPr>
          <a:lstStyle/>
          <a:p>
            <a:r>
              <a:rPr kumimoji="1" lang="en-US" altLang="ja-JP" dirty="0"/>
              <a:t>SUCCESS</a:t>
            </a:r>
            <a:r>
              <a:rPr kumimoji="1" lang="ja-JP" altLang="en-US" dirty="0"/>
              <a:t>した計算結果のフォルダにおいて、</a:t>
            </a:r>
            <a:r>
              <a:rPr lang="en-US" altLang="ja-JP" dirty="0"/>
              <a:t>XMLdata.zip</a:t>
            </a:r>
            <a:r>
              <a:rPr lang="ja-JP" altLang="en-US" dirty="0"/>
              <a:t>から計算結果のデータを読み込み、各種出力をさせる方法</a:t>
            </a:r>
            <a:endParaRPr lang="en-US" altLang="ja-JP" dirty="0"/>
          </a:p>
          <a:p>
            <a:r>
              <a:rPr lang="ja-JP" altLang="en-US" dirty="0"/>
              <a:t>コマンドラインでの実行方法の詳細は</a:t>
            </a:r>
            <a:r>
              <a:rPr lang="en-US" altLang="ja-JP" dirty="0"/>
              <a:t>Input.pdf</a:t>
            </a:r>
            <a:r>
              <a:rPr lang="ja-JP" altLang="en-US" dirty="0"/>
              <a:t>を参照のこと</a:t>
            </a:r>
            <a:endParaRPr lang="en-US" altLang="ja-JP" dirty="0"/>
          </a:p>
          <a:p>
            <a:r>
              <a:rPr lang="ja-JP" altLang="en-US" dirty="0"/>
              <a:t>後処理の</a:t>
            </a:r>
            <a:r>
              <a:rPr kumimoji="1" lang="ja-JP" altLang="en-US" dirty="0"/>
              <a:t>詳細は</a:t>
            </a:r>
            <a:r>
              <a:rPr lang="en-US" altLang="ja-JP" dirty="0"/>
              <a:t>Visualization.pdf</a:t>
            </a:r>
            <a:r>
              <a:rPr lang="ja-JP" altLang="en-US" dirty="0"/>
              <a:t>の</a:t>
            </a:r>
            <a:r>
              <a:rPr lang="en-US" altLang="ja-JP" dirty="0"/>
              <a:t>3.2</a:t>
            </a:r>
            <a:r>
              <a:rPr lang="ja-JP" altLang="en-US" dirty="0"/>
              <a:t>章を参照のこと</a:t>
            </a:r>
            <a:endParaRPr lang="en-US" altLang="ja-JP" dirty="0"/>
          </a:p>
          <a:p>
            <a:endParaRPr lang="en-US" altLang="ja-JP" dirty="0"/>
          </a:p>
          <a:p>
            <a:r>
              <a:rPr kumimoji="1" lang="ja-JP" altLang="en-US" dirty="0"/>
              <a:t>なお、事前に</a:t>
            </a:r>
            <a:r>
              <a:rPr kumimoji="1" lang="en-US" altLang="ja-JP" dirty="0"/>
              <a:t>CHEMKIN</a:t>
            </a:r>
            <a:r>
              <a:rPr kumimoji="1" lang="ja-JP" altLang="en-US" dirty="0"/>
              <a:t>を実行できるように、スパコン上でモジュールの読み込みを実施しておくこと</a:t>
            </a:r>
            <a:r>
              <a:rPr kumimoji="1" lang="en-US" altLang="ja-JP" dirty="0"/>
              <a:t>(2018</a:t>
            </a:r>
            <a:r>
              <a:rPr kumimoji="1" lang="ja-JP" altLang="en-US" dirty="0"/>
              <a:t>年時点では</a:t>
            </a:r>
            <a:r>
              <a:rPr lang="en-US" altLang="ja-JP" dirty="0"/>
              <a:t>”module load </a:t>
            </a:r>
            <a:r>
              <a:rPr lang="en-US" altLang="ja-JP" dirty="0" err="1"/>
              <a:t>ansys</a:t>
            </a:r>
            <a:r>
              <a:rPr lang="en-US" altLang="ja-JP" dirty="0"/>
              <a:t>/19.0”)</a:t>
            </a:r>
            <a:endParaRPr kumimoji="1" lang="ja-JP" altLang="en-US" dirty="0"/>
          </a:p>
        </p:txBody>
      </p:sp>
      <p:sp>
        <p:nvSpPr>
          <p:cNvPr id="5" name="テキスト ボックス 4"/>
          <p:cNvSpPr txBox="1"/>
          <p:nvPr/>
        </p:nvSpPr>
        <p:spPr>
          <a:xfrm>
            <a:off x="270933" y="2873516"/>
            <a:ext cx="8723295" cy="646331"/>
          </a:xfrm>
          <a:prstGeom prst="rect">
            <a:avLst/>
          </a:prstGeom>
          <a:noFill/>
        </p:spPr>
        <p:txBody>
          <a:bodyPr wrap="square" rtlCol="0">
            <a:spAutoFit/>
          </a:bodyPr>
          <a:lstStyle/>
          <a:p>
            <a:r>
              <a:rPr lang="en-US" altLang="ja-JP" dirty="0"/>
              <a:t>1.</a:t>
            </a:r>
            <a:r>
              <a:rPr lang="ja-JP" altLang="en-US" dirty="0"/>
              <a:t>　</a:t>
            </a:r>
            <a:r>
              <a:rPr lang="en-US" altLang="ja-JP" dirty="0"/>
              <a:t>XMLdata.zip</a:t>
            </a:r>
            <a:r>
              <a:rPr lang="ja-JP" altLang="en-US" dirty="0"/>
              <a:t>と同じ場所に</a:t>
            </a:r>
            <a:r>
              <a:rPr lang="en-US" altLang="ja-JP" dirty="0"/>
              <a:t>CKSolnList.txt</a:t>
            </a:r>
            <a:r>
              <a:rPr lang="ja-JP" altLang="en-US" dirty="0"/>
              <a:t>を作成し、以下の文字を記入する。記載の意味は次項。</a:t>
            </a:r>
            <a:endParaRPr kumimoji="1" lang="ja-JP" altLang="en-US" dirty="0"/>
          </a:p>
        </p:txBody>
      </p:sp>
      <p:sp>
        <p:nvSpPr>
          <p:cNvPr id="6" name="正方形/長方形 5"/>
          <p:cNvSpPr/>
          <p:nvPr/>
        </p:nvSpPr>
        <p:spPr>
          <a:xfrm>
            <a:off x="987777" y="3519847"/>
            <a:ext cx="2523067" cy="1200329"/>
          </a:xfrm>
          <a:prstGeom prst="rect">
            <a:avLst/>
          </a:prstGeom>
        </p:spPr>
        <p:txBody>
          <a:bodyPr wrap="square">
            <a:spAutoFit/>
          </a:bodyPr>
          <a:lstStyle/>
          <a:p>
            <a:r>
              <a:rPr lang="ja-JP" altLang="en-US" dirty="0"/>
              <a:t>VARIABLE VAR NONE</a:t>
            </a:r>
          </a:p>
          <a:p>
            <a:r>
              <a:rPr lang="ja-JP" altLang="en-US" dirty="0"/>
              <a:t>VARIABLE SEN NONE</a:t>
            </a:r>
          </a:p>
          <a:p>
            <a:r>
              <a:rPr lang="ja-JP" altLang="en-US" dirty="0"/>
              <a:t>VARIABLE ROP NONE</a:t>
            </a:r>
          </a:p>
          <a:p>
            <a:r>
              <a:rPr lang="ja-JP" altLang="en-US" dirty="0"/>
              <a:t>VARIABLE H2 0 1 0</a:t>
            </a:r>
          </a:p>
        </p:txBody>
      </p:sp>
      <p:sp>
        <p:nvSpPr>
          <p:cNvPr id="7" name="テキスト ボックス 6"/>
          <p:cNvSpPr txBox="1"/>
          <p:nvPr/>
        </p:nvSpPr>
        <p:spPr>
          <a:xfrm>
            <a:off x="270933" y="4849072"/>
            <a:ext cx="8477956" cy="923330"/>
          </a:xfrm>
          <a:prstGeom prst="rect">
            <a:avLst/>
          </a:prstGeom>
          <a:noFill/>
        </p:spPr>
        <p:txBody>
          <a:bodyPr wrap="square" rtlCol="0">
            <a:spAutoFit/>
          </a:bodyPr>
          <a:lstStyle/>
          <a:p>
            <a:pPr marL="273050" indent="-273050"/>
            <a:r>
              <a:rPr lang="en-US" altLang="ja-JP" dirty="0"/>
              <a:t>2.</a:t>
            </a:r>
            <a:r>
              <a:rPr lang="ja-JP" altLang="en-US" dirty="0"/>
              <a:t>　この</a:t>
            </a:r>
            <a:r>
              <a:rPr lang="en-US" altLang="ja-JP" dirty="0" err="1"/>
              <a:t>ppt</a:t>
            </a:r>
            <a:r>
              <a:rPr lang="ja-JP" altLang="en-US" dirty="0"/>
              <a:t>フォルダの</a:t>
            </a:r>
            <a:r>
              <a:rPr lang="en-US" altLang="ja-JP" dirty="0"/>
              <a:t>python</a:t>
            </a:r>
            <a:r>
              <a:rPr lang="ja-JP" altLang="en-US" dirty="0"/>
              <a:t>フォルダの</a:t>
            </a:r>
            <a:r>
              <a:rPr lang="en-US" altLang="ja-JP" dirty="0"/>
              <a:t>getSolutionTranspose.sh</a:t>
            </a:r>
            <a:r>
              <a:rPr lang="ja-JP" altLang="en-US" dirty="0"/>
              <a:t>をコピーして実行すると、指示したデータがいったん</a:t>
            </a:r>
            <a:r>
              <a:rPr lang="en-US" altLang="ja-JP" dirty="0" err="1"/>
              <a:t>CKSoln.ckcsv</a:t>
            </a:r>
            <a:r>
              <a:rPr lang="ja-JP" altLang="en-US" dirty="0"/>
              <a:t>に出力され、その後、</a:t>
            </a:r>
            <a:r>
              <a:rPr lang="en-US" altLang="ja-JP" dirty="0"/>
              <a:t>csv</a:t>
            </a:r>
            <a:r>
              <a:rPr lang="ja-JP" altLang="en-US" dirty="0"/>
              <a:t>ファイルが出力される。</a:t>
            </a:r>
            <a:r>
              <a:rPr lang="en-US" altLang="ja-JP" dirty="0"/>
              <a:t>csv</a:t>
            </a:r>
            <a:r>
              <a:rPr lang="ja-JP" altLang="en-US" dirty="0"/>
              <a:t>ファイルはそのままエクセルで開ける。</a:t>
            </a:r>
            <a:endParaRPr kumimoji="1" lang="ja-JP" altLang="en-US" dirty="0"/>
          </a:p>
        </p:txBody>
      </p:sp>
    </p:spTree>
    <p:extLst>
      <p:ext uri="{BB962C8B-B14F-4D97-AF65-F5344CB8AC3E}">
        <p14:creationId xmlns:p14="http://schemas.microsoft.com/office/powerpoint/2010/main" val="254035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F2D9-DAEA-3B4F-A172-93181E8221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2DD331-3535-0140-B69E-F3007208D2FE}"/>
              </a:ext>
            </a:extLst>
          </p:cNvPr>
          <p:cNvSpPr>
            <a:spLocks noGrp="1"/>
          </p:cNvSpPr>
          <p:nvPr>
            <p:ph idx="1"/>
          </p:nvPr>
        </p:nvSpPr>
        <p:spPr/>
        <p:txBody>
          <a:bodyPr>
            <a:noAutofit/>
          </a:bodyPr>
          <a:lstStyle/>
          <a:p>
            <a:r>
              <a:rPr lang="en-GB" sz="1600" dirty="0"/>
              <a:t>How to read calculation result data from </a:t>
            </a:r>
            <a:r>
              <a:rPr lang="en-GB" sz="1600" dirty="0" err="1"/>
              <a:t>XMLdata.zip</a:t>
            </a:r>
            <a:r>
              <a:rPr lang="en-GB" sz="1600" dirty="0"/>
              <a:t> and output various data in the folder of SUCCESS calculation result Please refer to </a:t>
            </a:r>
            <a:r>
              <a:rPr lang="en-GB" sz="1600" dirty="0" err="1"/>
              <a:t>Input.pdf</a:t>
            </a:r>
            <a:r>
              <a:rPr lang="en-GB" sz="1600" dirty="0"/>
              <a:t> for the details of the command line execution method. For details of post-processing, refer to section 3.2 of </a:t>
            </a:r>
            <a:r>
              <a:rPr lang="en-GB" sz="1600" dirty="0" err="1"/>
              <a:t>Visualization.pdf</a:t>
            </a:r>
            <a:r>
              <a:rPr lang="en-GB" sz="1600" dirty="0"/>
              <a:t>. Please load the module on the supercomputer so that you can execute CHEMKIN in advance (“module load </a:t>
            </a:r>
            <a:r>
              <a:rPr lang="en-GB" sz="1600" dirty="0" err="1"/>
              <a:t>ansys</a:t>
            </a:r>
            <a:r>
              <a:rPr lang="en-GB" sz="1600" dirty="0"/>
              <a:t> / 19.0” as of 2018).</a:t>
            </a:r>
          </a:p>
          <a:p>
            <a:br>
              <a:rPr lang="en-GB" sz="1600" dirty="0"/>
            </a:br>
            <a:r>
              <a:rPr lang="en-GB" sz="1600" dirty="0"/>
              <a:t>1. Create </a:t>
            </a:r>
            <a:r>
              <a:rPr lang="en-GB" sz="1600" dirty="0" err="1"/>
              <a:t>CKSolnList.txt</a:t>
            </a:r>
            <a:r>
              <a:rPr lang="en-GB" sz="1600" dirty="0"/>
              <a:t> in the same location as </a:t>
            </a:r>
            <a:r>
              <a:rPr lang="en-GB" sz="1600" dirty="0" err="1"/>
              <a:t>XMLdata.zip</a:t>
            </a:r>
            <a:r>
              <a:rPr lang="en-GB" sz="1600" dirty="0"/>
              <a:t> and enter the following characters. The meaning of the description is the next section.</a:t>
            </a:r>
          </a:p>
          <a:p>
            <a:br>
              <a:rPr lang="en-GB" sz="1100" dirty="0"/>
            </a:br>
            <a:r>
              <a:rPr lang="en-GB" sz="1600" dirty="0"/>
              <a:t>We recommend that you always write these three lines. When NONE → ALL, all variable values ​​(VAR), SEN (sensitivity coefficient) and ROP (generation rate) are output, but the amount of data is too large to handle.</a:t>
            </a:r>
          </a:p>
          <a:p>
            <a:r>
              <a:rPr lang="ja-JP" altLang="en-US" sz="1100"/>
              <a:t>VARIABLE VAR NONE</a:t>
            </a:r>
          </a:p>
          <a:p>
            <a:r>
              <a:rPr lang="ja-JP" altLang="en-US" sz="1100"/>
              <a:t>VARIABLE SEN NONE</a:t>
            </a:r>
          </a:p>
          <a:p>
            <a:r>
              <a:rPr lang="ja-JP" altLang="en-US" sz="1100"/>
              <a:t>VARIABLE ROP NONE</a:t>
            </a:r>
          </a:p>
          <a:p>
            <a:r>
              <a:rPr lang="ja-JP" altLang="en-US" sz="1100"/>
              <a:t>VARIABLE H2 0 1 0</a:t>
            </a:r>
            <a:endParaRPr lang="en-GB" altLang="ja-JP" sz="1100" dirty="0"/>
          </a:p>
          <a:p>
            <a:r>
              <a:rPr lang="en-US" altLang="ja-JP" sz="1400" dirty="0"/>
              <a:t>2.</a:t>
            </a:r>
            <a:r>
              <a:rPr lang="ja-JP" altLang="en-US" sz="1400"/>
              <a:t>　この</a:t>
            </a:r>
            <a:r>
              <a:rPr lang="en-US" altLang="ja-JP" sz="1400" dirty="0"/>
              <a:t>ppt</a:t>
            </a:r>
            <a:r>
              <a:rPr lang="ja-JP" altLang="en-US" sz="1400"/>
              <a:t>フォルダの</a:t>
            </a:r>
            <a:r>
              <a:rPr lang="en-US" altLang="ja-JP" sz="1400" dirty="0"/>
              <a:t>python</a:t>
            </a:r>
            <a:r>
              <a:rPr lang="ja-JP" altLang="en-US" sz="1400"/>
              <a:t>フォルダの</a:t>
            </a:r>
            <a:r>
              <a:rPr lang="en-US" altLang="ja-JP" sz="1400" dirty="0" err="1"/>
              <a:t>getSolutionTranspose.sh</a:t>
            </a:r>
            <a:r>
              <a:rPr lang="ja-JP" altLang="en-US" sz="1400"/>
              <a:t>をコピーして実行すると、指示したデータがいったん</a:t>
            </a:r>
            <a:r>
              <a:rPr lang="en-US" altLang="ja-JP" sz="1400" dirty="0" err="1"/>
              <a:t>CKSoln.ckcsv</a:t>
            </a:r>
            <a:r>
              <a:rPr lang="ja-JP" altLang="en-US" sz="1400"/>
              <a:t>に出力され、その後、</a:t>
            </a:r>
            <a:r>
              <a:rPr lang="en-US" altLang="ja-JP" sz="1400" dirty="0"/>
              <a:t>csv</a:t>
            </a:r>
            <a:r>
              <a:rPr lang="ja-JP" altLang="en-US" sz="1400"/>
              <a:t>ファイルが出力される。</a:t>
            </a:r>
            <a:r>
              <a:rPr lang="en-US" altLang="ja-JP" sz="1400" dirty="0"/>
              <a:t>csv</a:t>
            </a:r>
            <a:r>
              <a:rPr lang="ja-JP" altLang="en-US" sz="1400"/>
              <a:t>ファイルはそのままエクセルで開ける。</a:t>
            </a:r>
          </a:p>
          <a:p>
            <a:endParaRPr lang="ja-JP" altLang="en-US" sz="1100"/>
          </a:p>
          <a:p>
            <a:endParaRPr lang="en-US" sz="1200" dirty="0"/>
          </a:p>
        </p:txBody>
      </p:sp>
    </p:spTree>
    <p:extLst>
      <p:ext uri="{BB962C8B-B14F-4D97-AF65-F5344CB8AC3E}">
        <p14:creationId xmlns:p14="http://schemas.microsoft.com/office/powerpoint/2010/main" val="10338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67143" y="1153644"/>
            <a:ext cx="4429113" cy="2585323"/>
          </a:xfrm>
          <a:prstGeom prst="rect">
            <a:avLst/>
          </a:prstGeom>
        </p:spPr>
        <p:txBody>
          <a:bodyPr wrap="square">
            <a:spAutoFit/>
          </a:bodyPr>
          <a:lstStyle/>
          <a:p>
            <a:r>
              <a:rPr lang="ja-JP" altLang="en-US" dirty="0"/>
              <a:t>VARIABLE VAR NONE</a:t>
            </a:r>
          </a:p>
          <a:p>
            <a:r>
              <a:rPr lang="ja-JP" altLang="en-US" dirty="0"/>
              <a:t>VARIABLE SEN NONE</a:t>
            </a:r>
          </a:p>
          <a:p>
            <a:r>
              <a:rPr lang="ja-JP" altLang="en-US" dirty="0"/>
              <a:t>VARIABLE ROP NONE</a:t>
            </a:r>
            <a:endParaRPr lang="en-US" altLang="ja-JP" dirty="0"/>
          </a:p>
          <a:p>
            <a:r>
              <a:rPr lang="en-US" altLang="ja-JP" dirty="0"/>
              <a:t>VARIABLE temperature 1 0 0</a:t>
            </a:r>
          </a:p>
          <a:p>
            <a:r>
              <a:rPr lang="en-US" altLang="ja-JP" dirty="0"/>
              <a:t>VARIABLE pressure 1 0 0</a:t>
            </a:r>
          </a:p>
          <a:p>
            <a:r>
              <a:rPr lang="en-US" altLang="ja-JP" dirty="0"/>
              <a:t>VARIABLE H2 1 0 0</a:t>
            </a:r>
          </a:p>
          <a:p>
            <a:r>
              <a:rPr lang="en-US" altLang="ja-JP" dirty="0"/>
              <a:t>VARIABLE</a:t>
            </a:r>
            <a:r>
              <a:rPr lang="ja-JP" altLang="en-US" dirty="0"/>
              <a:t> </a:t>
            </a:r>
            <a:r>
              <a:rPr lang="en-US" altLang="ja-JP" dirty="0"/>
              <a:t>O2 1 0 0</a:t>
            </a:r>
          </a:p>
          <a:p>
            <a:r>
              <a:rPr lang="en-US" altLang="ja-JP" dirty="0"/>
              <a:t>UNIT Pressure (bar)</a:t>
            </a:r>
          </a:p>
          <a:p>
            <a:r>
              <a:rPr lang="en-US" altLang="ja-JP" dirty="0"/>
              <a:t>UNIT </a:t>
            </a:r>
            <a:r>
              <a:rPr lang="en-US" altLang="ja-JP" dirty="0" err="1"/>
              <a:t>HeatProductionRate</a:t>
            </a:r>
            <a:r>
              <a:rPr lang="en-US" altLang="ja-JP" dirty="0"/>
              <a:t> (kJ/cm3-sec)</a:t>
            </a:r>
            <a:endParaRPr lang="ja-JP" altLang="en-US" dirty="0"/>
          </a:p>
        </p:txBody>
      </p:sp>
      <p:sp>
        <p:nvSpPr>
          <p:cNvPr id="5" name="正方形/長方形 4"/>
          <p:cNvSpPr/>
          <p:nvPr/>
        </p:nvSpPr>
        <p:spPr>
          <a:xfrm>
            <a:off x="243444" y="232006"/>
            <a:ext cx="8045532" cy="369332"/>
          </a:xfrm>
          <a:prstGeom prst="rect">
            <a:avLst/>
          </a:prstGeom>
        </p:spPr>
        <p:txBody>
          <a:bodyPr wrap="square">
            <a:spAutoFit/>
          </a:bodyPr>
          <a:lstStyle/>
          <a:p>
            <a:r>
              <a:rPr lang="en-US" altLang="ja-JP" dirty="0"/>
              <a:t>CKSolnList.txt</a:t>
            </a:r>
            <a:r>
              <a:rPr lang="ja-JP" altLang="en-US" dirty="0"/>
              <a:t>の記述により、出力するデータの種類を制御可能。</a:t>
            </a:r>
          </a:p>
        </p:txBody>
      </p:sp>
      <p:sp>
        <p:nvSpPr>
          <p:cNvPr id="6" name="右中かっこ 5"/>
          <p:cNvSpPr/>
          <p:nvPr/>
        </p:nvSpPr>
        <p:spPr>
          <a:xfrm>
            <a:off x="2839353" y="1261238"/>
            <a:ext cx="461987" cy="6937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3390168" y="1153644"/>
            <a:ext cx="5534376" cy="923330"/>
          </a:xfrm>
          <a:prstGeom prst="rect">
            <a:avLst/>
          </a:prstGeom>
          <a:noFill/>
        </p:spPr>
        <p:txBody>
          <a:bodyPr wrap="square" rtlCol="0">
            <a:spAutoFit/>
          </a:bodyPr>
          <a:lstStyle/>
          <a:p>
            <a:r>
              <a:rPr lang="ja-JP" altLang="en-US" dirty="0"/>
              <a:t>この三行は常に記述することを薦める。</a:t>
            </a:r>
            <a:r>
              <a:rPr lang="en-US" altLang="ja-JP" dirty="0"/>
              <a:t>NONE</a:t>
            </a:r>
            <a:r>
              <a:rPr lang="ja-JP" altLang="en-US" dirty="0"/>
              <a:t>→</a:t>
            </a:r>
            <a:r>
              <a:rPr lang="en-US" altLang="ja-JP" dirty="0"/>
              <a:t>ALL</a:t>
            </a:r>
            <a:r>
              <a:rPr lang="ja-JP" altLang="en-US" dirty="0"/>
              <a:t>にすると、変数値（</a:t>
            </a:r>
            <a:r>
              <a:rPr lang="en-US" altLang="ja-JP" dirty="0"/>
              <a:t>VAR</a:t>
            </a:r>
            <a:r>
              <a:rPr lang="ja-JP" altLang="en-US" dirty="0"/>
              <a:t>）、</a:t>
            </a:r>
            <a:r>
              <a:rPr lang="en-US" altLang="ja-JP" dirty="0"/>
              <a:t>SEN</a:t>
            </a:r>
            <a:r>
              <a:rPr lang="ja-JP" altLang="en-US" dirty="0"/>
              <a:t>（感度係数）、</a:t>
            </a:r>
            <a:r>
              <a:rPr lang="en-US" altLang="ja-JP" dirty="0"/>
              <a:t>ROP</a:t>
            </a:r>
            <a:r>
              <a:rPr lang="ja-JP" altLang="en-US" dirty="0"/>
              <a:t>（生成速度）のすべてを出力するが、データ量が多すぎて扱いにくい。</a:t>
            </a:r>
            <a:endParaRPr kumimoji="1" lang="ja-JP" altLang="en-US" dirty="0"/>
          </a:p>
        </p:txBody>
      </p:sp>
      <p:sp>
        <p:nvSpPr>
          <p:cNvPr id="8" name="テキスト ボックス 7"/>
          <p:cNvSpPr txBox="1"/>
          <p:nvPr/>
        </p:nvSpPr>
        <p:spPr>
          <a:xfrm>
            <a:off x="243444" y="5583936"/>
            <a:ext cx="7714099" cy="646331"/>
          </a:xfrm>
          <a:prstGeom prst="rect">
            <a:avLst/>
          </a:prstGeom>
          <a:noFill/>
        </p:spPr>
        <p:txBody>
          <a:bodyPr wrap="none" rtlCol="0">
            <a:spAutoFit/>
          </a:bodyPr>
          <a:lstStyle/>
          <a:p>
            <a:r>
              <a:rPr lang="ja-JP" altLang="en-US" dirty="0"/>
              <a:t>変数名に指定可能な文字列や指定可能な単位について、</a:t>
            </a:r>
            <a:endParaRPr lang="en-US" altLang="ja-JP" dirty="0"/>
          </a:p>
          <a:p>
            <a:r>
              <a:rPr lang="ja-JP" altLang="en-US" dirty="0"/>
              <a:t>詳細は</a:t>
            </a:r>
            <a:r>
              <a:rPr lang="en-US" altLang="ja-JP" dirty="0"/>
              <a:t>”</a:t>
            </a:r>
            <a:r>
              <a:rPr lang="en-US" altLang="ja-JP" dirty="0" err="1"/>
              <a:t>GetSolution</a:t>
            </a:r>
            <a:r>
              <a:rPr lang="en-US" altLang="ja-JP" dirty="0"/>
              <a:t> -</a:t>
            </a:r>
            <a:r>
              <a:rPr lang="en-US" altLang="ja-JP" dirty="0" err="1"/>
              <a:t>listonly</a:t>
            </a:r>
            <a:r>
              <a:rPr lang="en-US" altLang="ja-JP" dirty="0"/>
              <a:t>” </a:t>
            </a:r>
            <a:r>
              <a:rPr lang="ja-JP" altLang="en-US" dirty="0"/>
              <a:t>を実行して出力される</a:t>
            </a:r>
            <a:r>
              <a:rPr lang="en-US" altLang="ja-JP" dirty="0"/>
              <a:t>CKSolnList.txt</a:t>
            </a:r>
            <a:r>
              <a:rPr lang="ja-JP" altLang="en-US" dirty="0"/>
              <a:t>を参照のこと</a:t>
            </a:r>
            <a:endParaRPr kumimoji="1" lang="ja-JP" altLang="en-US" dirty="0"/>
          </a:p>
        </p:txBody>
      </p:sp>
      <p:sp>
        <p:nvSpPr>
          <p:cNvPr id="9" name="テキスト ボックス 8"/>
          <p:cNvSpPr txBox="1"/>
          <p:nvPr/>
        </p:nvSpPr>
        <p:spPr>
          <a:xfrm>
            <a:off x="243444" y="891906"/>
            <a:ext cx="530915" cy="369332"/>
          </a:xfrm>
          <a:prstGeom prst="rect">
            <a:avLst/>
          </a:prstGeom>
          <a:noFill/>
        </p:spPr>
        <p:txBody>
          <a:bodyPr wrap="none" rtlCol="0">
            <a:spAutoFit/>
          </a:bodyPr>
          <a:lstStyle/>
          <a:p>
            <a:r>
              <a:rPr kumimoji="1" lang="ja-JP" altLang="en-US" dirty="0"/>
              <a:t>例：</a:t>
            </a:r>
          </a:p>
        </p:txBody>
      </p:sp>
      <p:sp>
        <p:nvSpPr>
          <p:cNvPr id="10" name="テキスト ボックス 9"/>
          <p:cNvSpPr txBox="1"/>
          <p:nvPr/>
        </p:nvSpPr>
        <p:spPr>
          <a:xfrm>
            <a:off x="483527" y="4179510"/>
            <a:ext cx="8385629" cy="923330"/>
          </a:xfrm>
          <a:prstGeom prst="rect">
            <a:avLst/>
          </a:prstGeom>
          <a:noFill/>
        </p:spPr>
        <p:txBody>
          <a:bodyPr wrap="none" rtlCol="0">
            <a:spAutoFit/>
          </a:bodyPr>
          <a:lstStyle/>
          <a:p>
            <a:r>
              <a:rPr kumimoji="1" lang="ja-JP" altLang="en-US" dirty="0"/>
              <a:t>「</a:t>
            </a:r>
            <a:r>
              <a:rPr kumimoji="1" lang="en-US" altLang="ja-JP" dirty="0"/>
              <a:t>VARIABLE</a:t>
            </a:r>
            <a:r>
              <a:rPr lang="ja-JP" altLang="en-US" dirty="0"/>
              <a:t>  変数名  </a:t>
            </a:r>
            <a:r>
              <a:rPr lang="en-US" altLang="ja-JP" dirty="0"/>
              <a:t>A  B  C</a:t>
            </a:r>
            <a:r>
              <a:rPr lang="ja-JP" altLang="en-US" dirty="0"/>
              <a:t>」の形式で出力したいデータを指定する</a:t>
            </a:r>
            <a:endParaRPr lang="en-US" altLang="ja-JP" dirty="0"/>
          </a:p>
          <a:p>
            <a:r>
              <a:rPr kumimoji="1" lang="ja-JP" altLang="en-US" dirty="0"/>
              <a:t>　・</a:t>
            </a:r>
            <a:r>
              <a:rPr kumimoji="1" lang="en-US" altLang="ja-JP" dirty="0"/>
              <a:t>A</a:t>
            </a:r>
            <a:r>
              <a:rPr lang="ja-JP" altLang="en-US" dirty="0"/>
              <a:t> </a:t>
            </a:r>
            <a:r>
              <a:rPr lang="en-US" altLang="ja-JP" dirty="0"/>
              <a:t>B C</a:t>
            </a:r>
            <a:r>
              <a:rPr lang="ja-JP" altLang="en-US" dirty="0" err="1"/>
              <a:t>には</a:t>
            </a:r>
            <a:r>
              <a:rPr lang="en-US" altLang="ja-JP" dirty="0"/>
              <a:t>1</a:t>
            </a:r>
            <a:r>
              <a:rPr lang="ja-JP" altLang="en-US" dirty="0"/>
              <a:t>か</a:t>
            </a:r>
            <a:r>
              <a:rPr lang="en-US" altLang="ja-JP" dirty="0"/>
              <a:t>0</a:t>
            </a:r>
            <a:r>
              <a:rPr lang="ja-JP" altLang="en-US" dirty="0"/>
              <a:t>を指定し、</a:t>
            </a:r>
            <a:r>
              <a:rPr lang="en-US" altLang="ja-JP" dirty="0"/>
              <a:t>1</a:t>
            </a:r>
            <a:r>
              <a:rPr lang="ja-JP" altLang="en-US" dirty="0"/>
              <a:t>は出力する、</a:t>
            </a:r>
            <a:r>
              <a:rPr lang="en-US" altLang="ja-JP" dirty="0"/>
              <a:t>0</a:t>
            </a:r>
            <a:r>
              <a:rPr lang="ja-JP" altLang="en-US" dirty="0"/>
              <a:t>は出力しない、を意味する</a:t>
            </a:r>
            <a:endParaRPr lang="en-US" altLang="ja-JP" dirty="0"/>
          </a:p>
          <a:p>
            <a:r>
              <a:rPr kumimoji="1" lang="ja-JP" altLang="en-US" dirty="0"/>
              <a:t>　・</a:t>
            </a:r>
            <a:r>
              <a:rPr kumimoji="1" lang="en-US" altLang="ja-JP" dirty="0"/>
              <a:t>A</a:t>
            </a:r>
            <a:r>
              <a:rPr kumimoji="1" lang="ja-JP" altLang="en-US" dirty="0"/>
              <a:t>は変数値、</a:t>
            </a:r>
            <a:r>
              <a:rPr kumimoji="1" lang="en-US" altLang="ja-JP" dirty="0"/>
              <a:t>B</a:t>
            </a:r>
            <a:r>
              <a:rPr kumimoji="1" lang="ja-JP" altLang="en-US" dirty="0"/>
              <a:t>はその変数に対する感度係数、</a:t>
            </a:r>
            <a:r>
              <a:rPr kumimoji="1" lang="en-US" altLang="ja-JP" dirty="0"/>
              <a:t>C</a:t>
            </a:r>
            <a:r>
              <a:rPr kumimoji="1" lang="ja-JP" altLang="en-US" dirty="0"/>
              <a:t>はその変数の生成速度に該当する</a:t>
            </a:r>
            <a:endParaRPr kumimoji="1" lang="en-US" altLang="ja-JP" dirty="0"/>
          </a:p>
        </p:txBody>
      </p:sp>
      <p:sp>
        <p:nvSpPr>
          <p:cNvPr id="11" name="テキスト ボックス 10"/>
          <p:cNvSpPr txBox="1"/>
          <p:nvPr/>
        </p:nvSpPr>
        <p:spPr>
          <a:xfrm>
            <a:off x="4944829" y="3052083"/>
            <a:ext cx="4315605" cy="646331"/>
          </a:xfrm>
          <a:prstGeom prst="rect">
            <a:avLst/>
          </a:prstGeom>
          <a:noFill/>
        </p:spPr>
        <p:txBody>
          <a:bodyPr wrap="none" rtlCol="0">
            <a:spAutoFit/>
          </a:bodyPr>
          <a:lstStyle/>
          <a:p>
            <a:r>
              <a:rPr lang="ja-JP" altLang="en-US" dirty="0"/>
              <a:t>単位も指定可能</a:t>
            </a:r>
            <a:endParaRPr lang="en-US" altLang="ja-JP" dirty="0"/>
          </a:p>
          <a:p>
            <a:r>
              <a:rPr kumimoji="1" lang="ja-JP" altLang="en-US" dirty="0"/>
              <a:t>デフォルトで温度は</a:t>
            </a:r>
            <a:r>
              <a:rPr kumimoji="1" lang="en-US" altLang="ja-JP" dirty="0"/>
              <a:t>K</a:t>
            </a:r>
            <a:r>
              <a:rPr kumimoji="1" lang="ja-JP" altLang="en-US" dirty="0" err="1"/>
              <a:t>、</a:t>
            </a:r>
            <a:r>
              <a:rPr lang="ja-JP" altLang="en-US" dirty="0"/>
              <a:t>化学種はモル分率</a:t>
            </a:r>
            <a:endParaRPr kumimoji="1" lang="ja-JP" altLang="en-US" dirty="0"/>
          </a:p>
        </p:txBody>
      </p:sp>
      <p:sp>
        <p:nvSpPr>
          <p:cNvPr id="14" name="右中かっこ 13"/>
          <p:cNvSpPr/>
          <p:nvPr/>
        </p:nvSpPr>
        <p:spPr>
          <a:xfrm>
            <a:off x="4470650" y="3117175"/>
            <a:ext cx="461987" cy="53534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p:cNvSpPr/>
          <p:nvPr/>
        </p:nvSpPr>
        <p:spPr>
          <a:xfrm rot="10800000">
            <a:off x="205155" y="2026639"/>
            <a:ext cx="461987" cy="10905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9" name="直線コネクタ 18"/>
          <p:cNvCxnSpPr/>
          <p:nvPr/>
        </p:nvCxnSpPr>
        <p:spPr>
          <a:xfrm>
            <a:off x="167858" y="2571906"/>
            <a:ext cx="0" cy="1776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167857" y="4348566"/>
            <a:ext cx="278373" cy="3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12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EEFA-6CE5-5841-BB72-E8327CC50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020281-305D-D341-A6C9-6F9CC489EF9D}"/>
              </a:ext>
            </a:extLst>
          </p:cNvPr>
          <p:cNvSpPr>
            <a:spLocks noGrp="1"/>
          </p:cNvSpPr>
          <p:nvPr>
            <p:ph idx="1"/>
          </p:nvPr>
        </p:nvSpPr>
        <p:spPr/>
        <p:txBody>
          <a:bodyPr>
            <a:normAutofit/>
          </a:bodyPr>
          <a:lstStyle/>
          <a:p>
            <a:r>
              <a:rPr lang="en-GB" sz="1800" dirty="0"/>
              <a:t>Specify the data you want to output in the format of "VARIABLE variable name A B C" ・ Specify 1 or 0 for ABC, output 1 and output 0 ・ A is the variable value, B is the sensitivity coefficient for that variable, and C is the generation speed of that variable.</a:t>
            </a:r>
          </a:p>
          <a:p>
            <a:r>
              <a:rPr lang="ja-JP" altLang="en-US" sz="1050"/>
              <a:t>VARIABLE VAR NONE</a:t>
            </a:r>
          </a:p>
          <a:p>
            <a:r>
              <a:rPr lang="ja-JP" altLang="en-US" sz="1050"/>
              <a:t>VARIABLE SEN NONE</a:t>
            </a:r>
          </a:p>
          <a:p>
            <a:r>
              <a:rPr lang="ja-JP" altLang="en-US" sz="1050"/>
              <a:t>VARIABLE ROP NONE</a:t>
            </a:r>
            <a:endParaRPr lang="en-US" altLang="ja-JP" sz="1050" dirty="0"/>
          </a:p>
          <a:p>
            <a:r>
              <a:rPr lang="en-US" altLang="ja-JP" sz="1050" dirty="0"/>
              <a:t>VARIABLE temperature 1 0 0</a:t>
            </a:r>
          </a:p>
          <a:p>
            <a:r>
              <a:rPr lang="en-US" altLang="ja-JP" sz="1050" dirty="0"/>
              <a:t>VARIABLE pressure 1 0 0</a:t>
            </a:r>
          </a:p>
          <a:p>
            <a:r>
              <a:rPr lang="en-US" altLang="ja-JP" sz="1050" dirty="0"/>
              <a:t>VARIABLE H2 1 0 0</a:t>
            </a:r>
          </a:p>
          <a:p>
            <a:r>
              <a:rPr lang="en-US" altLang="ja-JP" sz="1050" dirty="0"/>
              <a:t>VARIABLE</a:t>
            </a:r>
            <a:r>
              <a:rPr lang="ja-JP" altLang="en-US" sz="1050"/>
              <a:t> </a:t>
            </a:r>
            <a:r>
              <a:rPr lang="en-US" altLang="ja-JP" sz="1050" dirty="0"/>
              <a:t>O2 1 0 0</a:t>
            </a:r>
          </a:p>
          <a:p>
            <a:r>
              <a:rPr lang="en-US" altLang="ja-JP" sz="1050" dirty="0"/>
              <a:t>UNIT Pressure (bar)</a:t>
            </a:r>
          </a:p>
          <a:p>
            <a:r>
              <a:rPr lang="en-US" altLang="ja-JP" sz="1050" dirty="0"/>
              <a:t>UNIT </a:t>
            </a:r>
            <a:r>
              <a:rPr lang="en-US" altLang="ja-JP" sz="1050" dirty="0" err="1"/>
              <a:t>HeatProductionRate</a:t>
            </a:r>
            <a:r>
              <a:rPr lang="en-US" altLang="ja-JP" sz="1050" dirty="0"/>
              <a:t> (kJ/cm3-sec)</a:t>
            </a:r>
          </a:p>
          <a:p>
            <a:endParaRPr lang="en-US" altLang="ja-JP" sz="1050" dirty="0"/>
          </a:p>
          <a:p>
            <a:br>
              <a:rPr lang="en-GB" sz="1050" dirty="0"/>
            </a:br>
            <a:r>
              <a:rPr lang="en-GB" sz="2000" dirty="0"/>
              <a:t>Regarding the character string that can be specified for the variable name and the unit that can be specified, For details, refer to </a:t>
            </a:r>
            <a:r>
              <a:rPr lang="en-GB" sz="2000" dirty="0" err="1"/>
              <a:t>CKSolnList.txt</a:t>
            </a:r>
            <a:r>
              <a:rPr lang="en-GB" sz="2000" dirty="0"/>
              <a:t> output by executing "</a:t>
            </a:r>
            <a:r>
              <a:rPr lang="en-GB" sz="2000" dirty="0" err="1"/>
              <a:t>GetSolution</a:t>
            </a:r>
            <a:r>
              <a:rPr lang="en-GB" sz="2000" dirty="0"/>
              <a:t> -</a:t>
            </a:r>
            <a:r>
              <a:rPr lang="en-GB" sz="2000" dirty="0" err="1"/>
              <a:t>listonly</a:t>
            </a:r>
            <a:r>
              <a:rPr lang="en-GB" sz="2000" dirty="0"/>
              <a:t>".</a:t>
            </a:r>
            <a:endParaRPr lang="ja-JP" altLang="en-US" sz="1050"/>
          </a:p>
          <a:p>
            <a:endParaRPr lang="en-US" sz="2400" dirty="0"/>
          </a:p>
        </p:txBody>
      </p:sp>
    </p:spTree>
    <p:extLst>
      <p:ext uri="{BB962C8B-B14F-4D97-AF65-F5344CB8AC3E}">
        <p14:creationId xmlns:p14="http://schemas.microsoft.com/office/powerpoint/2010/main" val="17864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6537"/>
            <a:ext cx="2994731" cy="369332"/>
          </a:xfrm>
          <a:prstGeom prst="rect">
            <a:avLst/>
          </a:prstGeom>
          <a:noFill/>
        </p:spPr>
        <p:txBody>
          <a:bodyPr wrap="none" rtlCol="0">
            <a:spAutoFit/>
          </a:bodyPr>
          <a:lstStyle/>
          <a:p>
            <a:r>
              <a:rPr kumimoji="1" lang="ja-JP" altLang="en-US" dirty="0"/>
              <a:t>各種サンプル概要（</a:t>
            </a:r>
            <a:r>
              <a:rPr kumimoji="1" lang="en-US" altLang="ja-JP" dirty="0"/>
              <a:t>2018/11</a:t>
            </a:r>
            <a:r>
              <a:rPr kumimoji="1" lang="ja-JP" altLang="en-US" dirty="0"/>
              <a:t>）</a:t>
            </a:r>
          </a:p>
        </p:txBody>
      </p:sp>
      <p:sp>
        <p:nvSpPr>
          <p:cNvPr id="5" name="テキスト ボックス 4"/>
          <p:cNvSpPr txBox="1"/>
          <p:nvPr/>
        </p:nvSpPr>
        <p:spPr>
          <a:xfrm>
            <a:off x="6534912" y="66537"/>
            <a:ext cx="2450607" cy="369332"/>
          </a:xfrm>
          <a:prstGeom prst="rect">
            <a:avLst/>
          </a:prstGeom>
          <a:noFill/>
        </p:spPr>
        <p:txBody>
          <a:bodyPr wrap="none" rtlCol="0">
            <a:spAutoFit/>
          </a:bodyPr>
          <a:lstStyle/>
          <a:p>
            <a:r>
              <a:rPr kumimoji="1" lang="en-US" altLang="ja-JP" dirty="0"/>
              <a:t>Python2.7.4</a:t>
            </a:r>
            <a:r>
              <a:rPr kumimoji="1" lang="ja-JP" altLang="en-US" dirty="0"/>
              <a:t>で動作確認</a:t>
            </a:r>
          </a:p>
        </p:txBody>
      </p:sp>
      <p:sp>
        <p:nvSpPr>
          <p:cNvPr id="6" name="テキスト ボックス 5"/>
          <p:cNvSpPr txBox="1"/>
          <p:nvPr/>
        </p:nvSpPr>
        <p:spPr>
          <a:xfrm>
            <a:off x="1368093" y="803137"/>
            <a:ext cx="5704960" cy="1200329"/>
          </a:xfrm>
          <a:prstGeom prst="rect">
            <a:avLst/>
          </a:prstGeom>
          <a:noFill/>
        </p:spPr>
        <p:txBody>
          <a:bodyPr wrap="none" rtlCol="0">
            <a:spAutoFit/>
          </a:bodyPr>
          <a:lstStyle/>
          <a:p>
            <a:r>
              <a:rPr lang="en-US" altLang="ja-JP" dirty="0"/>
              <a:t>IDT_CH4-air_f1_p1_T1500/run_IDT.sh</a:t>
            </a:r>
          </a:p>
          <a:p>
            <a:pPr lvl="1"/>
            <a:r>
              <a:rPr lang="en-US" altLang="ja-JP" dirty="0"/>
              <a:t>aurora</a:t>
            </a:r>
            <a:r>
              <a:rPr lang="ja-JP" altLang="en-US" dirty="0"/>
              <a:t>計算を実行、最後に着火遅れ時間</a:t>
            </a:r>
            <a:r>
              <a:rPr lang="en-US" altLang="ja-JP" dirty="0"/>
              <a:t>(sec)</a:t>
            </a:r>
            <a:r>
              <a:rPr lang="ja-JP" altLang="en-US" dirty="0"/>
              <a:t>を出力</a:t>
            </a:r>
            <a:endParaRPr lang="en-US" altLang="ja-JP" dirty="0"/>
          </a:p>
          <a:p>
            <a:r>
              <a:rPr lang="en-US" altLang="ja-JP" dirty="0"/>
              <a:t>LFS_CH4-air_T300_p1_f1.00/run_LFS.sh</a:t>
            </a:r>
          </a:p>
          <a:p>
            <a:pPr lvl="1"/>
            <a:r>
              <a:rPr lang="en-US" altLang="ja-JP" dirty="0"/>
              <a:t>premix</a:t>
            </a:r>
            <a:r>
              <a:rPr lang="ja-JP" altLang="en-US" dirty="0"/>
              <a:t>計算を実行、最後に火炎の概要を出力</a:t>
            </a:r>
            <a:endParaRPr lang="en-US" altLang="ja-JP" dirty="0"/>
          </a:p>
        </p:txBody>
      </p:sp>
      <p:sp>
        <p:nvSpPr>
          <p:cNvPr id="8" name="テキスト ボックス 7"/>
          <p:cNvSpPr txBox="1"/>
          <p:nvPr/>
        </p:nvSpPr>
        <p:spPr>
          <a:xfrm>
            <a:off x="0" y="435869"/>
            <a:ext cx="9119804" cy="369332"/>
          </a:xfrm>
          <a:prstGeom prst="rect">
            <a:avLst/>
          </a:prstGeom>
          <a:noFill/>
        </p:spPr>
        <p:txBody>
          <a:bodyPr wrap="none" rtlCol="0">
            <a:spAutoFit/>
          </a:bodyPr>
          <a:lstStyle/>
          <a:p>
            <a:r>
              <a:rPr kumimoji="1" lang="ja-JP" altLang="en-US" dirty="0"/>
              <a:t>それほど難しいプログラムでは</a:t>
            </a:r>
            <a:r>
              <a:rPr lang="ja-JP" altLang="en-US" dirty="0"/>
              <a:t>ない（はず）</a:t>
            </a:r>
            <a:r>
              <a:rPr kumimoji="1" lang="ja-JP" altLang="en-US" dirty="0"/>
              <a:t>ので、中身を理解して、適宜修正して用いると便利</a:t>
            </a:r>
            <a:endParaRPr kumimoji="1" lang="en-US" altLang="ja-JP" dirty="0"/>
          </a:p>
        </p:txBody>
      </p:sp>
      <p:sp>
        <p:nvSpPr>
          <p:cNvPr id="7" name="テキスト ボックス 6"/>
          <p:cNvSpPr txBox="1"/>
          <p:nvPr/>
        </p:nvSpPr>
        <p:spPr>
          <a:xfrm>
            <a:off x="0" y="3804551"/>
            <a:ext cx="2383473" cy="369332"/>
          </a:xfrm>
          <a:prstGeom prst="rect">
            <a:avLst/>
          </a:prstGeom>
          <a:noFill/>
        </p:spPr>
        <p:txBody>
          <a:bodyPr wrap="none" rtlCol="0">
            <a:spAutoFit/>
          </a:bodyPr>
          <a:lstStyle/>
          <a:p>
            <a:r>
              <a:rPr kumimoji="1" lang="ja-JP" altLang="en-US" dirty="0"/>
              <a:t>サブルーチン集：</a:t>
            </a:r>
            <a:r>
              <a:rPr kumimoji="1" lang="en-US" altLang="ja-JP" dirty="0" err="1"/>
              <a:t>nksub</a:t>
            </a:r>
            <a:endParaRPr kumimoji="1" lang="ja-JP" altLang="en-US" dirty="0"/>
          </a:p>
        </p:txBody>
      </p:sp>
      <p:sp>
        <p:nvSpPr>
          <p:cNvPr id="9" name="テキスト ボックス 8"/>
          <p:cNvSpPr txBox="1"/>
          <p:nvPr/>
        </p:nvSpPr>
        <p:spPr>
          <a:xfrm>
            <a:off x="316968" y="4107976"/>
            <a:ext cx="8823826" cy="2585323"/>
          </a:xfrm>
          <a:prstGeom prst="rect">
            <a:avLst/>
          </a:prstGeom>
          <a:noFill/>
        </p:spPr>
        <p:txBody>
          <a:bodyPr wrap="none" rtlCol="0">
            <a:spAutoFit/>
          </a:bodyPr>
          <a:lstStyle/>
          <a:p>
            <a:r>
              <a:rPr kumimoji="1" lang="ja-JP" altLang="en-US" dirty="0"/>
              <a:t>各種後処理でよく使う機能をまとめたサブルーチン。使い方は以下のとおり。</a:t>
            </a:r>
            <a:endParaRPr kumimoji="1" lang="en-US" altLang="ja-JP" dirty="0"/>
          </a:p>
          <a:p>
            <a:r>
              <a:rPr lang="en-US" altLang="ja-JP" dirty="0"/>
              <a:t>1.</a:t>
            </a:r>
            <a:r>
              <a:rPr lang="ja-JP" altLang="en-US" dirty="0"/>
              <a:t>　この</a:t>
            </a:r>
            <a:r>
              <a:rPr lang="en-US" altLang="ja-JP" dirty="0" err="1"/>
              <a:t>ppt</a:t>
            </a:r>
            <a:r>
              <a:rPr lang="ja-JP" altLang="en-US" dirty="0"/>
              <a:t>ファイルと同じディレクトリにある</a:t>
            </a:r>
            <a:r>
              <a:rPr lang="en-US" altLang="ja-JP" dirty="0"/>
              <a:t>python</a:t>
            </a:r>
            <a:r>
              <a:rPr lang="ja-JP" altLang="en-US" dirty="0"/>
              <a:t>ディレクトリをホームディレクトリにコピー</a:t>
            </a:r>
            <a:endParaRPr lang="en-US" altLang="ja-JP" dirty="0"/>
          </a:p>
          <a:p>
            <a:r>
              <a:rPr kumimoji="1" lang="en-US" altLang="ja-JP" dirty="0"/>
              <a:t>2.</a:t>
            </a:r>
            <a:r>
              <a:rPr kumimoji="1" lang="ja-JP" altLang="en-US" dirty="0"/>
              <a:t>　</a:t>
            </a:r>
            <a:r>
              <a:rPr lang="en-US" altLang="ja-JP" dirty="0" err="1"/>
              <a:t>n</a:t>
            </a:r>
            <a:r>
              <a:rPr kumimoji="1" lang="en-US" altLang="ja-JP" dirty="0" err="1"/>
              <a:t>ksub</a:t>
            </a:r>
            <a:r>
              <a:rPr kumimoji="1" lang="ja-JP" altLang="en-US" dirty="0"/>
              <a:t>を使うスクリプトファイルの先頭に以下を追記</a:t>
            </a:r>
            <a:endParaRPr kumimoji="1" lang="en-US" altLang="ja-JP" dirty="0"/>
          </a:p>
          <a:p>
            <a:r>
              <a:rPr lang="en-US" altLang="ja-JP" dirty="0"/>
              <a:t>	</a:t>
            </a:r>
          </a:p>
          <a:p>
            <a:endParaRPr kumimoji="1" lang="en-US" altLang="ja-JP" dirty="0"/>
          </a:p>
          <a:p>
            <a:endParaRPr lang="en-US" altLang="ja-JP" dirty="0"/>
          </a:p>
          <a:p>
            <a:endParaRPr lang="en-US" altLang="ja-JP" dirty="0"/>
          </a:p>
          <a:p>
            <a:endParaRPr lang="en-US" altLang="ja-JP" dirty="0"/>
          </a:p>
          <a:p>
            <a:r>
              <a:rPr lang="en-US" altLang="ja-JP" dirty="0"/>
              <a:t>3.</a:t>
            </a:r>
            <a:r>
              <a:rPr lang="ja-JP" altLang="en-US" dirty="0"/>
              <a:t>　</a:t>
            </a:r>
            <a:r>
              <a:rPr lang="en-US" altLang="ja-JP" dirty="0" err="1"/>
              <a:t>nksub.xxx</a:t>
            </a:r>
            <a:r>
              <a:rPr lang="ja-JP" altLang="en-US" dirty="0"/>
              <a:t>　の形式でサブルーチンを呼び出せる</a:t>
            </a:r>
            <a:endParaRPr kumimoji="1" lang="ja-JP" altLang="en-US" dirty="0"/>
          </a:p>
        </p:txBody>
      </p:sp>
      <p:sp>
        <p:nvSpPr>
          <p:cNvPr id="10" name="テキスト ボックス 9"/>
          <p:cNvSpPr txBox="1"/>
          <p:nvPr/>
        </p:nvSpPr>
        <p:spPr>
          <a:xfrm>
            <a:off x="1732284" y="4941216"/>
            <a:ext cx="3869585" cy="1477328"/>
          </a:xfrm>
          <a:prstGeom prst="rect">
            <a:avLst/>
          </a:prstGeom>
          <a:noFill/>
        </p:spPr>
        <p:txBody>
          <a:bodyPr wrap="none" rtlCol="0">
            <a:spAutoFit/>
          </a:bodyPr>
          <a:lstStyle/>
          <a:p>
            <a:r>
              <a:rPr lang="en-US" altLang="ja-JP" dirty="0"/>
              <a:t>import sys</a:t>
            </a:r>
          </a:p>
          <a:p>
            <a:r>
              <a:rPr lang="en-US" altLang="ja-JP" dirty="0"/>
              <a:t>from </a:t>
            </a:r>
            <a:r>
              <a:rPr lang="en-US" altLang="ja-JP" dirty="0" err="1"/>
              <a:t>os.path</a:t>
            </a:r>
            <a:r>
              <a:rPr lang="en-US" altLang="ja-JP" dirty="0"/>
              <a:t> import </a:t>
            </a:r>
            <a:r>
              <a:rPr lang="en-US" altLang="ja-JP" dirty="0" err="1"/>
              <a:t>expanduser</a:t>
            </a:r>
            <a:endParaRPr lang="en-US" altLang="ja-JP" dirty="0"/>
          </a:p>
          <a:p>
            <a:r>
              <a:rPr lang="en-US" altLang="ja-JP" dirty="0" err="1"/>
              <a:t>mypydir</a:t>
            </a:r>
            <a:r>
              <a:rPr lang="en-US" altLang="ja-JP" dirty="0"/>
              <a:t> = </a:t>
            </a:r>
            <a:r>
              <a:rPr lang="en-US" altLang="ja-JP" dirty="0" err="1"/>
              <a:t>expanduser</a:t>
            </a:r>
            <a:r>
              <a:rPr lang="en-US" altLang="ja-JP" dirty="0"/>
              <a:t>("~") + "/python"</a:t>
            </a:r>
          </a:p>
          <a:p>
            <a:r>
              <a:rPr lang="en-US" altLang="ja-JP" dirty="0" err="1"/>
              <a:t>sys.path.append</a:t>
            </a:r>
            <a:r>
              <a:rPr lang="en-US" altLang="ja-JP" dirty="0"/>
              <a:t>(</a:t>
            </a:r>
            <a:r>
              <a:rPr lang="en-US" altLang="ja-JP" dirty="0" err="1"/>
              <a:t>mypydir</a:t>
            </a:r>
            <a:r>
              <a:rPr lang="en-US" altLang="ja-JP" dirty="0"/>
              <a:t>)</a:t>
            </a:r>
          </a:p>
          <a:p>
            <a:r>
              <a:rPr lang="en-US" altLang="ja-JP" dirty="0"/>
              <a:t>import </a:t>
            </a:r>
            <a:r>
              <a:rPr lang="en-US" altLang="ja-JP" dirty="0" err="1"/>
              <a:t>nksub</a:t>
            </a:r>
            <a:endParaRPr lang="en-US" altLang="ja-JP" dirty="0"/>
          </a:p>
        </p:txBody>
      </p:sp>
      <p:sp>
        <p:nvSpPr>
          <p:cNvPr id="11" name="テキスト ボックス 10"/>
          <p:cNvSpPr txBox="1"/>
          <p:nvPr/>
        </p:nvSpPr>
        <p:spPr>
          <a:xfrm>
            <a:off x="316968" y="6573369"/>
            <a:ext cx="7609712" cy="369332"/>
          </a:xfrm>
          <a:prstGeom prst="rect">
            <a:avLst/>
          </a:prstGeom>
          <a:noFill/>
        </p:spPr>
        <p:txBody>
          <a:bodyPr wrap="none" rtlCol="0">
            <a:spAutoFit/>
          </a:bodyPr>
          <a:lstStyle/>
          <a:p>
            <a:r>
              <a:rPr kumimoji="1" lang="ja-JP" altLang="en-US" dirty="0"/>
              <a:t>詳細な使い方は、</a:t>
            </a:r>
            <a:r>
              <a:rPr lang="en-US" altLang="ja-JP" dirty="0"/>
              <a:t> python</a:t>
            </a:r>
            <a:r>
              <a:rPr lang="ja-JP" altLang="en-US" dirty="0"/>
              <a:t>ディレクトリ内の</a:t>
            </a:r>
            <a:r>
              <a:rPr lang="en-US" altLang="ja-JP" dirty="0"/>
              <a:t>nksub.py</a:t>
            </a:r>
            <a:r>
              <a:rPr lang="ja-JP" altLang="en-US" dirty="0"/>
              <a:t>のコメントなどを参照のこと</a:t>
            </a:r>
            <a:endParaRPr kumimoji="1" lang="ja-JP" altLang="en-US" dirty="0"/>
          </a:p>
        </p:txBody>
      </p:sp>
      <p:sp>
        <p:nvSpPr>
          <p:cNvPr id="2" name="テキスト ボックス 1"/>
          <p:cNvSpPr txBox="1"/>
          <p:nvPr/>
        </p:nvSpPr>
        <p:spPr>
          <a:xfrm>
            <a:off x="357468" y="1982434"/>
            <a:ext cx="8628052" cy="1754326"/>
          </a:xfrm>
          <a:prstGeom prst="rect">
            <a:avLst/>
          </a:prstGeom>
          <a:noFill/>
        </p:spPr>
        <p:txBody>
          <a:bodyPr wrap="square" rtlCol="0">
            <a:spAutoFit/>
          </a:bodyPr>
          <a:lstStyle/>
          <a:p>
            <a:r>
              <a:rPr kumimoji="1" lang="ja-JP" altLang="en-US" dirty="0"/>
              <a:t>各種</a:t>
            </a:r>
            <a:r>
              <a:rPr kumimoji="1" lang="en-US" altLang="ja-JP" dirty="0"/>
              <a:t>Linux</a:t>
            </a:r>
            <a:r>
              <a:rPr lang="ja-JP" altLang="en-US" dirty="0"/>
              <a:t>コマンドと組み合わせて</a:t>
            </a:r>
            <a:r>
              <a:rPr kumimoji="1" lang="ja-JP" altLang="en-US" dirty="0"/>
              <a:t>応用すれば、</a:t>
            </a:r>
            <a:endParaRPr kumimoji="1" lang="en-US" altLang="ja-JP" dirty="0"/>
          </a:p>
          <a:p>
            <a:r>
              <a:rPr kumimoji="1" lang="ja-JP" altLang="en-US" dirty="0"/>
              <a:t>・条件テーブルを読み込んで各条件の計算を実施・解析→</a:t>
            </a:r>
            <a:r>
              <a:rPr lang="ja-JP" altLang="en-US" dirty="0"/>
              <a:t>グラフ化まで自動化</a:t>
            </a:r>
            <a:endParaRPr lang="en-US" altLang="ja-JP" dirty="0"/>
          </a:p>
          <a:p>
            <a:r>
              <a:rPr kumimoji="1" lang="ja-JP" altLang="en-US" dirty="0"/>
              <a:t>・計算結果を解析しながら次条件の入力ファイルを作成して全自動で消炎限界計算</a:t>
            </a:r>
            <a:endParaRPr kumimoji="1" lang="en-US" altLang="ja-JP" dirty="0"/>
          </a:p>
          <a:p>
            <a:r>
              <a:rPr lang="ja-JP" altLang="en-US" dirty="0"/>
              <a:t>など、原理的にはやりたいことは何でも自動化できます。ただし、自動化による省力化とスクリプト作成の労力のトレードオフはよく考えること。自動化は研究の手段であって目的ではありませんよ！</a:t>
            </a:r>
            <a:endParaRPr kumimoji="1" lang="ja-JP" altLang="en-US" dirty="0"/>
          </a:p>
        </p:txBody>
      </p:sp>
    </p:spTree>
    <p:extLst>
      <p:ext uri="{BB962C8B-B14F-4D97-AF65-F5344CB8AC3E}">
        <p14:creationId xmlns:p14="http://schemas.microsoft.com/office/powerpoint/2010/main" val="234967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1B0-6C75-9A41-9228-124DC7E1BD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1FD996-0D30-F14D-B41E-495A7B6A8F39}"/>
              </a:ext>
            </a:extLst>
          </p:cNvPr>
          <p:cNvSpPr>
            <a:spLocks noGrp="1"/>
          </p:cNvSpPr>
          <p:nvPr>
            <p:ph idx="1"/>
          </p:nvPr>
        </p:nvSpPr>
        <p:spPr/>
        <p:txBody>
          <a:bodyPr>
            <a:noAutofit/>
          </a:bodyPr>
          <a:lstStyle/>
          <a:p>
            <a:r>
              <a:rPr lang="en-GB" sz="1800" dirty="0"/>
              <a:t>It's not (or should be) a very difficult program, so it's convenient to understand its contents and use it after modifying it appropriately.</a:t>
            </a:r>
          </a:p>
          <a:p>
            <a:br>
              <a:rPr lang="en-GB" sz="1800" dirty="0"/>
            </a:br>
            <a:r>
              <a:rPr lang="en-GB" sz="1800" dirty="0"/>
              <a:t>IDT_CH4-air_f1_p1_T1500 / </a:t>
            </a:r>
            <a:r>
              <a:rPr lang="en-GB" sz="1800" dirty="0" err="1"/>
              <a:t>run_IDT.sh</a:t>
            </a:r>
            <a:r>
              <a:rPr lang="en-GB" sz="1800" dirty="0"/>
              <a:t> Execute aurora calculation and output ignition delay time (sec) at the end LFS_CH4-air_T300_p1_f1.00 / </a:t>
            </a:r>
            <a:r>
              <a:rPr lang="en-GB" sz="1800" dirty="0" err="1"/>
              <a:t>run_LFS.sh</a:t>
            </a:r>
            <a:r>
              <a:rPr lang="en-GB" sz="1800" dirty="0"/>
              <a:t> Execute premix calculation, and finally output flame summary</a:t>
            </a:r>
          </a:p>
          <a:p>
            <a:r>
              <a:rPr lang="en-GB" sz="1800" dirty="0"/>
              <a:t>If applied in combination with various Linux commands, ・ Read the condition table and perform calculation of each condition ・ Automate from analysis to graphing ・ While </a:t>
            </a:r>
            <a:r>
              <a:rPr lang="en-GB" sz="1800" dirty="0" err="1"/>
              <a:t>analyzing</a:t>
            </a:r>
            <a:r>
              <a:rPr lang="en-GB" sz="1800" dirty="0"/>
              <a:t> the calculation results, create an input file for the following conditions and calculate the extinction limit fully automatically. In principle, you can automate whatever you want to do. However, think carefully about the trade-off between </a:t>
            </a:r>
            <a:r>
              <a:rPr lang="en-GB" sz="1800" dirty="0" err="1"/>
              <a:t>labor</a:t>
            </a:r>
            <a:r>
              <a:rPr lang="en-GB" sz="1800" dirty="0"/>
              <a:t> saving by automation and </a:t>
            </a:r>
            <a:r>
              <a:rPr lang="en-GB" sz="1800" dirty="0" err="1"/>
              <a:t>labor</a:t>
            </a:r>
            <a:r>
              <a:rPr lang="en-GB" sz="1800" dirty="0"/>
              <a:t> for script creation. Automation is a research tool, not a goal!</a:t>
            </a:r>
            <a:endParaRPr lang="en-US" sz="1800" dirty="0"/>
          </a:p>
        </p:txBody>
      </p:sp>
    </p:spTree>
    <p:extLst>
      <p:ext uri="{BB962C8B-B14F-4D97-AF65-F5344CB8AC3E}">
        <p14:creationId xmlns:p14="http://schemas.microsoft.com/office/powerpoint/2010/main" val="42214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367F-DB08-8E43-A293-C437EDE639CF}"/>
              </a:ext>
            </a:extLst>
          </p:cNvPr>
          <p:cNvSpPr>
            <a:spLocks noGrp="1"/>
          </p:cNvSpPr>
          <p:nvPr>
            <p:ph type="title"/>
          </p:nvPr>
        </p:nvSpPr>
        <p:spPr/>
        <p:txBody>
          <a:bodyPr/>
          <a:lstStyle/>
          <a:p>
            <a:br>
              <a:rPr lang="en-GB" dirty="0"/>
            </a:br>
            <a:r>
              <a:rPr lang="en-GB" dirty="0"/>
              <a:t>Subroutine Collection: </a:t>
            </a:r>
            <a:r>
              <a:rPr lang="en-GB" dirty="0" err="1"/>
              <a:t>nksub</a:t>
            </a:r>
            <a:endParaRPr lang="en-US" dirty="0"/>
          </a:p>
        </p:txBody>
      </p:sp>
      <p:sp>
        <p:nvSpPr>
          <p:cNvPr id="3" name="Content Placeholder 2">
            <a:extLst>
              <a:ext uri="{FF2B5EF4-FFF2-40B4-BE49-F238E27FC236}">
                <a16:creationId xmlns:a16="http://schemas.microsoft.com/office/drawing/2014/main" id="{4C1DE9AA-A16D-6844-BED2-DD86ED5C53CD}"/>
              </a:ext>
            </a:extLst>
          </p:cNvPr>
          <p:cNvSpPr>
            <a:spLocks noGrp="1"/>
          </p:cNvSpPr>
          <p:nvPr>
            <p:ph idx="1"/>
          </p:nvPr>
        </p:nvSpPr>
        <p:spPr/>
        <p:txBody>
          <a:bodyPr/>
          <a:lstStyle/>
          <a:p>
            <a:r>
              <a:rPr lang="en-GB" dirty="0"/>
              <a:t>A subroutine that summarizes frequently used functions in various post-processing. The usage is as follows. 1. Copy the python directory in the same directory as this ppt file to your home directory 2. Add the following to the beginning of the script file that uses </a:t>
            </a:r>
            <a:r>
              <a:rPr lang="en-GB" dirty="0" err="1"/>
              <a:t>nksub</a:t>
            </a:r>
            <a:r>
              <a:rPr lang="en-GB" dirty="0"/>
              <a:t> It's a sequel.</a:t>
            </a:r>
          </a:p>
          <a:p>
            <a:br>
              <a:rPr lang="en-GB" dirty="0"/>
            </a:br>
            <a:r>
              <a:rPr lang="en-GB" dirty="0"/>
              <a:t>3. Subroutine can be called in the format of </a:t>
            </a:r>
            <a:r>
              <a:rPr lang="en-GB" dirty="0" err="1"/>
              <a:t>nksub.xxx</a:t>
            </a:r>
            <a:r>
              <a:rPr lang="en-GB" dirty="0"/>
              <a:t> For detailed usage, refer to the comment etc. of </a:t>
            </a:r>
            <a:r>
              <a:rPr lang="en-GB" dirty="0" err="1"/>
              <a:t>nksub.py</a:t>
            </a:r>
            <a:r>
              <a:rPr lang="en-GB" dirty="0"/>
              <a:t> in the python directory.</a:t>
            </a:r>
            <a:endParaRPr lang="en-US" dirty="0"/>
          </a:p>
        </p:txBody>
      </p:sp>
    </p:spTree>
    <p:extLst>
      <p:ext uri="{BB962C8B-B14F-4D97-AF65-F5344CB8AC3E}">
        <p14:creationId xmlns:p14="http://schemas.microsoft.com/office/powerpoint/2010/main" val="11962560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TotalTime>
  <Words>1296</Words>
  <Application>Microsoft Macintosh PowerPoint</Application>
  <PresentationFormat>On-screen Show (4:3)</PresentationFormat>
  <Paragraphs>83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テーマ</vt:lpstr>
      <vt:lpstr>PowerPoint Presentation</vt:lpstr>
      <vt:lpstr>PowerPoint Presentation</vt:lpstr>
      <vt:lpstr>PowerPoint Presentation</vt:lpstr>
      <vt:lpstr>PowerPoint Presentation</vt:lpstr>
      <vt:lpstr>PowerPoint Presentation</vt:lpstr>
      <vt:lpstr>PowerPoint Presentation</vt:lpstr>
      <vt:lpstr> Subroutine Collection: nksub</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nakamura</dc:creator>
  <cp:lastModifiedBy>Marina Kovaleva</cp:lastModifiedBy>
  <cp:revision>64</cp:revision>
  <dcterms:created xsi:type="dcterms:W3CDTF">2018-04-16T07:38:01Z</dcterms:created>
  <dcterms:modified xsi:type="dcterms:W3CDTF">2020-05-07T06:14:29Z</dcterms:modified>
</cp:coreProperties>
</file>