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8" d="100"/>
          <a:sy n="118" d="100"/>
        </p:scale>
        <p:origin x="132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C05562B3-6855-4037-91C5-4F3E3DDD9E44}" type="datetimeFigureOut">
              <a:rPr kumimoji="1" lang="ja-JP" altLang="en-US" smtClean="0"/>
              <a:t>2018/12/17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5784FE3-7B69-4987-854F-118E35B14F7A}" type="slidenum">
              <a:rPr kumimoji="1" lang="ja-JP" altLang="en-US" smtClean="0"/>
              <a:t>‹#›</a:t>
            </a:fld>
            <a:endParaRPr kumimoji="1" lang="ja-JP" altLang="en-US"/>
          </a:p>
        </p:txBody>
      </p:sp>
    </p:spTree>
    <p:extLst>
      <p:ext uri="{BB962C8B-B14F-4D97-AF65-F5344CB8AC3E}">
        <p14:creationId xmlns:p14="http://schemas.microsoft.com/office/powerpoint/2010/main" val="2397925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C05562B3-6855-4037-91C5-4F3E3DDD9E44}" type="datetimeFigureOut">
              <a:rPr kumimoji="1" lang="ja-JP" altLang="en-US" smtClean="0"/>
              <a:t>2018/12/17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5784FE3-7B69-4987-854F-118E35B14F7A}" type="slidenum">
              <a:rPr kumimoji="1" lang="ja-JP" altLang="en-US" smtClean="0"/>
              <a:t>‹#›</a:t>
            </a:fld>
            <a:endParaRPr kumimoji="1" lang="ja-JP" altLang="en-US"/>
          </a:p>
        </p:txBody>
      </p:sp>
    </p:spTree>
    <p:extLst>
      <p:ext uri="{BB962C8B-B14F-4D97-AF65-F5344CB8AC3E}">
        <p14:creationId xmlns:p14="http://schemas.microsoft.com/office/powerpoint/2010/main" val="2261342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C05562B3-6855-4037-91C5-4F3E3DDD9E44}" type="datetimeFigureOut">
              <a:rPr kumimoji="1" lang="ja-JP" altLang="en-US" smtClean="0"/>
              <a:t>2018/12/17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5784FE3-7B69-4987-854F-118E35B14F7A}" type="slidenum">
              <a:rPr kumimoji="1" lang="ja-JP" altLang="en-US" smtClean="0"/>
              <a:t>‹#›</a:t>
            </a:fld>
            <a:endParaRPr kumimoji="1" lang="ja-JP" altLang="en-US"/>
          </a:p>
        </p:txBody>
      </p:sp>
    </p:spTree>
    <p:extLst>
      <p:ext uri="{BB962C8B-B14F-4D97-AF65-F5344CB8AC3E}">
        <p14:creationId xmlns:p14="http://schemas.microsoft.com/office/powerpoint/2010/main" val="1634347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C05562B3-6855-4037-91C5-4F3E3DDD9E44}" type="datetimeFigureOut">
              <a:rPr kumimoji="1" lang="ja-JP" altLang="en-US" smtClean="0"/>
              <a:t>2018/12/17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5784FE3-7B69-4987-854F-118E35B14F7A}" type="slidenum">
              <a:rPr kumimoji="1" lang="ja-JP" altLang="en-US" smtClean="0"/>
              <a:t>‹#›</a:t>
            </a:fld>
            <a:endParaRPr kumimoji="1" lang="ja-JP" altLang="en-US"/>
          </a:p>
        </p:txBody>
      </p:sp>
    </p:spTree>
    <p:extLst>
      <p:ext uri="{BB962C8B-B14F-4D97-AF65-F5344CB8AC3E}">
        <p14:creationId xmlns:p14="http://schemas.microsoft.com/office/powerpoint/2010/main" val="3339067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C05562B3-6855-4037-91C5-4F3E3DDD9E44}" type="datetimeFigureOut">
              <a:rPr kumimoji="1" lang="ja-JP" altLang="en-US" smtClean="0"/>
              <a:t>2018/12/17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5784FE3-7B69-4987-854F-118E35B14F7A}" type="slidenum">
              <a:rPr kumimoji="1" lang="ja-JP" altLang="en-US" smtClean="0"/>
              <a:t>‹#›</a:t>
            </a:fld>
            <a:endParaRPr kumimoji="1" lang="ja-JP" altLang="en-US"/>
          </a:p>
        </p:txBody>
      </p:sp>
    </p:spTree>
    <p:extLst>
      <p:ext uri="{BB962C8B-B14F-4D97-AF65-F5344CB8AC3E}">
        <p14:creationId xmlns:p14="http://schemas.microsoft.com/office/powerpoint/2010/main" val="1075214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C05562B3-6855-4037-91C5-4F3E3DDD9E44}" type="datetimeFigureOut">
              <a:rPr kumimoji="1" lang="ja-JP" altLang="en-US" smtClean="0"/>
              <a:t>2018/12/17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5784FE3-7B69-4987-854F-118E35B14F7A}" type="slidenum">
              <a:rPr kumimoji="1" lang="ja-JP" altLang="en-US" smtClean="0"/>
              <a:t>‹#›</a:t>
            </a:fld>
            <a:endParaRPr kumimoji="1" lang="ja-JP" altLang="en-US"/>
          </a:p>
        </p:txBody>
      </p:sp>
    </p:spTree>
    <p:extLst>
      <p:ext uri="{BB962C8B-B14F-4D97-AF65-F5344CB8AC3E}">
        <p14:creationId xmlns:p14="http://schemas.microsoft.com/office/powerpoint/2010/main" val="3255959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C05562B3-6855-4037-91C5-4F3E3DDD9E44}" type="datetimeFigureOut">
              <a:rPr kumimoji="1" lang="ja-JP" altLang="en-US" smtClean="0"/>
              <a:t>2018/12/17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5784FE3-7B69-4987-854F-118E35B14F7A}" type="slidenum">
              <a:rPr kumimoji="1" lang="ja-JP" altLang="en-US" smtClean="0"/>
              <a:t>‹#›</a:t>
            </a:fld>
            <a:endParaRPr kumimoji="1" lang="ja-JP" altLang="en-US"/>
          </a:p>
        </p:txBody>
      </p:sp>
    </p:spTree>
    <p:extLst>
      <p:ext uri="{BB962C8B-B14F-4D97-AF65-F5344CB8AC3E}">
        <p14:creationId xmlns:p14="http://schemas.microsoft.com/office/powerpoint/2010/main" val="2671857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C05562B3-6855-4037-91C5-4F3E3DDD9E44}" type="datetimeFigureOut">
              <a:rPr kumimoji="1" lang="ja-JP" altLang="en-US" smtClean="0"/>
              <a:t>2018/12/17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5784FE3-7B69-4987-854F-118E35B14F7A}" type="slidenum">
              <a:rPr kumimoji="1" lang="ja-JP" altLang="en-US" smtClean="0"/>
              <a:t>‹#›</a:t>
            </a:fld>
            <a:endParaRPr kumimoji="1" lang="ja-JP" altLang="en-US"/>
          </a:p>
        </p:txBody>
      </p:sp>
    </p:spTree>
    <p:extLst>
      <p:ext uri="{BB962C8B-B14F-4D97-AF65-F5344CB8AC3E}">
        <p14:creationId xmlns:p14="http://schemas.microsoft.com/office/powerpoint/2010/main" val="277379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5562B3-6855-4037-91C5-4F3E3DDD9E44}" type="datetimeFigureOut">
              <a:rPr kumimoji="1" lang="ja-JP" altLang="en-US" smtClean="0"/>
              <a:t>2018/12/17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5784FE3-7B69-4987-854F-118E35B14F7A}" type="slidenum">
              <a:rPr kumimoji="1" lang="ja-JP" altLang="en-US" smtClean="0"/>
              <a:t>‹#›</a:t>
            </a:fld>
            <a:endParaRPr kumimoji="1" lang="ja-JP" altLang="en-US"/>
          </a:p>
        </p:txBody>
      </p:sp>
    </p:spTree>
    <p:extLst>
      <p:ext uri="{BB962C8B-B14F-4D97-AF65-F5344CB8AC3E}">
        <p14:creationId xmlns:p14="http://schemas.microsoft.com/office/powerpoint/2010/main" val="2260349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C05562B3-6855-4037-91C5-4F3E3DDD9E44}" type="datetimeFigureOut">
              <a:rPr kumimoji="1" lang="ja-JP" altLang="en-US" smtClean="0"/>
              <a:t>2018/12/17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5784FE3-7B69-4987-854F-118E35B14F7A}" type="slidenum">
              <a:rPr kumimoji="1" lang="ja-JP" altLang="en-US" smtClean="0"/>
              <a:t>‹#›</a:t>
            </a:fld>
            <a:endParaRPr kumimoji="1" lang="ja-JP" altLang="en-US"/>
          </a:p>
        </p:txBody>
      </p:sp>
    </p:spTree>
    <p:extLst>
      <p:ext uri="{BB962C8B-B14F-4D97-AF65-F5344CB8AC3E}">
        <p14:creationId xmlns:p14="http://schemas.microsoft.com/office/powerpoint/2010/main" val="2864756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C05562B3-6855-4037-91C5-4F3E3DDD9E44}" type="datetimeFigureOut">
              <a:rPr kumimoji="1" lang="ja-JP" altLang="en-US" smtClean="0"/>
              <a:t>2018/12/17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5784FE3-7B69-4987-854F-118E35B14F7A}" type="slidenum">
              <a:rPr kumimoji="1" lang="ja-JP" altLang="en-US" smtClean="0"/>
              <a:t>‹#›</a:t>
            </a:fld>
            <a:endParaRPr kumimoji="1" lang="ja-JP" altLang="en-US"/>
          </a:p>
        </p:txBody>
      </p:sp>
    </p:spTree>
    <p:extLst>
      <p:ext uri="{BB962C8B-B14F-4D97-AF65-F5344CB8AC3E}">
        <p14:creationId xmlns:p14="http://schemas.microsoft.com/office/powerpoint/2010/main" val="1143862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5562B3-6855-4037-91C5-4F3E3DDD9E44}" type="datetimeFigureOut">
              <a:rPr kumimoji="1" lang="ja-JP" altLang="en-US" smtClean="0"/>
              <a:t>2018/12/17</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784FE3-7B69-4987-854F-118E35B14F7A}" type="slidenum">
              <a:rPr kumimoji="1" lang="ja-JP" altLang="en-US" smtClean="0"/>
              <a:t>‹#›</a:t>
            </a:fld>
            <a:endParaRPr kumimoji="1" lang="ja-JP" altLang="en-US"/>
          </a:p>
        </p:txBody>
      </p:sp>
    </p:spTree>
    <p:extLst>
      <p:ext uri="{BB962C8B-B14F-4D97-AF65-F5344CB8AC3E}">
        <p14:creationId xmlns:p14="http://schemas.microsoft.com/office/powerpoint/2010/main" val="12138243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270933" y="402989"/>
            <a:ext cx="7879645" cy="2031325"/>
          </a:xfrm>
          <a:prstGeom prst="rect">
            <a:avLst/>
          </a:prstGeom>
          <a:noFill/>
        </p:spPr>
        <p:txBody>
          <a:bodyPr wrap="square" rtlCol="0">
            <a:spAutoFit/>
          </a:bodyPr>
          <a:lstStyle/>
          <a:p>
            <a:r>
              <a:rPr kumimoji="1" lang="en-US" altLang="ja-JP" dirty="0" smtClean="0"/>
              <a:t>SUCCESS</a:t>
            </a:r>
            <a:r>
              <a:rPr kumimoji="1" lang="ja-JP" altLang="en-US" dirty="0" smtClean="0"/>
              <a:t>した計算結果のフォルダにおいて、</a:t>
            </a:r>
            <a:r>
              <a:rPr lang="en-US" altLang="ja-JP" dirty="0" smtClean="0"/>
              <a:t>XMLdata.zip</a:t>
            </a:r>
            <a:r>
              <a:rPr lang="ja-JP" altLang="en-US" dirty="0" smtClean="0"/>
              <a:t>から計算結果のデータを読み込み、各種出力をさせる</a:t>
            </a:r>
            <a:r>
              <a:rPr lang="ja-JP" altLang="en-US" dirty="0" smtClean="0"/>
              <a:t>方法</a:t>
            </a:r>
            <a:endParaRPr lang="en-US" altLang="ja-JP" dirty="0" smtClean="0"/>
          </a:p>
          <a:p>
            <a:r>
              <a:rPr lang="ja-JP" altLang="en-US" dirty="0" smtClean="0"/>
              <a:t>コマンドラインでの実行方法の詳細は</a:t>
            </a:r>
            <a:r>
              <a:rPr lang="en-US" altLang="ja-JP" dirty="0" smtClean="0"/>
              <a:t>Input.pdf</a:t>
            </a:r>
            <a:r>
              <a:rPr lang="ja-JP" altLang="en-US" dirty="0" smtClean="0"/>
              <a:t>を参照のこと</a:t>
            </a:r>
            <a:endParaRPr lang="en-US" altLang="ja-JP" dirty="0" smtClean="0"/>
          </a:p>
          <a:p>
            <a:r>
              <a:rPr lang="ja-JP" altLang="en-US" dirty="0" smtClean="0"/>
              <a:t>後処理の</a:t>
            </a:r>
            <a:r>
              <a:rPr kumimoji="1" lang="ja-JP" altLang="en-US" dirty="0" smtClean="0"/>
              <a:t>詳細は</a:t>
            </a:r>
            <a:r>
              <a:rPr lang="en-US" altLang="ja-JP" dirty="0" smtClean="0"/>
              <a:t>Visualization.pdf</a:t>
            </a:r>
            <a:r>
              <a:rPr lang="ja-JP" altLang="en-US" dirty="0" smtClean="0"/>
              <a:t>の</a:t>
            </a:r>
            <a:r>
              <a:rPr lang="en-US" altLang="ja-JP" dirty="0" smtClean="0"/>
              <a:t>3.2</a:t>
            </a:r>
            <a:r>
              <a:rPr lang="ja-JP" altLang="en-US" dirty="0" smtClean="0"/>
              <a:t>章を参照のこと</a:t>
            </a:r>
            <a:endParaRPr lang="en-US" altLang="ja-JP" dirty="0" smtClean="0"/>
          </a:p>
          <a:p>
            <a:endParaRPr lang="en-US" altLang="ja-JP" dirty="0" smtClean="0"/>
          </a:p>
          <a:p>
            <a:r>
              <a:rPr kumimoji="1" lang="ja-JP" altLang="en-US" dirty="0" smtClean="0"/>
              <a:t>なお、事前に</a:t>
            </a:r>
            <a:r>
              <a:rPr kumimoji="1" lang="en-US" altLang="ja-JP" dirty="0" smtClean="0"/>
              <a:t>CHEMKIN</a:t>
            </a:r>
            <a:r>
              <a:rPr kumimoji="1" lang="ja-JP" altLang="en-US" dirty="0" smtClean="0"/>
              <a:t>を実行できるように、スパコン上でモジュールの読み込みを実施しておくこと</a:t>
            </a:r>
            <a:r>
              <a:rPr kumimoji="1" lang="en-US" altLang="ja-JP" dirty="0" smtClean="0"/>
              <a:t>(2018</a:t>
            </a:r>
            <a:r>
              <a:rPr kumimoji="1" lang="ja-JP" altLang="en-US" dirty="0" smtClean="0"/>
              <a:t>年時点では</a:t>
            </a:r>
            <a:r>
              <a:rPr lang="en-US" altLang="ja-JP" dirty="0" smtClean="0"/>
              <a:t>”module </a:t>
            </a:r>
            <a:r>
              <a:rPr lang="en-US" altLang="ja-JP" dirty="0"/>
              <a:t>load </a:t>
            </a:r>
            <a:r>
              <a:rPr lang="en-US" altLang="ja-JP" dirty="0" err="1"/>
              <a:t>ansys</a:t>
            </a:r>
            <a:r>
              <a:rPr lang="en-US" altLang="ja-JP" dirty="0"/>
              <a:t>/19.0”)</a:t>
            </a:r>
            <a:endParaRPr kumimoji="1" lang="ja-JP" altLang="en-US" dirty="0"/>
          </a:p>
        </p:txBody>
      </p:sp>
      <p:sp>
        <p:nvSpPr>
          <p:cNvPr id="5" name="テキスト ボックス 4"/>
          <p:cNvSpPr txBox="1"/>
          <p:nvPr/>
        </p:nvSpPr>
        <p:spPr>
          <a:xfrm>
            <a:off x="270933" y="2873516"/>
            <a:ext cx="8723295" cy="646331"/>
          </a:xfrm>
          <a:prstGeom prst="rect">
            <a:avLst/>
          </a:prstGeom>
          <a:noFill/>
        </p:spPr>
        <p:txBody>
          <a:bodyPr wrap="square" rtlCol="0">
            <a:spAutoFit/>
          </a:bodyPr>
          <a:lstStyle/>
          <a:p>
            <a:r>
              <a:rPr lang="en-US" altLang="ja-JP" dirty="0" smtClean="0"/>
              <a:t>1.</a:t>
            </a:r>
            <a:r>
              <a:rPr lang="ja-JP" altLang="en-US" dirty="0" smtClean="0"/>
              <a:t>　</a:t>
            </a:r>
            <a:r>
              <a:rPr lang="en-US" altLang="ja-JP" dirty="0" smtClean="0"/>
              <a:t>XMLdata.zip</a:t>
            </a:r>
            <a:r>
              <a:rPr lang="ja-JP" altLang="en-US" dirty="0" smtClean="0"/>
              <a:t>と同じ場所に</a:t>
            </a:r>
            <a:r>
              <a:rPr lang="en-US" altLang="ja-JP" dirty="0" smtClean="0"/>
              <a:t>CKSolnList.txt</a:t>
            </a:r>
            <a:r>
              <a:rPr lang="ja-JP" altLang="en-US" dirty="0" smtClean="0"/>
              <a:t>を作成し、以下</a:t>
            </a:r>
            <a:r>
              <a:rPr lang="ja-JP" altLang="en-US" dirty="0" smtClean="0"/>
              <a:t>の文字を記入する。記載の意味は次項。</a:t>
            </a:r>
            <a:endParaRPr kumimoji="1" lang="ja-JP" altLang="en-US" dirty="0"/>
          </a:p>
        </p:txBody>
      </p:sp>
      <p:sp>
        <p:nvSpPr>
          <p:cNvPr id="6" name="正方形/長方形 5"/>
          <p:cNvSpPr/>
          <p:nvPr/>
        </p:nvSpPr>
        <p:spPr>
          <a:xfrm>
            <a:off x="987777" y="3519847"/>
            <a:ext cx="2523067" cy="1200329"/>
          </a:xfrm>
          <a:prstGeom prst="rect">
            <a:avLst/>
          </a:prstGeom>
        </p:spPr>
        <p:txBody>
          <a:bodyPr wrap="square">
            <a:spAutoFit/>
          </a:bodyPr>
          <a:lstStyle/>
          <a:p>
            <a:r>
              <a:rPr lang="ja-JP" altLang="en-US" dirty="0" smtClean="0"/>
              <a:t>VARIABLE VAR NONE</a:t>
            </a:r>
          </a:p>
          <a:p>
            <a:r>
              <a:rPr lang="ja-JP" altLang="en-US" dirty="0" smtClean="0"/>
              <a:t>VARIABLE SEN NONE</a:t>
            </a:r>
          </a:p>
          <a:p>
            <a:r>
              <a:rPr lang="ja-JP" altLang="en-US" dirty="0" smtClean="0"/>
              <a:t>VARIABLE ROP NONE</a:t>
            </a:r>
          </a:p>
          <a:p>
            <a:r>
              <a:rPr lang="ja-JP" altLang="en-US" dirty="0" smtClean="0"/>
              <a:t>VARIABLE H2 0 1 0</a:t>
            </a:r>
            <a:endParaRPr lang="ja-JP" altLang="en-US" dirty="0"/>
          </a:p>
        </p:txBody>
      </p:sp>
      <p:sp>
        <p:nvSpPr>
          <p:cNvPr id="7" name="テキスト ボックス 6"/>
          <p:cNvSpPr txBox="1"/>
          <p:nvPr/>
        </p:nvSpPr>
        <p:spPr>
          <a:xfrm>
            <a:off x="270933" y="4849072"/>
            <a:ext cx="8477956" cy="923330"/>
          </a:xfrm>
          <a:prstGeom prst="rect">
            <a:avLst/>
          </a:prstGeom>
          <a:noFill/>
        </p:spPr>
        <p:txBody>
          <a:bodyPr wrap="square" rtlCol="0">
            <a:spAutoFit/>
          </a:bodyPr>
          <a:lstStyle/>
          <a:p>
            <a:pPr marL="273050" indent="-273050"/>
            <a:r>
              <a:rPr lang="en-US" altLang="ja-JP" dirty="0"/>
              <a:t>2</a:t>
            </a:r>
            <a:r>
              <a:rPr lang="en-US" altLang="ja-JP" dirty="0" smtClean="0"/>
              <a:t>.</a:t>
            </a:r>
            <a:r>
              <a:rPr lang="ja-JP" altLang="en-US" dirty="0" smtClean="0"/>
              <a:t>　</a:t>
            </a:r>
            <a:r>
              <a:rPr lang="ja-JP" altLang="en-US" dirty="0" smtClean="0"/>
              <a:t>この</a:t>
            </a:r>
            <a:r>
              <a:rPr lang="en-US" altLang="ja-JP" dirty="0" err="1" smtClean="0"/>
              <a:t>ppt</a:t>
            </a:r>
            <a:r>
              <a:rPr lang="ja-JP" altLang="en-US" dirty="0" smtClean="0"/>
              <a:t>フォルダの</a:t>
            </a:r>
            <a:r>
              <a:rPr lang="en-US" altLang="ja-JP" dirty="0" smtClean="0"/>
              <a:t>python</a:t>
            </a:r>
            <a:r>
              <a:rPr lang="ja-JP" altLang="en-US" dirty="0" smtClean="0"/>
              <a:t>フォルダの</a:t>
            </a:r>
            <a:r>
              <a:rPr lang="en-US" altLang="ja-JP" dirty="0" smtClean="0"/>
              <a:t>getSolutionTranspose.sh</a:t>
            </a:r>
            <a:r>
              <a:rPr lang="ja-JP" altLang="en-US" dirty="0" smtClean="0"/>
              <a:t>をコピーして実行</a:t>
            </a:r>
            <a:r>
              <a:rPr lang="ja-JP" altLang="en-US" dirty="0" smtClean="0"/>
              <a:t>すると、指示したデータがいったん</a:t>
            </a:r>
            <a:r>
              <a:rPr lang="en-US" altLang="ja-JP" dirty="0" err="1" smtClean="0"/>
              <a:t>CKSoln.ckcsv</a:t>
            </a:r>
            <a:r>
              <a:rPr lang="ja-JP" altLang="en-US" dirty="0" smtClean="0"/>
              <a:t>に出力され、その後、</a:t>
            </a:r>
            <a:r>
              <a:rPr lang="en-US" altLang="ja-JP" dirty="0" smtClean="0"/>
              <a:t>csv</a:t>
            </a:r>
            <a:r>
              <a:rPr lang="ja-JP" altLang="en-US" dirty="0" smtClean="0"/>
              <a:t>ファイルが出力される。</a:t>
            </a:r>
            <a:r>
              <a:rPr lang="en-US" altLang="ja-JP" dirty="0"/>
              <a:t>c</a:t>
            </a:r>
            <a:r>
              <a:rPr lang="en-US" altLang="ja-JP" dirty="0" smtClean="0"/>
              <a:t>sv</a:t>
            </a:r>
            <a:r>
              <a:rPr lang="ja-JP" altLang="en-US" dirty="0" smtClean="0"/>
              <a:t>ファイルはそのままエクセルで開ける。</a:t>
            </a:r>
            <a:endParaRPr kumimoji="1" lang="ja-JP" altLang="en-US" dirty="0"/>
          </a:p>
        </p:txBody>
      </p:sp>
    </p:spTree>
    <p:extLst>
      <p:ext uri="{BB962C8B-B14F-4D97-AF65-F5344CB8AC3E}">
        <p14:creationId xmlns:p14="http://schemas.microsoft.com/office/powerpoint/2010/main" val="2540351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667143" y="1153644"/>
            <a:ext cx="4429113" cy="2585323"/>
          </a:xfrm>
          <a:prstGeom prst="rect">
            <a:avLst/>
          </a:prstGeom>
        </p:spPr>
        <p:txBody>
          <a:bodyPr wrap="square">
            <a:spAutoFit/>
          </a:bodyPr>
          <a:lstStyle/>
          <a:p>
            <a:r>
              <a:rPr lang="ja-JP" altLang="en-US" dirty="0" smtClean="0"/>
              <a:t>VARIABLE VAR NONE</a:t>
            </a:r>
          </a:p>
          <a:p>
            <a:r>
              <a:rPr lang="ja-JP" altLang="en-US" dirty="0" smtClean="0"/>
              <a:t>VARIABLE SEN NONE</a:t>
            </a:r>
          </a:p>
          <a:p>
            <a:r>
              <a:rPr lang="ja-JP" altLang="en-US" dirty="0" smtClean="0"/>
              <a:t>VARIABLE ROP NONE</a:t>
            </a:r>
            <a:endParaRPr lang="en-US" altLang="ja-JP" dirty="0" smtClean="0"/>
          </a:p>
          <a:p>
            <a:r>
              <a:rPr lang="en-US" altLang="ja-JP" dirty="0" smtClean="0"/>
              <a:t>VARIABLE temperature 1 0 0</a:t>
            </a:r>
          </a:p>
          <a:p>
            <a:r>
              <a:rPr lang="en-US" altLang="ja-JP" dirty="0" smtClean="0"/>
              <a:t>VARIABLE pressure 1 0 0</a:t>
            </a:r>
          </a:p>
          <a:p>
            <a:r>
              <a:rPr lang="en-US" altLang="ja-JP" dirty="0" smtClean="0"/>
              <a:t>VARIABLE H2 1 0 0</a:t>
            </a:r>
          </a:p>
          <a:p>
            <a:r>
              <a:rPr lang="en-US" altLang="ja-JP" dirty="0" smtClean="0"/>
              <a:t>VARIABLE</a:t>
            </a:r>
            <a:r>
              <a:rPr lang="ja-JP" altLang="en-US" dirty="0"/>
              <a:t> </a:t>
            </a:r>
            <a:r>
              <a:rPr lang="en-US" altLang="ja-JP" dirty="0" smtClean="0"/>
              <a:t>O2 1 0 0</a:t>
            </a:r>
          </a:p>
          <a:p>
            <a:r>
              <a:rPr lang="en-US" altLang="ja-JP" dirty="0" smtClean="0"/>
              <a:t>UNIT Pressure (bar)</a:t>
            </a:r>
          </a:p>
          <a:p>
            <a:r>
              <a:rPr lang="en-US" altLang="ja-JP" dirty="0" smtClean="0"/>
              <a:t>UNIT </a:t>
            </a:r>
            <a:r>
              <a:rPr lang="en-US" altLang="ja-JP" dirty="0" err="1" smtClean="0"/>
              <a:t>HeatProductionRate</a:t>
            </a:r>
            <a:r>
              <a:rPr lang="en-US" altLang="ja-JP" dirty="0" smtClean="0"/>
              <a:t> (kJ/cm3-sec)</a:t>
            </a:r>
            <a:endParaRPr lang="ja-JP" altLang="en-US" dirty="0"/>
          </a:p>
        </p:txBody>
      </p:sp>
      <p:sp>
        <p:nvSpPr>
          <p:cNvPr id="5" name="正方形/長方形 4"/>
          <p:cNvSpPr/>
          <p:nvPr/>
        </p:nvSpPr>
        <p:spPr>
          <a:xfrm>
            <a:off x="243444" y="232006"/>
            <a:ext cx="8045532" cy="369332"/>
          </a:xfrm>
          <a:prstGeom prst="rect">
            <a:avLst/>
          </a:prstGeom>
        </p:spPr>
        <p:txBody>
          <a:bodyPr wrap="square">
            <a:spAutoFit/>
          </a:bodyPr>
          <a:lstStyle/>
          <a:p>
            <a:r>
              <a:rPr lang="en-US" altLang="ja-JP" dirty="0" smtClean="0"/>
              <a:t>CKSolnList.txt</a:t>
            </a:r>
            <a:r>
              <a:rPr lang="ja-JP" altLang="en-US" dirty="0" smtClean="0"/>
              <a:t>の記述により、出力するデータの種類を制御可能。</a:t>
            </a:r>
            <a:endParaRPr lang="ja-JP" altLang="en-US" dirty="0"/>
          </a:p>
        </p:txBody>
      </p:sp>
      <p:sp>
        <p:nvSpPr>
          <p:cNvPr id="6" name="右中かっこ 5"/>
          <p:cNvSpPr/>
          <p:nvPr/>
        </p:nvSpPr>
        <p:spPr>
          <a:xfrm>
            <a:off x="2839353" y="1261238"/>
            <a:ext cx="461987" cy="693733"/>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テキスト ボックス 6"/>
          <p:cNvSpPr txBox="1"/>
          <p:nvPr/>
        </p:nvSpPr>
        <p:spPr>
          <a:xfrm>
            <a:off x="3390168" y="1153644"/>
            <a:ext cx="5534376" cy="923330"/>
          </a:xfrm>
          <a:prstGeom prst="rect">
            <a:avLst/>
          </a:prstGeom>
          <a:noFill/>
        </p:spPr>
        <p:txBody>
          <a:bodyPr wrap="square" rtlCol="0">
            <a:spAutoFit/>
          </a:bodyPr>
          <a:lstStyle/>
          <a:p>
            <a:r>
              <a:rPr lang="ja-JP" altLang="en-US" dirty="0" smtClean="0"/>
              <a:t>この三行は常に記述することを薦める。</a:t>
            </a:r>
            <a:r>
              <a:rPr lang="en-US" altLang="ja-JP" dirty="0" smtClean="0"/>
              <a:t>NONE</a:t>
            </a:r>
            <a:r>
              <a:rPr lang="ja-JP" altLang="en-US" dirty="0" smtClean="0"/>
              <a:t>→</a:t>
            </a:r>
            <a:r>
              <a:rPr lang="en-US" altLang="ja-JP" dirty="0" smtClean="0"/>
              <a:t>ALL</a:t>
            </a:r>
            <a:r>
              <a:rPr lang="ja-JP" altLang="en-US" dirty="0" smtClean="0"/>
              <a:t>にすると、変数値（</a:t>
            </a:r>
            <a:r>
              <a:rPr lang="en-US" altLang="ja-JP" dirty="0" smtClean="0"/>
              <a:t>VAR</a:t>
            </a:r>
            <a:r>
              <a:rPr lang="ja-JP" altLang="en-US" dirty="0" smtClean="0"/>
              <a:t>）、</a:t>
            </a:r>
            <a:r>
              <a:rPr lang="en-US" altLang="ja-JP" dirty="0" smtClean="0"/>
              <a:t>SEN</a:t>
            </a:r>
            <a:r>
              <a:rPr lang="ja-JP" altLang="en-US" dirty="0" smtClean="0"/>
              <a:t>（感度係数）、</a:t>
            </a:r>
            <a:r>
              <a:rPr lang="en-US" altLang="ja-JP" dirty="0" smtClean="0"/>
              <a:t>ROP</a:t>
            </a:r>
            <a:r>
              <a:rPr lang="ja-JP" altLang="en-US" dirty="0" smtClean="0"/>
              <a:t>（生成速度）のすべてを出力するが、データ量が多すぎて扱いにくい。</a:t>
            </a:r>
            <a:endParaRPr kumimoji="1" lang="ja-JP" altLang="en-US" dirty="0"/>
          </a:p>
        </p:txBody>
      </p:sp>
      <p:sp>
        <p:nvSpPr>
          <p:cNvPr id="8" name="テキスト ボックス 7"/>
          <p:cNvSpPr txBox="1"/>
          <p:nvPr/>
        </p:nvSpPr>
        <p:spPr>
          <a:xfrm>
            <a:off x="243444" y="5583936"/>
            <a:ext cx="7714099" cy="646331"/>
          </a:xfrm>
          <a:prstGeom prst="rect">
            <a:avLst/>
          </a:prstGeom>
          <a:noFill/>
        </p:spPr>
        <p:txBody>
          <a:bodyPr wrap="none" rtlCol="0">
            <a:spAutoFit/>
          </a:bodyPr>
          <a:lstStyle/>
          <a:p>
            <a:r>
              <a:rPr lang="ja-JP" altLang="en-US" dirty="0"/>
              <a:t>変数名</a:t>
            </a:r>
            <a:r>
              <a:rPr lang="ja-JP" altLang="en-US" dirty="0" smtClean="0"/>
              <a:t>に指定</a:t>
            </a:r>
            <a:r>
              <a:rPr lang="ja-JP" altLang="en-US" dirty="0"/>
              <a:t>可能</a:t>
            </a:r>
            <a:r>
              <a:rPr lang="ja-JP" altLang="en-US" dirty="0" smtClean="0"/>
              <a:t>な文字列や指定可能な単位について、</a:t>
            </a:r>
            <a:endParaRPr lang="en-US" altLang="ja-JP" dirty="0" smtClean="0"/>
          </a:p>
          <a:p>
            <a:r>
              <a:rPr lang="ja-JP" altLang="en-US" dirty="0" smtClean="0"/>
              <a:t>詳細</a:t>
            </a:r>
            <a:r>
              <a:rPr lang="ja-JP" altLang="en-US" dirty="0" smtClean="0"/>
              <a:t>は</a:t>
            </a:r>
            <a:r>
              <a:rPr lang="en-US" altLang="ja-JP" dirty="0" smtClean="0"/>
              <a:t>”</a:t>
            </a:r>
            <a:r>
              <a:rPr lang="en-US" altLang="ja-JP" dirty="0" err="1" smtClean="0"/>
              <a:t>GetSolution</a:t>
            </a:r>
            <a:r>
              <a:rPr lang="en-US" altLang="ja-JP" dirty="0" smtClean="0"/>
              <a:t> </a:t>
            </a:r>
            <a:r>
              <a:rPr lang="en-US" altLang="ja-JP" dirty="0"/>
              <a:t>-</a:t>
            </a:r>
            <a:r>
              <a:rPr lang="en-US" altLang="ja-JP" dirty="0" err="1"/>
              <a:t>listonly</a:t>
            </a:r>
            <a:r>
              <a:rPr lang="en-US" altLang="ja-JP" dirty="0" smtClean="0"/>
              <a:t>” </a:t>
            </a:r>
            <a:r>
              <a:rPr lang="ja-JP" altLang="en-US" dirty="0" smtClean="0"/>
              <a:t>を</a:t>
            </a:r>
            <a:r>
              <a:rPr lang="ja-JP" altLang="en-US" dirty="0" smtClean="0"/>
              <a:t>実行して出力</a:t>
            </a:r>
            <a:r>
              <a:rPr lang="ja-JP" altLang="en-US" dirty="0" smtClean="0"/>
              <a:t>される</a:t>
            </a:r>
            <a:r>
              <a:rPr lang="en-US" altLang="ja-JP" dirty="0"/>
              <a:t>CKSolnList.txt</a:t>
            </a:r>
            <a:r>
              <a:rPr lang="ja-JP" altLang="en-US" dirty="0" smtClean="0"/>
              <a:t>を</a:t>
            </a:r>
            <a:r>
              <a:rPr lang="ja-JP" altLang="en-US" dirty="0" smtClean="0"/>
              <a:t>参照のこと</a:t>
            </a:r>
            <a:endParaRPr kumimoji="1" lang="ja-JP" altLang="en-US" dirty="0"/>
          </a:p>
        </p:txBody>
      </p:sp>
      <p:sp>
        <p:nvSpPr>
          <p:cNvPr id="9" name="テキスト ボックス 8"/>
          <p:cNvSpPr txBox="1"/>
          <p:nvPr/>
        </p:nvSpPr>
        <p:spPr>
          <a:xfrm>
            <a:off x="243444" y="891906"/>
            <a:ext cx="530915" cy="369332"/>
          </a:xfrm>
          <a:prstGeom prst="rect">
            <a:avLst/>
          </a:prstGeom>
          <a:noFill/>
        </p:spPr>
        <p:txBody>
          <a:bodyPr wrap="none" rtlCol="0">
            <a:spAutoFit/>
          </a:bodyPr>
          <a:lstStyle/>
          <a:p>
            <a:r>
              <a:rPr kumimoji="1" lang="ja-JP" altLang="en-US" dirty="0" smtClean="0"/>
              <a:t>例：</a:t>
            </a:r>
            <a:endParaRPr kumimoji="1" lang="ja-JP" altLang="en-US" dirty="0"/>
          </a:p>
        </p:txBody>
      </p:sp>
      <p:sp>
        <p:nvSpPr>
          <p:cNvPr id="10" name="テキスト ボックス 9"/>
          <p:cNvSpPr txBox="1"/>
          <p:nvPr/>
        </p:nvSpPr>
        <p:spPr>
          <a:xfrm>
            <a:off x="483527" y="4179510"/>
            <a:ext cx="8385629" cy="923330"/>
          </a:xfrm>
          <a:prstGeom prst="rect">
            <a:avLst/>
          </a:prstGeom>
          <a:noFill/>
        </p:spPr>
        <p:txBody>
          <a:bodyPr wrap="none" rtlCol="0">
            <a:spAutoFit/>
          </a:bodyPr>
          <a:lstStyle/>
          <a:p>
            <a:r>
              <a:rPr kumimoji="1" lang="ja-JP" altLang="en-US" dirty="0" smtClean="0"/>
              <a:t>「</a:t>
            </a:r>
            <a:r>
              <a:rPr kumimoji="1" lang="en-US" altLang="ja-JP" dirty="0" smtClean="0"/>
              <a:t>VARIABLE</a:t>
            </a:r>
            <a:r>
              <a:rPr lang="ja-JP" altLang="en-US" dirty="0" smtClean="0"/>
              <a:t>  変数名  </a:t>
            </a:r>
            <a:r>
              <a:rPr lang="en-US" altLang="ja-JP" dirty="0" smtClean="0"/>
              <a:t>A  B  C</a:t>
            </a:r>
            <a:r>
              <a:rPr lang="ja-JP" altLang="en-US" dirty="0" smtClean="0"/>
              <a:t>」の形式で出力したいデータを指定する</a:t>
            </a:r>
            <a:endParaRPr lang="en-US" altLang="ja-JP" dirty="0" smtClean="0"/>
          </a:p>
          <a:p>
            <a:r>
              <a:rPr kumimoji="1" lang="ja-JP" altLang="en-US" dirty="0"/>
              <a:t>　</a:t>
            </a:r>
            <a:r>
              <a:rPr kumimoji="1" lang="ja-JP" altLang="en-US" dirty="0" smtClean="0"/>
              <a:t>・</a:t>
            </a:r>
            <a:r>
              <a:rPr kumimoji="1" lang="en-US" altLang="ja-JP" dirty="0" smtClean="0"/>
              <a:t>A</a:t>
            </a:r>
            <a:r>
              <a:rPr lang="ja-JP" altLang="en-US" dirty="0"/>
              <a:t> </a:t>
            </a:r>
            <a:r>
              <a:rPr lang="en-US" altLang="ja-JP" dirty="0" smtClean="0"/>
              <a:t>B C</a:t>
            </a:r>
            <a:r>
              <a:rPr lang="ja-JP" altLang="en-US" dirty="0" err="1" smtClean="0"/>
              <a:t>には</a:t>
            </a:r>
            <a:r>
              <a:rPr lang="en-US" altLang="ja-JP" dirty="0" smtClean="0"/>
              <a:t>1</a:t>
            </a:r>
            <a:r>
              <a:rPr lang="ja-JP" altLang="en-US" dirty="0" smtClean="0"/>
              <a:t>か</a:t>
            </a:r>
            <a:r>
              <a:rPr lang="en-US" altLang="ja-JP" dirty="0" smtClean="0"/>
              <a:t>0</a:t>
            </a:r>
            <a:r>
              <a:rPr lang="ja-JP" altLang="en-US" dirty="0" smtClean="0"/>
              <a:t>を指定し、</a:t>
            </a:r>
            <a:r>
              <a:rPr lang="en-US" altLang="ja-JP" dirty="0" smtClean="0"/>
              <a:t>1</a:t>
            </a:r>
            <a:r>
              <a:rPr lang="ja-JP" altLang="en-US" dirty="0" smtClean="0"/>
              <a:t>は出力する、</a:t>
            </a:r>
            <a:r>
              <a:rPr lang="en-US" altLang="ja-JP" dirty="0" smtClean="0"/>
              <a:t>0</a:t>
            </a:r>
            <a:r>
              <a:rPr lang="ja-JP" altLang="en-US" dirty="0" smtClean="0"/>
              <a:t>は出力しない、を意味する</a:t>
            </a:r>
            <a:endParaRPr lang="en-US" altLang="ja-JP" dirty="0" smtClean="0"/>
          </a:p>
          <a:p>
            <a:r>
              <a:rPr kumimoji="1" lang="ja-JP" altLang="en-US" dirty="0"/>
              <a:t>　</a:t>
            </a:r>
            <a:r>
              <a:rPr kumimoji="1" lang="ja-JP" altLang="en-US" dirty="0" smtClean="0"/>
              <a:t>・</a:t>
            </a:r>
            <a:r>
              <a:rPr kumimoji="1" lang="en-US" altLang="ja-JP" dirty="0" smtClean="0"/>
              <a:t>A</a:t>
            </a:r>
            <a:r>
              <a:rPr kumimoji="1" lang="ja-JP" altLang="en-US" dirty="0" smtClean="0"/>
              <a:t>は変数値、</a:t>
            </a:r>
            <a:r>
              <a:rPr kumimoji="1" lang="en-US" altLang="ja-JP" dirty="0" smtClean="0"/>
              <a:t>B</a:t>
            </a:r>
            <a:r>
              <a:rPr kumimoji="1" lang="ja-JP" altLang="en-US" dirty="0" smtClean="0"/>
              <a:t>はその変数に対する感度係数、</a:t>
            </a:r>
            <a:r>
              <a:rPr kumimoji="1" lang="en-US" altLang="ja-JP" dirty="0" smtClean="0"/>
              <a:t>C</a:t>
            </a:r>
            <a:r>
              <a:rPr kumimoji="1" lang="ja-JP" altLang="en-US" dirty="0" smtClean="0"/>
              <a:t>はその変数の生成速度に該当する</a:t>
            </a:r>
            <a:endParaRPr kumimoji="1" lang="en-US" altLang="ja-JP" dirty="0" smtClean="0"/>
          </a:p>
        </p:txBody>
      </p:sp>
      <p:sp>
        <p:nvSpPr>
          <p:cNvPr id="11" name="テキスト ボックス 10"/>
          <p:cNvSpPr txBox="1"/>
          <p:nvPr/>
        </p:nvSpPr>
        <p:spPr>
          <a:xfrm>
            <a:off x="4944829" y="3052083"/>
            <a:ext cx="4315605" cy="646331"/>
          </a:xfrm>
          <a:prstGeom prst="rect">
            <a:avLst/>
          </a:prstGeom>
          <a:noFill/>
        </p:spPr>
        <p:txBody>
          <a:bodyPr wrap="none" rtlCol="0">
            <a:spAutoFit/>
          </a:bodyPr>
          <a:lstStyle/>
          <a:p>
            <a:r>
              <a:rPr lang="ja-JP" altLang="en-US" dirty="0"/>
              <a:t>単位</a:t>
            </a:r>
            <a:r>
              <a:rPr lang="ja-JP" altLang="en-US" dirty="0" smtClean="0"/>
              <a:t>も指定可能</a:t>
            </a:r>
            <a:endParaRPr lang="en-US" altLang="ja-JP" dirty="0" smtClean="0"/>
          </a:p>
          <a:p>
            <a:r>
              <a:rPr kumimoji="1" lang="ja-JP" altLang="en-US" dirty="0"/>
              <a:t>デフォルト</a:t>
            </a:r>
            <a:r>
              <a:rPr kumimoji="1" lang="ja-JP" altLang="en-US" dirty="0" smtClean="0"/>
              <a:t>で温度は</a:t>
            </a:r>
            <a:r>
              <a:rPr kumimoji="1" lang="en-US" altLang="ja-JP" dirty="0" smtClean="0"/>
              <a:t>K</a:t>
            </a:r>
            <a:r>
              <a:rPr kumimoji="1" lang="ja-JP" altLang="en-US" dirty="0" err="1" smtClean="0"/>
              <a:t>、</a:t>
            </a:r>
            <a:r>
              <a:rPr lang="ja-JP" altLang="en-US" dirty="0" smtClean="0"/>
              <a:t>化学種はモル分率</a:t>
            </a:r>
            <a:endParaRPr kumimoji="1" lang="ja-JP" altLang="en-US" dirty="0"/>
          </a:p>
        </p:txBody>
      </p:sp>
      <p:sp>
        <p:nvSpPr>
          <p:cNvPr id="14" name="右中かっこ 13"/>
          <p:cNvSpPr/>
          <p:nvPr/>
        </p:nvSpPr>
        <p:spPr>
          <a:xfrm>
            <a:off x="4470650" y="3117175"/>
            <a:ext cx="461987" cy="535343"/>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7" name="右中かっこ 16"/>
          <p:cNvSpPr/>
          <p:nvPr/>
        </p:nvSpPr>
        <p:spPr>
          <a:xfrm rot="10800000">
            <a:off x="205155" y="2026639"/>
            <a:ext cx="461987" cy="1090535"/>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9" name="直線コネクタ 18"/>
          <p:cNvCxnSpPr/>
          <p:nvPr/>
        </p:nvCxnSpPr>
        <p:spPr>
          <a:xfrm>
            <a:off x="167858" y="2571906"/>
            <a:ext cx="0" cy="17766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flipV="1">
            <a:off x="167857" y="4348566"/>
            <a:ext cx="278373" cy="39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6125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66537"/>
            <a:ext cx="2994731" cy="369332"/>
          </a:xfrm>
          <a:prstGeom prst="rect">
            <a:avLst/>
          </a:prstGeom>
          <a:noFill/>
        </p:spPr>
        <p:txBody>
          <a:bodyPr wrap="none" rtlCol="0">
            <a:spAutoFit/>
          </a:bodyPr>
          <a:lstStyle/>
          <a:p>
            <a:r>
              <a:rPr kumimoji="1" lang="ja-JP" altLang="en-US" dirty="0" smtClean="0"/>
              <a:t>各種サンプル概要</a:t>
            </a:r>
            <a:r>
              <a:rPr kumimoji="1" lang="ja-JP" altLang="en-US" dirty="0" smtClean="0"/>
              <a:t>（</a:t>
            </a:r>
            <a:r>
              <a:rPr kumimoji="1" lang="en-US" altLang="ja-JP" dirty="0" smtClean="0"/>
              <a:t>2018/11</a:t>
            </a:r>
            <a:r>
              <a:rPr kumimoji="1" lang="ja-JP" altLang="en-US" dirty="0" smtClean="0"/>
              <a:t>）</a:t>
            </a:r>
            <a:endParaRPr kumimoji="1" lang="ja-JP" altLang="en-US" dirty="0"/>
          </a:p>
        </p:txBody>
      </p:sp>
      <p:sp>
        <p:nvSpPr>
          <p:cNvPr id="5" name="テキスト ボックス 4"/>
          <p:cNvSpPr txBox="1"/>
          <p:nvPr/>
        </p:nvSpPr>
        <p:spPr>
          <a:xfrm>
            <a:off x="6534912" y="66537"/>
            <a:ext cx="2450607" cy="369332"/>
          </a:xfrm>
          <a:prstGeom prst="rect">
            <a:avLst/>
          </a:prstGeom>
          <a:noFill/>
        </p:spPr>
        <p:txBody>
          <a:bodyPr wrap="none" rtlCol="0">
            <a:spAutoFit/>
          </a:bodyPr>
          <a:lstStyle/>
          <a:p>
            <a:r>
              <a:rPr kumimoji="1" lang="en-US" altLang="ja-JP" dirty="0" smtClean="0"/>
              <a:t>Python2.7.4</a:t>
            </a:r>
            <a:r>
              <a:rPr kumimoji="1" lang="ja-JP" altLang="en-US" dirty="0" smtClean="0"/>
              <a:t>で動作確認</a:t>
            </a:r>
            <a:endParaRPr kumimoji="1" lang="ja-JP" altLang="en-US" dirty="0"/>
          </a:p>
        </p:txBody>
      </p:sp>
      <p:sp>
        <p:nvSpPr>
          <p:cNvPr id="6" name="テキスト ボックス 5"/>
          <p:cNvSpPr txBox="1"/>
          <p:nvPr/>
        </p:nvSpPr>
        <p:spPr>
          <a:xfrm>
            <a:off x="1368093" y="803137"/>
            <a:ext cx="5704960" cy="1200329"/>
          </a:xfrm>
          <a:prstGeom prst="rect">
            <a:avLst/>
          </a:prstGeom>
          <a:noFill/>
        </p:spPr>
        <p:txBody>
          <a:bodyPr wrap="none" rtlCol="0">
            <a:spAutoFit/>
          </a:bodyPr>
          <a:lstStyle/>
          <a:p>
            <a:r>
              <a:rPr lang="en-US" altLang="ja-JP" dirty="0" smtClean="0"/>
              <a:t>IDT_CH4-air_f1_p1_T1500/run_IDT.sh</a:t>
            </a:r>
            <a:endParaRPr lang="en-US" altLang="ja-JP" dirty="0" smtClean="0"/>
          </a:p>
          <a:p>
            <a:pPr lvl="1"/>
            <a:r>
              <a:rPr lang="en-US" altLang="ja-JP" dirty="0" smtClean="0"/>
              <a:t>aurora</a:t>
            </a:r>
            <a:r>
              <a:rPr lang="ja-JP" altLang="en-US" dirty="0" smtClean="0"/>
              <a:t>計算を実行、最後に着火遅れ時間</a:t>
            </a:r>
            <a:r>
              <a:rPr lang="en-US" altLang="ja-JP" dirty="0" smtClean="0"/>
              <a:t>(sec)</a:t>
            </a:r>
            <a:r>
              <a:rPr lang="ja-JP" altLang="en-US" dirty="0" smtClean="0"/>
              <a:t>を出力</a:t>
            </a:r>
            <a:endParaRPr lang="en-US" altLang="ja-JP" dirty="0" smtClean="0"/>
          </a:p>
          <a:p>
            <a:r>
              <a:rPr lang="en-US" altLang="ja-JP" dirty="0" smtClean="0"/>
              <a:t>LFS_CH4-air_T300_p1_f1.00/run_LFS.sh</a:t>
            </a:r>
            <a:endParaRPr lang="en-US" altLang="ja-JP" dirty="0" smtClean="0"/>
          </a:p>
          <a:p>
            <a:pPr lvl="1"/>
            <a:r>
              <a:rPr lang="en-US" altLang="ja-JP" dirty="0"/>
              <a:t>p</a:t>
            </a:r>
            <a:r>
              <a:rPr lang="en-US" altLang="ja-JP" dirty="0" smtClean="0"/>
              <a:t>remix</a:t>
            </a:r>
            <a:r>
              <a:rPr lang="ja-JP" altLang="en-US" dirty="0"/>
              <a:t>計算</a:t>
            </a:r>
            <a:r>
              <a:rPr lang="ja-JP" altLang="en-US" dirty="0" smtClean="0"/>
              <a:t>を実行、最後に火炎の概要を</a:t>
            </a:r>
            <a:r>
              <a:rPr lang="ja-JP" altLang="en-US" dirty="0" smtClean="0"/>
              <a:t>出力</a:t>
            </a:r>
            <a:endParaRPr lang="en-US" altLang="ja-JP" dirty="0" smtClean="0"/>
          </a:p>
        </p:txBody>
      </p:sp>
      <p:sp>
        <p:nvSpPr>
          <p:cNvPr id="8" name="テキスト ボックス 7"/>
          <p:cNvSpPr txBox="1"/>
          <p:nvPr/>
        </p:nvSpPr>
        <p:spPr>
          <a:xfrm>
            <a:off x="0" y="435869"/>
            <a:ext cx="9119804" cy="369332"/>
          </a:xfrm>
          <a:prstGeom prst="rect">
            <a:avLst/>
          </a:prstGeom>
          <a:noFill/>
        </p:spPr>
        <p:txBody>
          <a:bodyPr wrap="none" rtlCol="0">
            <a:spAutoFit/>
          </a:bodyPr>
          <a:lstStyle/>
          <a:p>
            <a:r>
              <a:rPr kumimoji="1" lang="ja-JP" altLang="en-US" dirty="0" smtClean="0"/>
              <a:t>それほど難しいプログラムでは</a:t>
            </a:r>
            <a:r>
              <a:rPr lang="ja-JP" altLang="en-US" dirty="0"/>
              <a:t>ない</a:t>
            </a:r>
            <a:r>
              <a:rPr lang="ja-JP" altLang="en-US" dirty="0" smtClean="0"/>
              <a:t>（はず）</a:t>
            </a:r>
            <a:r>
              <a:rPr kumimoji="1" lang="ja-JP" altLang="en-US" dirty="0" smtClean="0"/>
              <a:t>ので</a:t>
            </a:r>
            <a:r>
              <a:rPr kumimoji="1" lang="ja-JP" altLang="en-US" dirty="0" smtClean="0"/>
              <a:t>、中身を理解して、適宜修正して用いると</a:t>
            </a:r>
            <a:r>
              <a:rPr kumimoji="1" lang="ja-JP" altLang="en-US" dirty="0" smtClean="0"/>
              <a:t>便利</a:t>
            </a:r>
            <a:endParaRPr kumimoji="1" lang="en-US" altLang="ja-JP" dirty="0" smtClean="0"/>
          </a:p>
        </p:txBody>
      </p:sp>
      <p:sp>
        <p:nvSpPr>
          <p:cNvPr id="7" name="テキスト ボックス 6"/>
          <p:cNvSpPr txBox="1"/>
          <p:nvPr/>
        </p:nvSpPr>
        <p:spPr>
          <a:xfrm>
            <a:off x="0" y="3804551"/>
            <a:ext cx="2383473" cy="369332"/>
          </a:xfrm>
          <a:prstGeom prst="rect">
            <a:avLst/>
          </a:prstGeom>
          <a:noFill/>
        </p:spPr>
        <p:txBody>
          <a:bodyPr wrap="none" rtlCol="0">
            <a:spAutoFit/>
          </a:bodyPr>
          <a:lstStyle/>
          <a:p>
            <a:r>
              <a:rPr kumimoji="1" lang="ja-JP" altLang="en-US" dirty="0" smtClean="0"/>
              <a:t>サブルーチン集：</a:t>
            </a:r>
            <a:r>
              <a:rPr kumimoji="1" lang="en-US" altLang="ja-JP" dirty="0" err="1" smtClean="0"/>
              <a:t>nksub</a:t>
            </a:r>
            <a:endParaRPr kumimoji="1" lang="ja-JP" altLang="en-US" dirty="0"/>
          </a:p>
        </p:txBody>
      </p:sp>
      <p:sp>
        <p:nvSpPr>
          <p:cNvPr id="9" name="テキスト ボックス 8"/>
          <p:cNvSpPr txBox="1"/>
          <p:nvPr/>
        </p:nvSpPr>
        <p:spPr>
          <a:xfrm>
            <a:off x="316968" y="4107976"/>
            <a:ext cx="8823826" cy="2585323"/>
          </a:xfrm>
          <a:prstGeom prst="rect">
            <a:avLst/>
          </a:prstGeom>
          <a:noFill/>
        </p:spPr>
        <p:txBody>
          <a:bodyPr wrap="none" rtlCol="0">
            <a:spAutoFit/>
          </a:bodyPr>
          <a:lstStyle/>
          <a:p>
            <a:r>
              <a:rPr kumimoji="1" lang="ja-JP" altLang="en-US" dirty="0" smtClean="0"/>
              <a:t>各種後処理でよく使う機能をまとめたサブルーチン。使い方は以下のとおり。</a:t>
            </a:r>
            <a:endParaRPr kumimoji="1" lang="en-US" altLang="ja-JP" dirty="0" smtClean="0"/>
          </a:p>
          <a:p>
            <a:r>
              <a:rPr lang="en-US" altLang="ja-JP" dirty="0"/>
              <a:t>1</a:t>
            </a:r>
            <a:r>
              <a:rPr lang="en-US" altLang="ja-JP" dirty="0" smtClean="0"/>
              <a:t>.</a:t>
            </a:r>
            <a:r>
              <a:rPr lang="ja-JP" altLang="en-US" dirty="0" smtClean="0"/>
              <a:t>　この</a:t>
            </a:r>
            <a:r>
              <a:rPr lang="en-US" altLang="ja-JP" dirty="0" err="1" smtClean="0"/>
              <a:t>ppt</a:t>
            </a:r>
            <a:r>
              <a:rPr lang="ja-JP" altLang="en-US" dirty="0" smtClean="0"/>
              <a:t>ファイルと同じディレクトリにある</a:t>
            </a:r>
            <a:r>
              <a:rPr lang="en-US" altLang="ja-JP" dirty="0" smtClean="0"/>
              <a:t>python</a:t>
            </a:r>
            <a:r>
              <a:rPr lang="ja-JP" altLang="en-US" dirty="0" smtClean="0"/>
              <a:t>ディレクトリ</a:t>
            </a:r>
            <a:r>
              <a:rPr lang="ja-JP" altLang="en-US" dirty="0" smtClean="0"/>
              <a:t>を</a:t>
            </a:r>
            <a:r>
              <a:rPr lang="ja-JP" altLang="en-US" dirty="0" smtClean="0"/>
              <a:t>ホームディレクトリにコピー</a:t>
            </a:r>
            <a:endParaRPr lang="en-US" altLang="ja-JP" dirty="0" smtClean="0"/>
          </a:p>
          <a:p>
            <a:r>
              <a:rPr kumimoji="1" lang="en-US" altLang="ja-JP" dirty="0"/>
              <a:t>2</a:t>
            </a:r>
            <a:r>
              <a:rPr kumimoji="1" lang="en-US" altLang="ja-JP" dirty="0" smtClean="0"/>
              <a:t>.</a:t>
            </a:r>
            <a:r>
              <a:rPr kumimoji="1" lang="ja-JP" altLang="en-US" dirty="0" smtClean="0"/>
              <a:t>　</a:t>
            </a:r>
            <a:r>
              <a:rPr lang="en-US" altLang="ja-JP" dirty="0" err="1"/>
              <a:t>n</a:t>
            </a:r>
            <a:r>
              <a:rPr kumimoji="1" lang="en-US" altLang="ja-JP" dirty="0" err="1" smtClean="0"/>
              <a:t>ksub</a:t>
            </a:r>
            <a:r>
              <a:rPr kumimoji="1" lang="ja-JP" altLang="en-US" dirty="0" smtClean="0"/>
              <a:t>を使うスクリプトファイルの先頭に以下を追記</a:t>
            </a:r>
            <a:endParaRPr kumimoji="1" lang="en-US" altLang="ja-JP" dirty="0" smtClean="0"/>
          </a:p>
          <a:p>
            <a:r>
              <a:rPr lang="en-US" altLang="ja-JP" dirty="0"/>
              <a:t>	</a:t>
            </a:r>
            <a:endParaRPr lang="en-US" altLang="ja-JP" dirty="0" smtClean="0"/>
          </a:p>
          <a:p>
            <a:endParaRPr kumimoji="1" lang="en-US" altLang="ja-JP" dirty="0"/>
          </a:p>
          <a:p>
            <a:endParaRPr lang="en-US" altLang="ja-JP" dirty="0" smtClean="0"/>
          </a:p>
          <a:p>
            <a:endParaRPr lang="en-US" altLang="ja-JP" dirty="0" smtClean="0"/>
          </a:p>
          <a:p>
            <a:endParaRPr lang="en-US" altLang="ja-JP" dirty="0" smtClean="0"/>
          </a:p>
          <a:p>
            <a:r>
              <a:rPr lang="en-US" altLang="ja-JP" dirty="0" smtClean="0"/>
              <a:t>3</a:t>
            </a:r>
            <a:r>
              <a:rPr lang="en-US" altLang="ja-JP" dirty="0" smtClean="0"/>
              <a:t>.</a:t>
            </a:r>
            <a:r>
              <a:rPr lang="ja-JP" altLang="en-US" dirty="0" smtClean="0"/>
              <a:t>　</a:t>
            </a:r>
            <a:r>
              <a:rPr lang="en-US" altLang="ja-JP" dirty="0" err="1" smtClean="0"/>
              <a:t>nksub.xxx</a:t>
            </a:r>
            <a:r>
              <a:rPr lang="ja-JP" altLang="en-US" dirty="0" smtClean="0"/>
              <a:t>　の形式でサブルーチンを呼び出せる</a:t>
            </a:r>
            <a:endParaRPr kumimoji="1" lang="ja-JP" altLang="en-US" dirty="0"/>
          </a:p>
        </p:txBody>
      </p:sp>
      <p:sp>
        <p:nvSpPr>
          <p:cNvPr id="10" name="テキスト ボックス 9"/>
          <p:cNvSpPr txBox="1"/>
          <p:nvPr/>
        </p:nvSpPr>
        <p:spPr>
          <a:xfrm>
            <a:off x="1732284" y="4941216"/>
            <a:ext cx="3869585" cy="1477328"/>
          </a:xfrm>
          <a:prstGeom prst="rect">
            <a:avLst/>
          </a:prstGeom>
          <a:noFill/>
        </p:spPr>
        <p:txBody>
          <a:bodyPr wrap="none" rtlCol="0">
            <a:spAutoFit/>
          </a:bodyPr>
          <a:lstStyle/>
          <a:p>
            <a:r>
              <a:rPr lang="en-US" altLang="ja-JP" dirty="0"/>
              <a:t>import sys</a:t>
            </a:r>
          </a:p>
          <a:p>
            <a:r>
              <a:rPr lang="en-US" altLang="ja-JP" dirty="0"/>
              <a:t>from </a:t>
            </a:r>
            <a:r>
              <a:rPr lang="en-US" altLang="ja-JP" dirty="0" err="1"/>
              <a:t>os.path</a:t>
            </a:r>
            <a:r>
              <a:rPr lang="en-US" altLang="ja-JP" dirty="0"/>
              <a:t> import </a:t>
            </a:r>
            <a:r>
              <a:rPr lang="en-US" altLang="ja-JP" dirty="0" err="1"/>
              <a:t>expanduser</a:t>
            </a:r>
            <a:endParaRPr lang="en-US" altLang="ja-JP" dirty="0"/>
          </a:p>
          <a:p>
            <a:r>
              <a:rPr lang="en-US" altLang="ja-JP" dirty="0" err="1"/>
              <a:t>mypydir</a:t>
            </a:r>
            <a:r>
              <a:rPr lang="en-US" altLang="ja-JP" dirty="0"/>
              <a:t> = </a:t>
            </a:r>
            <a:r>
              <a:rPr lang="en-US" altLang="ja-JP" dirty="0" err="1"/>
              <a:t>expanduser</a:t>
            </a:r>
            <a:r>
              <a:rPr lang="en-US" altLang="ja-JP" dirty="0"/>
              <a:t>("~") + "/python"</a:t>
            </a:r>
          </a:p>
          <a:p>
            <a:r>
              <a:rPr lang="en-US" altLang="ja-JP" dirty="0" err="1"/>
              <a:t>sys.path.append</a:t>
            </a:r>
            <a:r>
              <a:rPr lang="en-US" altLang="ja-JP" dirty="0"/>
              <a:t>(</a:t>
            </a:r>
            <a:r>
              <a:rPr lang="en-US" altLang="ja-JP" dirty="0" err="1"/>
              <a:t>mypydir</a:t>
            </a:r>
            <a:r>
              <a:rPr lang="en-US" altLang="ja-JP" dirty="0"/>
              <a:t>)</a:t>
            </a:r>
          </a:p>
          <a:p>
            <a:r>
              <a:rPr lang="en-US" altLang="ja-JP" dirty="0"/>
              <a:t>import </a:t>
            </a:r>
            <a:r>
              <a:rPr lang="en-US" altLang="ja-JP" dirty="0" err="1"/>
              <a:t>nksub</a:t>
            </a:r>
            <a:endParaRPr lang="en-US" altLang="ja-JP" dirty="0"/>
          </a:p>
        </p:txBody>
      </p:sp>
      <p:sp>
        <p:nvSpPr>
          <p:cNvPr id="11" name="テキスト ボックス 10"/>
          <p:cNvSpPr txBox="1"/>
          <p:nvPr/>
        </p:nvSpPr>
        <p:spPr>
          <a:xfrm>
            <a:off x="316968" y="6573369"/>
            <a:ext cx="7609712" cy="369332"/>
          </a:xfrm>
          <a:prstGeom prst="rect">
            <a:avLst/>
          </a:prstGeom>
          <a:noFill/>
        </p:spPr>
        <p:txBody>
          <a:bodyPr wrap="none" rtlCol="0">
            <a:spAutoFit/>
          </a:bodyPr>
          <a:lstStyle/>
          <a:p>
            <a:r>
              <a:rPr kumimoji="1" lang="ja-JP" altLang="en-US" dirty="0" smtClean="0"/>
              <a:t>詳細な使い方は、</a:t>
            </a:r>
            <a:r>
              <a:rPr lang="en-US" altLang="ja-JP" dirty="0" smtClean="0"/>
              <a:t> python</a:t>
            </a:r>
            <a:r>
              <a:rPr lang="ja-JP" altLang="en-US" dirty="0" smtClean="0"/>
              <a:t>ディレクトリ内の</a:t>
            </a:r>
            <a:r>
              <a:rPr lang="en-US" altLang="ja-JP" dirty="0" smtClean="0"/>
              <a:t>nksub.py</a:t>
            </a:r>
            <a:r>
              <a:rPr lang="ja-JP" altLang="en-US" dirty="0" smtClean="0"/>
              <a:t>のコメントなどを参照のこと</a:t>
            </a:r>
            <a:endParaRPr kumimoji="1" lang="ja-JP" altLang="en-US" dirty="0"/>
          </a:p>
        </p:txBody>
      </p:sp>
      <p:sp>
        <p:nvSpPr>
          <p:cNvPr id="2" name="テキスト ボックス 1"/>
          <p:cNvSpPr txBox="1"/>
          <p:nvPr/>
        </p:nvSpPr>
        <p:spPr>
          <a:xfrm>
            <a:off x="357468" y="1982434"/>
            <a:ext cx="8628052" cy="1754326"/>
          </a:xfrm>
          <a:prstGeom prst="rect">
            <a:avLst/>
          </a:prstGeom>
          <a:noFill/>
        </p:spPr>
        <p:txBody>
          <a:bodyPr wrap="square" rtlCol="0">
            <a:spAutoFit/>
          </a:bodyPr>
          <a:lstStyle/>
          <a:p>
            <a:r>
              <a:rPr kumimoji="1" lang="ja-JP" altLang="en-US" dirty="0" smtClean="0"/>
              <a:t>各種</a:t>
            </a:r>
            <a:r>
              <a:rPr kumimoji="1" lang="en-US" altLang="ja-JP" dirty="0" smtClean="0"/>
              <a:t>Linux</a:t>
            </a:r>
            <a:r>
              <a:rPr lang="ja-JP" altLang="en-US" dirty="0" smtClean="0"/>
              <a:t>コマンドと組み合わせて</a:t>
            </a:r>
            <a:r>
              <a:rPr kumimoji="1" lang="ja-JP" altLang="en-US" dirty="0" smtClean="0"/>
              <a:t>応用すれば、</a:t>
            </a:r>
            <a:endParaRPr kumimoji="1" lang="en-US" altLang="ja-JP" dirty="0" smtClean="0"/>
          </a:p>
          <a:p>
            <a:r>
              <a:rPr kumimoji="1" lang="ja-JP" altLang="en-US" dirty="0" smtClean="0"/>
              <a:t>・条件テーブルを読み込んで各条件の計算を実施・解析→</a:t>
            </a:r>
            <a:r>
              <a:rPr lang="ja-JP" altLang="en-US" dirty="0" smtClean="0"/>
              <a:t>グラフ化まで自動化</a:t>
            </a:r>
            <a:endParaRPr lang="en-US" altLang="ja-JP" dirty="0" smtClean="0"/>
          </a:p>
          <a:p>
            <a:r>
              <a:rPr kumimoji="1" lang="ja-JP" altLang="en-US" dirty="0" smtClean="0"/>
              <a:t>・計算結果を解析しながら次条件の入力ファイルを作成して全自動で消炎限界計算</a:t>
            </a:r>
            <a:endParaRPr kumimoji="1" lang="en-US" altLang="ja-JP" dirty="0" smtClean="0"/>
          </a:p>
          <a:p>
            <a:r>
              <a:rPr lang="ja-JP" altLang="en-US" dirty="0" smtClean="0"/>
              <a:t>など、原理的にはやりたいことは何でも自動化できます。ただし、自動化による省力化とスクリプト作成の労力のトレードオフはよく考えること。自動化は研究の手段であって目的ではありませんよ！</a:t>
            </a:r>
            <a:endParaRPr kumimoji="1" lang="ja-JP" altLang="en-US" dirty="0"/>
          </a:p>
        </p:txBody>
      </p:sp>
    </p:spTree>
    <p:extLst>
      <p:ext uri="{BB962C8B-B14F-4D97-AF65-F5344CB8AC3E}">
        <p14:creationId xmlns:p14="http://schemas.microsoft.com/office/powerpoint/2010/main" val="2349677801"/>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293</TotalTime>
  <Words>467</Words>
  <Application>Microsoft Office PowerPoint</Application>
  <PresentationFormat>画面に合わせる (4:3)</PresentationFormat>
  <Paragraphs>57</Paragraphs>
  <Slides>3</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vt:i4>
      </vt:variant>
    </vt:vector>
  </HeadingPairs>
  <TitlesOfParts>
    <vt:vector size="8" baseType="lpstr">
      <vt:lpstr>ＭＳ Ｐゴシック</vt:lpstr>
      <vt:lpstr>Arial</vt:lpstr>
      <vt:lpstr>Calibri</vt:lpstr>
      <vt:lpstr>Calibri Light</vt:lpstr>
      <vt:lpstr>Office テーマ</vt:lpstr>
      <vt:lpstr>PowerPoint プレゼンテーション</vt:lpstr>
      <vt:lpstr>PowerPoint プレゼンテーション</vt:lpstr>
      <vt:lpstr>PowerPoint プレゼンテーション</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nakamura</dc:creator>
  <cp:lastModifiedBy>Hisashi</cp:lastModifiedBy>
  <cp:revision>62</cp:revision>
  <dcterms:created xsi:type="dcterms:W3CDTF">2018-04-16T07:38:01Z</dcterms:created>
  <dcterms:modified xsi:type="dcterms:W3CDTF">2018-12-17T03:32:53Z</dcterms:modified>
</cp:coreProperties>
</file>