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36"/>
  </p:notesMasterIdLst>
  <p:handoutMasterIdLst>
    <p:handoutMasterId r:id="rId37"/>
  </p:handoutMasterIdLst>
  <p:sldIdLst>
    <p:sldId id="445" r:id="rId3"/>
    <p:sldId id="374" r:id="rId4"/>
    <p:sldId id="555" r:id="rId5"/>
    <p:sldId id="545" r:id="rId6"/>
    <p:sldId id="580" r:id="rId7"/>
    <p:sldId id="556" r:id="rId8"/>
    <p:sldId id="448" r:id="rId9"/>
    <p:sldId id="508" r:id="rId10"/>
    <p:sldId id="594" r:id="rId11"/>
    <p:sldId id="586" r:id="rId12"/>
    <p:sldId id="588" r:id="rId13"/>
    <p:sldId id="589" r:id="rId14"/>
    <p:sldId id="590" r:id="rId15"/>
    <p:sldId id="591" r:id="rId16"/>
    <p:sldId id="592" r:id="rId17"/>
    <p:sldId id="593" r:id="rId18"/>
    <p:sldId id="587" r:id="rId19"/>
    <p:sldId id="559" r:id="rId20"/>
    <p:sldId id="560" r:id="rId21"/>
    <p:sldId id="561" r:id="rId22"/>
    <p:sldId id="562" r:id="rId23"/>
    <p:sldId id="563" r:id="rId24"/>
    <p:sldId id="564" r:id="rId25"/>
    <p:sldId id="565" r:id="rId26"/>
    <p:sldId id="566" r:id="rId27"/>
    <p:sldId id="567" r:id="rId28"/>
    <p:sldId id="568" r:id="rId29"/>
    <p:sldId id="595" r:id="rId30"/>
    <p:sldId id="569" r:id="rId31"/>
    <p:sldId id="570" r:id="rId32"/>
    <p:sldId id="571" r:id="rId33"/>
    <p:sldId id="596" r:id="rId34"/>
    <p:sldId id="557" r:id="rId35"/>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charset="0"/>
        <a:ea typeface="+mn-ea"/>
        <a:cs typeface="+mn-cs"/>
      </a:defRPr>
    </a:lvl1pPr>
    <a:lvl2pPr marL="457200" algn="l" rtl="0" fontAlgn="base">
      <a:spcBef>
        <a:spcPct val="0"/>
      </a:spcBef>
      <a:spcAft>
        <a:spcPct val="0"/>
      </a:spcAft>
      <a:defRPr sz="3200" b="1" kern="1200">
        <a:solidFill>
          <a:schemeClr val="tx1"/>
        </a:solidFill>
        <a:latin typeface="Arial" charset="0"/>
        <a:ea typeface="+mn-ea"/>
        <a:cs typeface="+mn-cs"/>
      </a:defRPr>
    </a:lvl2pPr>
    <a:lvl3pPr marL="914400" algn="l" rtl="0" fontAlgn="base">
      <a:spcBef>
        <a:spcPct val="0"/>
      </a:spcBef>
      <a:spcAft>
        <a:spcPct val="0"/>
      </a:spcAft>
      <a:defRPr sz="3200" b="1" kern="1200">
        <a:solidFill>
          <a:schemeClr val="tx1"/>
        </a:solidFill>
        <a:latin typeface="Arial" charset="0"/>
        <a:ea typeface="+mn-ea"/>
        <a:cs typeface="+mn-cs"/>
      </a:defRPr>
    </a:lvl3pPr>
    <a:lvl4pPr marL="1371600" algn="l" rtl="0" fontAlgn="base">
      <a:spcBef>
        <a:spcPct val="0"/>
      </a:spcBef>
      <a:spcAft>
        <a:spcPct val="0"/>
      </a:spcAft>
      <a:defRPr sz="3200" b="1" kern="1200">
        <a:solidFill>
          <a:schemeClr val="tx1"/>
        </a:solidFill>
        <a:latin typeface="Arial" charset="0"/>
        <a:ea typeface="+mn-ea"/>
        <a:cs typeface="+mn-cs"/>
      </a:defRPr>
    </a:lvl4pPr>
    <a:lvl5pPr marL="1828800" algn="l" rtl="0" fontAlgn="base">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FFFF00"/>
    <a:srgbClr val="FFCC00"/>
    <a:srgbClr val="B287D3"/>
    <a:srgbClr val="8AAFD3"/>
    <a:srgbClr val="5E9EFF"/>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89277" autoAdjust="0"/>
  </p:normalViewPr>
  <p:slideViewPr>
    <p:cSldViewPr>
      <p:cViewPr varScale="1">
        <p:scale>
          <a:sx n="50" d="100"/>
          <a:sy n="50" d="100"/>
        </p:scale>
        <p:origin x="-52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35642FBE-7F6A-444B-B73C-9634E55F4779}" type="slidenum">
              <a:rPr lang="en-US"/>
              <a:pPr>
                <a:defRPr/>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fld id="{4508C1EB-14B5-4A6E-B5B7-752CA61F249F}"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html.conclase.net/w3c/html401-es/interact/forms.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html.conclase.net/w3c/html401-es/struct/global.html" TargetMode="External"/><Relationship Id="rId5" Type="http://schemas.openxmlformats.org/officeDocument/2006/relationships/hyperlink" Target="http://html.conclase.net/w3c/html401-es/types.html" TargetMode="External"/><Relationship Id="rId4" Type="http://schemas.openxmlformats.org/officeDocument/2006/relationships/hyperlink" Target="http://html.conclase.net/w3c/html401-es/charset.htm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html.conclase.net/w3c/html401-es/interact/forms.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html.conclase.net/w3c/html401-es/type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637786E-49A6-4B38-B67D-4DA3600503B9}" type="slidenum">
              <a:rPr lang="en-US"/>
              <a:pPr>
                <a:defRPr/>
              </a:pPr>
              <a:t>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dirty="0" smtClean="0"/>
              <a:t>* Elementos nuevos de HTML 5</a:t>
            </a:r>
            <a:endParaRPr lang="es-AR" dirty="0" smtClean="0"/>
          </a:p>
          <a:p>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Elementos nuevos de HTML 5</a:t>
            </a:r>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Elementos nuevos de HTML 5</a:t>
            </a:r>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dirty="0" smtClean="0"/>
              <a:t>* Elementos nuevos de HTML 5</a:t>
            </a:r>
            <a:endParaRPr lang="es-AR" dirty="0" smtClean="0"/>
          </a:p>
          <a:p>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Elementos nuevos de HTML 5</a:t>
            </a:r>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1E42AC-A966-4C2D-BC70-30D7F0F2A698}" type="slidenum">
              <a:rPr lang="en-US"/>
              <a:pPr>
                <a:defRPr/>
              </a:pPr>
              <a:t>18</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23F566F-11B8-4418-BB27-6ADD319C3F69}" type="slidenum">
              <a:rPr lang="en-US"/>
              <a:pPr>
                <a:defRPr/>
              </a:pPr>
              <a:t>19</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s-AR" i="1" smtClean="0">
                <a:solidFill>
                  <a:schemeClr val="bg2"/>
                </a:solidFill>
              </a:rPr>
              <a:t>Definiciones de atributos</a:t>
            </a:r>
            <a:endParaRPr lang="es-AR" smtClean="0">
              <a:solidFill>
                <a:schemeClr val="bg2"/>
              </a:solidFill>
            </a:endParaRPr>
          </a:p>
          <a:p>
            <a:r>
              <a:rPr lang="es-AR" smtClean="0">
                <a:solidFill>
                  <a:schemeClr val="bg2"/>
                </a:solidFill>
              </a:rPr>
              <a:t>action = Este atributo especifica un agente procesador de formularios. El comportamiento del agente de usuario frente a un valor diferente de un URI HTTP es indefinido. </a:t>
            </a:r>
          </a:p>
          <a:p>
            <a:r>
              <a:rPr lang="es-AR" smtClean="0">
                <a:solidFill>
                  <a:schemeClr val="bg2"/>
                </a:solidFill>
              </a:rPr>
              <a:t>method = get|post Este atributo especifica qué método HTTP se usará para enviar el conjunto de datos del formulario. Los valores posibles (que no distinguen entre mayúsculas y minúsculas) son "get" (valor por defecto) y "post". </a:t>
            </a:r>
          </a:p>
          <a:p>
            <a:r>
              <a:rPr lang="es-AR" smtClean="0">
                <a:solidFill>
                  <a:schemeClr val="bg2"/>
                </a:solidFill>
              </a:rPr>
              <a:t>enctype = Este atributo especifica el tipo de contenido usado para enviar el formulario al servidor (cuando el valor del atributo </a:t>
            </a:r>
            <a:r>
              <a:rPr lang="es-AR" smtClean="0">
                <a:solidFill>
                  <a:srgbClr val="FF0000"/>
                </a:solidFill>
                <a:hlinkClick r:id="rId3"/>
              </a:rPr>
              <a:t>method</a:t>
            </a:r>
            <a:r>
              <a:rPr lang="es-AR" smtClean="0">
                <a:solidFill>
                  <a:schemeClr val="bg2"/>
                </a:solidFill>
              </a:rPr>
              <a:t> sea "post"). El valor por defecto de este atributo es "application/x-www-form-urlencoded". El valor "multipart/form-data" debería usarse en combinación con el elemento </a:t>
            </a:r>
            <a:r>
              <a:rPr lang="es-AR" smtClean="0">
                <a:solidFill>
                  <a:schemeClr val="bg2"/>
                </a:solidFill>
                <a:hlinkClick r:id="rId3"/>
              </a:rPr>
              <a:t>INPUT</a:t>
            </a:r>
            <a:r>
              <a:rPr lang="es-AR" smtClean="0">
                <a:solidFill>
                  <a:schemeClr val="bg2"/>
                </a:solidFill>
              </a:rPr>
              <a:t>, type="file". accept-charset = Este atributo especifica la lista de </a:t>
            </a:r>
            <a:r>
              <a:rPr lang="es-AR" smtClean="0">
                <a:solidFill>
                  <a:schemeClr val="bg2"/>
                </a:solidFill>
                <a:hlinkClick r:id="rId4"/>
              </a:rPr>
              <a:t>codificaciones de caracteres</a:t>
            </a:r>
            <a:r>
              <a:rPr lang="es-AR" smtClean="0">
                <a:solidFill>
                  <a:schemeClr val="bg2"/>
                </a:solidFill>
              </a:rPr>
              <a:t> para los datos introducidos que son aceptadas por el servidor que procesa este formulario. El valor es una lista de valores de </a:t>
            </a:r>
            <a:r>
              <a:rPr lang="es-AR" smtClean="0">
                <a:solidFill>
                  <a:schemeClr val="bg2"/>
                </a:solidFill>
                <a:hlinkClick r:id="rId5"/>
              </a:rPr>
              <a:t>codificaciones de caracteres</a:t>
            </a:r>
            <a:r>
              <a:rPr lang="es-AR" smtClean="0">
                <a:solidFill>
                  <a:schemeClr val="bg2"/>
                </a:solidFill>
              </a:rPr>
              <a:t> separadas por espacios y/o comas. El cliente debe interpretar esta lista como una lista o-exclusiva, es decir, el servidor es capaz de aceptar cualquier codificación de caracteres individual por entidad recibida. El valor por defecto de este atributo es la cadena reservada "UNKNOWN" ("desconocido"). Los agentes de usuario pueden interpretar este valor como la codificación de caracteres que fue usada para transmitir el documento que contiene este elemento </a:t>
            </a:r>
            <a:r>
              <a:rPr lang="es-AR" smtClean="0">
                <a:solidFill>
                  <a:schemeClr val="bg2"/>
                </a:solidFill>
                <a:hlinkClick r:id="rId3"/>
              </a:rPr>
              <a:t>FORM</a:t>
            </a:r>
            <a:r>
              <a:rPr lang="es-AR" smtClean="0">
                <a:solidFill>
                  <a:schemeClr val="bg2"/>
                </a:solidFill>
              </a:rPr>
              <a:t>.</a:t>
            </a:r>
          </a:p>
          <a:p>
            <a:r>
              <a:rPr lang="es-AR" smtClean="0">
                <a:solidFill>
                  <a:schemeClr val="bg2"/>
                </a:solidFill>
              </a:rPr>
              <a:t>accept = </a:t>
            </a:r>
            <a:r>
              <a:rPr lang="es-AR" i="1" smtClean="0">
                <a:solidFill>
                  <a:schemeClr val="bg2"/>
                </a:solidFill>
                <a:hlinkClick r:id="rId5"/>
              </a:rPr>
              <a:t>lista de tipos de contenido</a:t>
            </a:r>
            <a:r>
              <a:rPr lang="es-AR" smtClean="0">
                <a:solidFill>
                  <a:schemeClr val="bg2"/>
                </a:solidFill>
              </a:rPr>
              <a:t> </a:t>
            </a:r>
            <a:r>
              <a:rPr lang="es-AR" smtClean="0">
                <a:solidFill>
                  <a:schemeClr val="bg2"/>
                </a:solidFill>
                <a:hlinkClick r:id="rId5"/>
              </a:rPr>
              <a:t>[CI]</a:t>
            </a:r>
            <a:r>
              <a:rPr lang="es-AR" smtClean="0">
                <a:solidFill>
                  <a:schemeClr val="bg2"/>
                </a:solidFill>
              </a:rPr>
              <a:t> Este atributo especifica una lista de tipos de contenido separados por comas que un servidor procesador de formularios manejará correctamente. Los agentes de usuario pueden utilizar esta información para filtrar ficheros no conformes cuando pidan al usuario seleccionar ficheros para enviar al servidor (véase el elemento </a:t>
            </a:r>
            <a:r>
              <a:rPr lang="es-AR" smtClean="0">
                <a:solidFill>
                  <a:schemeClr val="bg2"/>
                </a:solidFill>
                <a:hlinkClick r:id="rId3"/>
              </a:rPr>
              <a:t>INPUT</a:t>
            </a:r>
            <a:r>
              <a:rPr lang="es-AR" smtClean="0">
                <a:solidFill>
                  <a:schemeClr val="bg2"/>
                </a:solidFill>
              </a:rPr>
              <a:t> cuando </a:t>
            </a:r>
            <a:r>
              <a:rPr lang="es-AR" smtClean="0">
                <a:solidFill>
                  <a:schemeClr val="bg2"/>
                </a:solidFill>
                <a:hlinkClick r:id="rId3"/>
              </a:rPr>
              <a:t>type</a:t>
            </a:r>
            <a:r>
              <a:rPr lang="es-AR" smtClean="0">
                <a:solidFill>
                  <a:schemeClr val="bg2"/>
                </a:solidFill>
              </a:rPr>
              <a:t>="file"). </a:t>
            </a:r>
          </a:p>
          <a:p>
            <a:r>
              <a:rPr lang="es-AR" smtClean="0">
                <a:solidFill>
                  <a:schemeClr val="bg2"/>
                </a:solidFill>
              </a:rPr>
              <a:t>name = Este atributo da nombre al elemento de modo que se pueda hacer referencia a él desde hojas de estilo o scripts. </a:t>
            </a:r>
          </a:p>
          <a:p>
            <a:endParaRPr lang="es-AR" b="1" smtClean="0">
              <a:solidFill>
                <a:schemeClr val="bg2"/>
              </a:solidFill>
            </a:endParaRPr>
          </a:p>
          <a:p>
            <a:r>
              <a:rPr lang="es-AR" b="1" smtClean="0">
                <a:solidFill>
                  <a:schemeClr val="bg2"/>
                </a:solidFill>
              </a:rPr>
              <a:t>Nota.</a:t>
            </a:r>
            <a:r>
              <a:rPr lang="es-AR" smtClean="0">
                <a:solidFill>
                  <a:schemeClr val="bg2"/>
                </a:solidFill>
              </a:rPr>
              <a:t> Este atributo ha sido incluido por motivos de compatibilidad con versiones anteriores. Las aplicaciones deberían usar el atributo </a:t>
            </a:r>
            <a:r>
              <a:rPr lang="es-AR" smtClean="0">
                <a:solidFill>
                  <a:schemeClr val="bg2"/>
                </a:solidFill>
                <a:hlinkClick r:id="rId6"/>
              </a:rPr>
              <a:t>id</a:t>
            </a:r>
            <a:r>
              <a:rPr lang="es-AR" smtClean="0">
                <a:solidFill>
                  <a:schemeClr val="bg2"/>
                </a:solidFill>
              </a:rPr>
              <a:t> para identificar elementos. </a:t>
            </a:r>
          </a:p>
          <a:p>
            <a:endParaRPr lang="es-AR" smtClean="0">
              <a:solidFill>
                <a:schemeClr val="bg2"/>
              </a:solidFill>
            </a:endParaRPr>
          </a:p>
          <a:p>
            <a:r>
              <a:rPr lang="es-ES" smtClean="0"/>
              <a:t>Para mas información visitar http://html.conclase.net/w3c/html401-es/interact/forms.html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7E6D78A-DEDE-4BDA-978E-AF08632C4D9E}" type="slidenum">
              <a:rPr lang="en-US"/>
              <a:pPr>
                <a:defRPr/>
              </a:pPr>
              <a:t>20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9630C0C1-B1DA-4839-B16B-A20EB76A2C73}" type="slidenum">
              <a:rPr lang="en-US"/>
              <a:pPr>
                <a:defRPr/>
              </a:pPr>
              <a:t>21</a:t>
            </a:fld>
            <a:endParaRPr lang="en-US"/>
          </a:p>
        </p:txBody>
      </p:sp>
      <p:sp>
        <p:nvSpPr>
          <p:cNvPr id="60419" name="Rectangle 2"/>
          <p:cNvSpPr>
            <a:spLocks noGrp="1" noRot="1" noChangeAspect="1" noChangeArrowheads="1" noTextEdit="1"/>
          </p:cNvSpPr>
          <p:nvPr>
            <p:ph type="sldImg"/>
          </p:nvPr>
        </p:nvSpPr>
        <p:spPr>
          <a:ln/>
        </p:spPr>
      </p:sp>
      <p:sp>
        <p:nvSpPr>
          <p:cNvPr id="4" name="3 Marcador de notas"/>
          <p:cNvSpPr>
            <a:spLocks noGrp="1"/>
          </p:cNvSpPr>
          <p:nvPr>
            <p:ph type="body" idx="1"/>
          </p:nvPr>
        </p:nvSpPr>
        <p:spPr/>
        <p:txBody>
          <a:bodyPr>
            <a:normAutofit fontScale="85000" lnSpcReduction="20000"/>
          </a:bodyPr>
          <a:lstStyle/>
          <a:p>
            <a:pPr>
              <a:defRPr/>
            </a:pPr>
            <a:r>
              <a:rPr lang="es-AR" i="1" dirty="0" smtClean="0"/>
              <a:t>Definiciones de atributos</a:t>
            </a:r>
            <a:endParaRPr lang="es-AR" dirty="0" smtClean="0"/>
          </a:p>
          <a:p>
            <a:pPr>
              <a:defRPr/>
            </a:pPr>
            <a:r>
              <a:rPr lang="es-AR" dirty="0" err="1" smtClean="0"/>
              <a:t>type</a:t>
            </a:r>
            <a:r>
              <a:rPr lang="es-AR" dirty="0" smtClean="0"/>
              <a:t> = text|password|checkbox|radio|submit|reset|file|hidden|image|button Este atributo especifica el </a:t>
            </a:r>
            <a:r>
              <a:rPr lang="es-AR" dirty="0" smtClean="0">
                <a:hlinkClick r:id="" action="ppaction://noaction"/>
              </a:rPr>
              <a:t>tipo de control</a:t>
            </a:r>
            <a:r>
              <a:rPr lang="es-AR" dirty="0" smtClean="0"/>
              <a:t> a crear. El valor por defecto para este atributo es "</a:t>
            </a:r>
            <a:r>
              <a:rPr lang="es-AR" dirty="0" err="1" smtClean="0"/>
              <a:t>text</a:t>
            </a:r>
            <a:r>
              <a:rPr lang="es-AR" dirty="0" smtClean="0"/>
              <a:t>". </a:t>
            </a:r>
          </a:p>
          <a:p>
            <a:pPr>
              <a:defRPr/>
            </a:pPr>
            <a:r>
              <a:rPr lang="es-AR" dirty="0" err="1" smtClean="0"/>
              <a:t>name</a:t>
            </a:r>
            <a:r>
              <a:rPr lang="es-AR" dirty="0" smtClean="0"/>
              <a:t> = Este atributo asigna el </a:t>
            </a:r>
            <a:r>
              <a:rPr lang="es-AR" dirty="0" smtClean="0">
                <a:hlinkClick r:id="" action="ppaction://noaction"/>
              </a:rPr>
              <a:t>nombre de control</a:t>
            </a:r>
            <a:r>
              <a:rPr lang="es-AR" dirty="0" smtClean="0"/>
              <a:t>. </a:t>
            </a:r>
          </a:p>
          <a:p>
            <a:pPr>
              <a:defRPr/>
            </a:pPr>
            <a:r>
              <a:rPr lang="es-AR" dirty="0" err="1" smtClean="0"/>
              <a:t>value</a:t>
            </a:r>
            <a:r>
              <a:rPr lang="es-AR" dirty="0" smtClean="0"/>
              <a:t> = Este atributo especifica el </a:t>
            </a:r>
            <a:r>
              <a:rPr lang="es-AR" dirty="0" smtClean="0">
                <a:hlinkClick r:id="" action="ppaction://noaction"/>
              </a:rPr>
              <a:t>valor inicial</a:t>
            </a:r>
            <a:r>
              <a:rPr lang="es-AR" dirty="0" smtClean="0"/>
              <a:t> del control. Es opcional excepto cuando el atributo </a:t>
            </a:r>
            <a:r>
              <a:rPr lang="es-AR" dirty="0" err="1" smtClean="0">
                <a:hlinkClick r:id="rId3"/>
              </a:rPr>
              <a:t>type</a:t>
            </a:r>
            <a:r>
              <a:rPr lang="es-AR" dirty="0" smtClean="0"/>
              <a:t> tenga el valor "radio" o "</a:t>
            </a:r>
            <a:r>
              <a:rPr lang="es-AR" dirty="0" err="1" smtClean="0"/>
              <a:t>checkbox</a:t>
            </a:r>
            <a:r>
              <a:rPr lang="es-AR" dirty="0" smtClean="0"/>
              <a:t>". </a:t>
            </a:r>
          </a:p>
          <a:p>
            <a:pPr>
              <a:defRPr/>
            </a:pPr>
            <a:r>
              <a:rPr lang="es-AR" dirty="0" err="1" smtClean="0"/>
              <a:t>size</a:t>
            </a:r>
            <a:r>
              <a:rPr lang="es-AR" dirty="0" smtClean="0"/>
              <a:t> = Este atributo le dice al agente de usuario la anchura inicial del control. La anchura viene dada en </a:t>
            </a:r>
            <a:r>
              <a:rPr lang="es-AR" dirty="0" smtClean="0">
                <a:hlinkClick r:id="rId4"/>
              </a:rPr>
              <a:t>píxeles</a:t>
            </a:r>
            <a:r>
              <a:rPr lang="es-AR" dirty="0" smtClean="0"/>
              <a:t> excepto cuando el atributo </a:t>
            </a:r>
            <a:r>
              <a:rPr lang="es-AR" dirty="0" err="1" smtClean="0">
                <a:hlinkClick r:id="rId3"/>
              </a:rPr>
              <a:t>type</a:t>
            </a:r>
            <a:r>
              <a:rPr lang="es-AR" dirty="0" smtClean="0"/>
              <a:t> tenga el valor "</a:t>
            </a:r>
            <a:r>
              <a:rPr lang="es-AR" dirty="0" err="1" smtClean="0"/>
              <a:t>text</a:t>
            </a:r>
            <a:r>
              <a:rPr lang="es-AR" dirty="0" smtClean="0"/>
              <a:t>" o "</a:t>
            </a:r>
            <a:r>
              <a:rPr lang="es-AR" dirty="0" err="1" smtClean="0"/>
              <a:t>password</a:t>
            </a:r>
            <a:r>
              <a:rPr lang="es-AR" dirty="0" smtClean="0"/>
              <a:t>". En estos casos, el valor se refiere al número (entero) de caracteres. </a:t>
            </a:r>
          </a:p>
          <a:p>
            <a:pPr>
              <a:defRPr/>
            </a:pPr>
            <a:r>
              <a:rPr lang="es-AR" dirty="0" err="1" smtClean="0"/>
              <a:t>maxlength</a:t>
            </a:r>
            <a:r>
              <a:rPr lang="es-AR" dirty="0" smtClean="0"/>
              <a:t> = Cuando el atributo </a:t>
            </a:r>
            <a:r>
              <a:rPr lang="es-AR" dirty="0" err="1" smtClean="0">
                <a:hlinkClick r:id="rId3"/>
              </a:rPr>
              <a:t>type</a:t>
            </a:r>
            <a:r>
              <a:rPr lang="es-AR" dirty="0" smtClean="0"/>
              <a:t> tiene el valor "</a:t>
            </a:r>
            <a:r>
              <a:rPr lang="es-AR" dirty="0" err="1" smtClean="0"/>
              <a:t>text</a:t>
            </a:r>
            <a:r>
              <a:rPr lang="es-AR" dirty="0" smtClean="0"/>
              <a:t>" o "</a:t>
            </a:r>
            <a:r>
              <a:rPr lang="es-AR" dirty="0" err="1" smtClean="0"/>
              <a:t>password</a:t>
            </a:r>
            <a:r>
              <a:rPr lang="es-AR" dirty="0" smtClean="0"/>
              <a:t>", este atributo especifica el número máximo de caracteres que puede introducir el usuario. Este número puede exceder del especificado por </a:t>
            </a:r>
            <a:r>
              <a:rPr lang="es-AR" dirty="0" err="1" smtClean="0">
                <a:hlinkClick r:id="rId3"/>
              </a:rPr>
              <a:t>size</a:t>
            </a:r>
            <a:r>
              <a:rPr lang="es-AR" dirty="0" smtClean="0"/>
              <a:t>, en cuyo caso el agente de usuario debería ofrecer un mecanismo de desplazamiento. El valor por defecto para este atributo es un número ilimitado. </a:t>
            </a:r>
          </a:p>
          <a:p>
            <a:pPr>
              <a:defRPr/>
            </a:pPr>
            <a:r>
              <a:rPr lang="es-AR" dirty="0" err="1" smtClean="0"/>
              <a:t>checked</a:t>
            </a:r>
            <a:r>
              <a:rPr lang="es-AR" dirty="0" smtClean="0"/>
              <a:t> Cuando el atributo </a:t>
            </a:r>
            <a:r>
              <a:rPr lang="es-AR" dirty="0" err="1" smtClean="0">
                <a:hlinkClick r:id="rId3"/>
              </a:rPr>
              <a:t>type</a:t>
            </a:r>
            <a:r>
              <a:rPr lang="es-AR" dirty="0" smtClean="0"/>
              <a:t> tiene el valor "radio" o "</a:t>
            </a:r>
            <a:r>
              <a:rPr lang="es-AR" dirty="0" err="1" smtClean="0"/>
              <a:t>checkbox</a:t>
            </a:r>
            <a:r>
              <a:rPr lang="es-AR" dirty="0" smtClean="0"/>
              <a:t>", este atributo booleano especifica que el botón está marcado ("</a:t>
            </a:r>
            <a:r>
              <a:rPr lang="es-AR" dirty="0" err="1" smtClean="0"/>
              <a:t>on</a:t>
            </a:r>
            <a:r>
              <a:rPr lang="es-AR" dirty="0" smtClean="0"/>
              <a:t>"). Los agentes de usuario no deben tener en cuenta este atributo para otros tipos de control. </a:t>
            </a:r>
          </a:p>
          <a:p>
            <a:pPr>
              <a:defRPr/>
            </a:pPr>
            <a:r>
              <a:rPr lang="es-AR" dirty="0" err="1" smtClean="0"/>
              <a:t>src</a:t>
            </a:r>
            <a:r>
              <a:rPr lang="es-AR" dirty="0" smtClean="0"/>
              <a:t> = Cuando el atributo </a:t>
            </a:r>
            <a:r>
              <a:rPr lang="es-AR" dirty="0" err="1" smtClean="0">
                <a:hlinkClick r:id="rId3"/>
              </a:rPr>
              <a:t>type</a:t>
            </a:r>
            <a:r>
              <a:rPr lang="es-AR" dirty="0" smtClean="0"/>
              <a:t> tiene el valor "</a:t>
            </a:r>
            <a:r>
              <a:rPr lang="es-AR" dirty="0" err="1" smtClean="0"/>
              <a:t>image</a:t>
            </a:r>
            <a:r>
              <a:rPr lang="es-AR" dirty="0" smtClean="0"/>
              <a:t>", este atributo especifica la localización de la imagen que debe usarse para decorar el botón gráfico de envío. </a:t>
            </a:r>
          </a:p>
          <a:p>
            <a:pPr>
              <a:defRPr/>
            </a:pPr>
            <a:endParaRPr lang="es-ES" dirty="0" smtClean="0"/>
          </a:p>
          <a:p>
            <a:pPr>
              <a:defRPr/>
            </a:pPr>
            <a:endParaRPr lang="es-ES" dirty="0" smtClean="0"/>
          </a:p>
          <a:p>
            <a:pPr>
              <a:defRPr/>
            </a:pPr>
            <a:r>
              <a:rPr lang="es-ES" dirty="0" smtClean="0"/>
              <a:t>Para mas información visitar http://html.conclase.net/w3c/html401-es/interact/forms.html</a:t>
            </a:r>
          </a:p>
          <a:p>
            <a:pPr>
              <a:defRPr/>
            </a:pPr>
            <a:endParaRPr lang="es-A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1FAAFD9-00D7-443C-91AC-EB1772482F78}" type="slidenum">
              <a:rPr lang="en-US"/>
              <a:pPr>
                <a:defRPr/>
              </a:pPr>
              <a:t>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941EA3DC-F3F2-4DCB-92AE-04B934620E40}" type="slidenum">
              <a:rPr lang="en-US"/>
              <a:pPr>
                <a:defRPr/>
              </a:pPr>
              <a:t>22</a:t>
            </a:fld>
            <a:endParaRPr lang="en-US"/>
          </a:p>
        </p:txBody>
      </p:sp>
      <p:sp>
        <p:nvSpPr>
          <p:cNvPr id="61443" name="Rectangle 2"/>
          <p:cNvSpPr>
            <a:spLocks noGrp="1" noRot="1" noChangeAspect="1" noChangeArrowheads="1" noTextEdit="1"/>
          </p:cNvSpPr>
          <p:nvPr>
            <p:ph type="sldImg"/>
          </p:nvPr>
        </p:nvSpPr>
        <p:spPr>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2EC13B8A-F720-4F32-8AB5-AA40D57A3583}" type="slidenum">
              <a:rPr lang="en-US"/>
              <a:pPr>
                <a:defRPr/>
              </a:pPr>
              <a:t>23</a:t>
            </a:fld>
            <a:endParaRPr lang="en-US"/>
          </a:p>
        </p:txBody>
      </p:sp>
      <p:sp>
        <p:nvSpPr>
          <p:cNvPr id="62467" name="Rectangle 2"/>
          <p:cNvSpPr>
            <a:spLocks noGrp="1" noRot="1" noChangeAspect="1" noChangeArrowheads="1" noTextEdit="1"/>
          </p:cNvSpPr>
          <p:nvPr>
            <p:ph type="sldImg"/>
          </p:nvPr>
        </p:nvSpPr>
        <p:spPr>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04C766D8-F3C7-4194-9D40-47D9056977B5}" type="slidenum">
              <a:rPr lang="en-US"/>
              <a:pPr>
                <a:defRPr/>
              </a:pPr>
              <a:t>24</a:t>
            </a:fld>
            <a:endParaRPr lang="en-US"/>
          </a:p>
        </p:txBody>
      </p:sp>
      <p:sp>
        <p:nvSpPr>
          <p:cNvPr id="63491" name="Rectangle 2"/>
          <p:cNvSpPr>
            <a:spLocks noGrp="1" noRot="1" noChangeAspect="1" noChangeArrowheads="1" noTextEdit="1"/>
          </p:cNvSpPr>
          <p:nvPr>
            <p:ph type="sldImg"/>
          </p:nvPr>
        </p:nvSpPr>
        <p:spPr>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BDE9E172-333F-4865-8BDF-85856D7B1B0F}" type="slidenum">
              <a:rPr lang="en-US"/>
              <a:pPr>
                <a:defRPr/>
              </a:pPr>
              <a:t>25</a:t>
            </a:fld>
            <a:endParaRPr lang="en-US"/>
          </a:p>
        </p:txBody>
      </p:sp>
      <p:sp>
        <p:nvSpPr>
          <p:cNvPr id="64515" name="Rectangle 2"/>
          <p:cNvSpPr>
            <a:spLocks noGrp="1" noRot="1" noChangeAspect="1" noChangeArrowheads="1" noTextEdit="1"/>
          </p:cNvSpPr>
          <p:nvPr>
            <p:ph type="sldImg"/>
          </p:nvPr>
        </p:nvSpPr>
        <p:spPr>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A69C5595-984D-40B4-9E0D-DDA092D3DDB0}" type="slidenum">
              <a:rPr lang="en-US"/>
              <a:pPr>
                <a:defRPr/>
              </a:pPr>
              <a:t>26</a:t>
            </a:fld>
            <a:endParaRPr lang="en-US"/>
          </a:p>
        </p:txBody>
      </p:sp>
      <p:sp>
        <p:nvSpPr>
          <p:cNvPr id="65539" name="Rectangle 2"/>
          <p:cNvSpPr>
            <a:spLocks noGrp="1" noRot="1" noChangeAspect="1" noChangeArrowheads="1" noTextEdit="1"/>
          </p:cNvSpPr>
          <p:nvPr>
            <p:ph type="sldImg"/>
          </p:nvPr>
        </p:nvSpPr>
        <p:spPr>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7001C75D-1854-4034-8D99-46FB70A55968}" type="slidenum">
              <a:rPr lang="en-US"/>
              <a:pPr>
                <a:defRPr/>
              </a:pPr>
              <a:t>27</a:t>
            </a:fld>
            <a:endParaRPr lang="en-US"/>
          </a:p>
        </p:txBody>
      </p:sp>
      <p:sp>
        <p:nvSpPr>
          <p:cNvPr id="66563" name="Rectangle 2"/>
          <p:cNvSpPr>
            <a:spLocks noGrp="1" noRot="1" noChangeAspect="1" noChangeArrowheads="1" noTextEdit="1"/>
          </p:cNvSpPr>
          <p:nvPr>
            <p:ph type="sldImg"/>
          </p:nvPr>
        </p:nvSpPr>
        <p:spPr>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0E6B6746-904D-4E8D-A4EE-5709FFF82EAA}" type="slidenum">
              <a:rPr lang="en-US"/>
              <a:pPr>
                <a:defRPr/>
              </a:pPr>
              <a:t>29</a:t>
            </a:fld>
            <a:endParaRPr lang="en-US"/>
          </a:p>
        </p:txBody>
      </p:sp>
      <p:sp>
        <p:nvSpPr>
          <p:cNvPr id="67587" name="Rectangle 2"/>
          <p:cNvSpPr>
            <a:spLocks noGrp="1" noRot="1" noChangeAspect="1" noChangeArrowheads="1" noTextEdit="1"/>
          </p:cNvSpPr>
          <p:nvPr>
            <p:ph type="sldImg"/>
          </p:nvPr>
        </p:nvSpPr>
        <p:spPr>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8D43954C-850C-42CA-87A1-4A0A3529E7C6}" type="slidenum">
              <a:rPr lang="en-US"/>
              <a:pPr>
                <a:defRPr/>
              </a:pPr>
              <a:t>30</a:t>
            </a:fld>
            <a:endParaRPr lang="en-US"/>
          </a:p>
        </p:txBody>
      </p:sp>
      <p:sp>
        <p:nvSpPr>
          <p:cNvPr id="68611" name="Rectangle 2"/>
          <p:cNvSpPr>
            <a:spLocks noGrp="1" noRot="1" noChangeAspect="1" noChangeArrowheads="1" noTextEdit="1"/>
          </p:cNvSpPr>
          <p:nvPr>
            <p:ph type="sldImg"/>
          </p:nvPr>
        </p:nvSpPr>
        <p:spPr>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22333BFA-A066-4AE2-AF58-29D53BADE0CA}" type="slidenum">
              <a:rPr lang="en-US"/>
              <a:pPr>
                <a:defRPr/>
              </a:pPr>
              <a:t>31</a:t>
            </a:fld>
            <a:endParaRPr lang="en-US"/>
          </a:p>
        </p:txBody>
      </p:sp>
      <p:sp>
        <p:nvSpPr>
          <p:cNvPr id="69635" name="Rectangle 2"/>
          <p:cNvSpPr>
            <a:spLocks noGrp="1" noRot="1" noChangeAspect="1" noChangeArrowheads="1" noTextEdit="1"/>
          </p:cNvSpPr>
          <p:nvPr>
            <p:ph type="sldImg"/>
          </p:nvPr>
        </p:nvSpPr>
        <p:spPr>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8D43954C-850C-42CA-87A1-4A0A3529E7C6}" type="slidenum">
              <a:rPr lang="en-US"/>
              <a:pPr>
                <a:defRPr/>
              </a:pPr>
              <a:t>32</a:t>
            </a:fld>
            <a:endParaRPr lang="en-US"/>
          </a:p>
        </p:txBody>
      </p:sp>
      <p:sp>
        <p:nvSpPr>
          <p:cNvPr id="68611" name="Rectangle 2"/>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C5B16B5-39F3-43BE-956F-CA8620255C41}" type="slidenum">
              <a:rPr lang="en-US"/>
              <a:pPr>
                <a:defRPr/>
              </a:pPr>
              <a:t>3</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3697E10-9915-43DD-BAE8-5DCECF50E26E}" type="slidenum">
              <a:rPr lang="en-US"/>
              <a:pPr>
                <a:defRPr/>
              </a:pPr>
              <a:t>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lvl="1" eaLnBrk="1" hangingPunct="1"/>
            <a:endParaRPr lang="es-A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3697E10-9915-43DD-BAE8-5DCECF50E26E}" type="slidenum">
              <a:rPr lang="en-US"/>
              <a:pPr>
                <a:defRPr/>
              </a:pPr>
              <a:t>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lvl="1" eaLnBrk="1" hangingPunct="1"/>
            <a:endParaRPr lang="es-A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BBC793-A1BC-41BE-AD0E-00E204359CDC}" type="slidenum">
              <a:rPr lang="en-US"/>
              <a:pPr>
                <a:defRPr/>
              </a:pPr>
              <a:t>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CD7AB83-2DF6-4EC6-8C62-63F5DDF54CFD}" type="slidenum">
              <a:rPr lang="en-US"/>
              <a:pPr>
                <a:defRPr/>
              </a:pPr>
              <a:t>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s-ES_tradnl" dirty="0" smtClean="0"/>
              <a:t>W3C recomienda nombrar las etiquetas usando </a:t>
            </a:r>
            <a:r>
              <a:rPr lang="es-ES_tradnl" dirty="0" err="1" smtClean="0"/>
              <a:t>lowercase</a:t>
            </a:r>
            <a:r>
              <a:rPr lang="es-ES_tradnl" dirty="0" smtClean="0"/>
              <a:t>, encerrar los valores de los atributos de las etiquetas con comillas</a:t>
            </a:r>
            <a:r>
              <a:rPr lang="es-ES_tradnl" baseline="0" dirty="0" smtClean="0"/>
              <a:t> (simples o dobles) y demanda </a:t>
            </a:r>
            <a:r>
              <a:rPr lang="es-ES_tradnl" baseline="0" dirty="0" err="1" smtClean="0"/>
              <a:t>lowercase</a:t>
            </a:r>
            <a:r>
              <a:rPr lang="es-ES_tradnl" baseline="0" dirty="0" smtClean="0"/>
              <a:t> y comillas para documentos mas estrictos como XHTML.</a:t>
            </a:r>
          </a:p>
          <a:p>
            <a:pPr eaLnBrk="1" hangingPunct="1"/>
            <a:endParaRPr lang="es-ES_tradnl" baseline="0" dirty="0" smtClean="0"/>
          </a:p>
          <a:p>
            <a:pPr eaLnBrk="1" hangingPunct="1"/>
            <a:r>
              <a:rPr lang="es-ES_tradnl" baseline="0" dirty="0" smtClean="0"/>
              <a:t>LISTADO COMPLETO DE ATRIBUTOS: https://www.w3schools.com/tags/ref_attributes.asp</a:t>
            </a:r>
          </a:p>
          <a:p>
            <a:pPr eaLnBrk="1" hangingPunct="1"/>
            <a:endParaRPr lang="es-ES_tradnl"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18F4D6FA-1893-406B-8CAC-AB9E99C7F5FA}" type="slidenum">
              <a:rPr lang="en-US"/>
              <a:pPr>
                <a:defRPr/>
              </a:pPr>
              <a:t>8</a:t>
            </a:fld>
            <a:endParaRPr lang="en-US"/>
          </a:p>
        </p:txBody>
      </p:sp>
      <p:sp>
        <p:nvSpPr>
          <p:cNvPr id="51203" name="Rectangle 2"/>
          <p:cNvSpPr>
            <a:spLocks noGrp="1" noRot="1" noChangeAspect="1" noChangeArrowheads="1" noTextEdit="1"/>
          </p:cNvSpPr>
          <p:nvPr>
            <p:ph type="sldImg"/>
          </p:nvPr>
        </p:nvSpPr>
        <p:spPr>
          <a:ln/>
        </p:spPr>
      </p:sp>
      <p:sp>
        <p:nvSpPr>
          <p:cNvPr id="4" name="3 Marcador de notas"/>
          <p:cNvSpPr>
            <a:spLocks noGrp="1"/>
          </p:cNvSpPr>
          <p:nvPr>
            <p:ph type="body" idx="1"/>
          </p:nvPr>
        </p:nvSpPr>
        <p:spPr/>
        <p:txBody>
          <a:bodyPr>
            <a:normAutofit lnSpcReduction="10000"/>
          </a:bodyPr>
          <a:lstStyle/>
          <a:p>
            <a:pPr>
              <a:defRPr/>
            </a:pPr>
            <a:r>
              <a:rPr lang="es-AR" dirty="0" smtClean="0"/>
              <a:t>Tres son los </a:t>
            </a:r>
            <a:r>
              <a:rPr lang="es-AR" dirty="0" err="1" smtClean="0"/>
              <a:t>tags</a:t>
            </a:r>
            <a:r>
              <a:rPr lang="es-AR" dirty="0" smtClean="0"/>
              <a:t> que describen la estructura general de un documento y dan una información sencilla sobre él. Estas </a:t>
            </a:r>
            <a:r>
              <a:rPr lang="es-AR" dirty="0" err="1" smtClean="0"/>
              <a:t>tags</a:t>
            </a:r>
            <a:r>
              <a:rPr lang="es-AR" dirty="0" smtClean="0"/>
              <a:t> no afectan a la apariencia del documento y solo interpretan y filtran los archivos HTML.</a:t>
            </a:r>
          </a:p>
          <a:p>
            <a:pPr>
              <a:defRPr/>
            </a:pPr>
            <a:endParaRPr lang="es-ES_tradnl" dirty="0" smtClean="0"/>
          </a:p>
          <a:p>
            <a:pPr>
              <a:defRPr/>
            </a:pPr>
            <a:r>
              <a:rPr lang="es-ES_tradnl" dirty="0" smtClean="0"/>
              <a:t>&lt;!DOCTYPE </a:t>
            </a:r>
            <a:r>
              <a:rPr lang="es-ES_tradnl" dirty="0" err="1" smtClean="0"/>
              <a:t>html</a:t>
            </a:r>
            <a:r>
              <a:rPr lang="es-ES_tradnl" dirty="0" smtClean="0"/>
              <a:t>&gt;:</a:t>
            </a:r>
            <a:r>
              <a:rPr lang="es-ES_tradnl" baseline="0" dirty="0" smtClean="0"/>
              <a:t> </a:t>
            </a:r>
            <a:r>
              <a:rPr lang="es-AR" dirty="0" smtClean="0"/>
              <a:t>no es una etiqueta, esto es una instrucción para el navegador que declara la versión de </a:t>
            </a:r>
            <a:r>
              <a:rPr lang="es-AR" dirty="0" err="1" smtClean="0"/>
              <a:t>html</a:t>
            </a:r>
            <a:r>
              <a:rPr lang="es-AR" dirty="0" smtClean="0"/>
              <a:t> que se está usando.</a:t>
            </a:r>
          </a:p>
          <a:p>
            <a:pPr>
              <a:defRPr/>
            </a:pPr>
            <a:endParaRPr lang="es-AR" dirty="0" smtClean="0"/>
          </a:p>
          <a:p>
            <a:pPr>
              <a:defRPr/>
            </a:pPr>
            <a:r>
              <a:rPr lang="es-AR" dirty="0" smtClean="0"/>
              <a:t>&lt;HTML&gt;: Limitan el documento e indica que se encuentra escrito en este lenguaje.</a:t>
            </a:r>
            <a:br>
              <a:rPr lang="es-AR" dirty="0" smtClean="0"/>
            </a:br>
            <a:endParaRPr lang="es-AR" dirty="0" smtClean="0"/>
          </a:p>
          <a:p>
            <a:pPr>
              <a:defRPr/>
            </a:pPr>
            <a:r>
              <a:rPr lang="es-AR" dirty="0" smtClean="0"/>
              <a:t>&lt;HEAD&gt;: Especifica el prólogo del resto del archivo. Son pocas las </a:t>
            </a:r>
            <a:r>
              <a:rPr lang="es-AR" dirty="0" err="1" smtClean="0"/>
              <a:t>tags</a:t>
            </a:r>
            <a:r>
              <a:rPr lang="es-AR" dirty="0" smtClean="0"/>
              <a:t> que van dentro de ella, destacando la del titulo &lt;TITLE&gt; que será utilizado por los marcadores del navegador e identificará el contenido de la página. Solo puede haber un título por documento, preferiblemente corto aunque significativo, y no caben otras </a:t>
            </a:r>
            <a:r>
              <a:rPr lang="es-AR" dirty="0" err="1" smtClean="0"/>
              <a:t>tags</a:t>
            </a:r>
            <a:r>
              <a:rPr lang="es-AR" dirty="0" smtClean="0"/>
              <a:t> dentro de él. En head no hay que colocar nada del texto del documento.</a:t>
            </a:r>
            <a:br>
              <a:rPr lang="es-AR" dirty="0" smtClean="0"/>
            </a:br>
            <a:endParaRPr lang="es-AR" dirty="0" smtClean="0"/>
          </a:p>
          <a:p>
            <a:pPr>
              <a:defRPr/>
            </a:pPr>
            <a:r>
              <a:rPr lang="es-AR" dirty="0" smtClean="0"/>
              <a:t>&lt;BODY&gt;: Encierra el resto del documento, el contenido. </a:t>
            </a:r>
          </a:p>
          <a:p>
            <a:pPr>
              <a:defRPr/>
            </a:pPr>
            <a:endParaRPr lang="es-A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Elementos nuevos de HTML 5</a:t>
            </a:r>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smtClean="0"/>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smtClean="0"/>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643313"/>
            <a:ext cx="8697913" cy="757237"/>
          </a:xfrm>
        </p:spPr>
        <p:txBody>
          <a:bodyPr/>
          <a:lstStyle/>
          <a:p>
            <a:pPr algn="ctr" eaLnBrk="1" hangingPunct="1">
              <a:defRPr/>
            </a:pPr>
            <a:r>
              <a:rPr lang="es-AR" dirty="0" smtClean="0"/>
              <a:t>Maximiliano </a:t>
            </a:r>
            <a:r>
              <a:rPr lang="es-AR" dirty="0" err="1" smtClean="0"/>
              <a:t>Neiner</a:t>
            </a:r>
            <a:endParaRPr lang="es-AR" dirty="0" smtClean="0"/>
          </a:p>
        </p:txBody>
      </p:sp>
      <p:sp>
        <p:nvSpPr>
          <p:cNvPr id="960516" name="Rectangle 4"/>
          <p:cNvSpPr>
            <a:spLocks noChangeArrowheads="1"/>
          </p:cNvSpPr>
          <p:nvPr/>
        </p:nvSpPr>
        <p:spPr bwMode="auto">
          <a:xfrm>
            <a:off x="328613" y="357188"/>
            <a:ext cx="8588375" cy="2751137"/>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smtClean="0">
                <a:solidFill>
                  <a:schemeClr val="tx2"/>
                </a:solidFill>
                <a:effectLst>
                  <a:outerShdw blurRad="38100" dist="38100" dir="2700000" algn="tl">
                    <a:srgbClr val="000000"/>
                  </a:outerShdw>
                </a:effectLst>
                <a:latin typeface="Franklin Gothic Medium" pitchFamily="34" charset="0"/>
              </a:rPr>
              <a:t>Laboratorio </a:t>
            </a:r>
            <a:r>
              <a:rPr lang="es-AR" sz="4800" dirty="0">
                <a:solidFill>
                  <a:schemeClr val="tx2"/>
                </a:solidFill>
                <a:effectLst>
                  <a:outerShdw blurRad="38100" dist="38100" dir="2700000" algn="tl">
                    <a:srgbClr val="000000"/>
                  </a:outerShdw>
                </a:effectLst>
                <a:latin typeface="Franklin Gothic Medium" pitchFamily="34" charset="0"/>
              </a:rPr>
              <a:t>III</a:t>
            </a:r>
          </a:p>
          <a:p>
            <a:pPr algn="ctr">
              <a:lnSpc>
                <a:spcPct val="90000"/>
              </a:lnSpc>
              <a:defRPr/>
            </a:pPr>
            <a:r>
              <a:rPr lang="es-ES" sz="4800" dirty="0" smtClean="0">
                <a:solidFill>
                  <a:schemeClr val="tx2"/>
                </a:solidFill>
                <a:effectLst>
                  <a:outerShdw blurRad="38100" dist="38100" dir="2700000" algn="tl">
                    <a:srgbClr val="000000"/>
                  </a:outerShdw>
                </a:effectLst>
                <a:latin typeface="Franklin Gothic Medium" pitchFamily="34" charset="0"/>
              </a:rPr>
              <a:t>HTML 5</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a:t>
            </a:r>
            <a:r>
              <a:rPr lang="es-ES" sz="4800" dirty="0" smtClean="0">
                <a:solidFill>
                  <a:schemeClr val="tx2"/>
                </a:solidFill>
                <a:effectLst>
                  <a:outerShdw blurRad="38100" dist="38100" dir="2700000" algn="tl">
                    <a:srgbClr val="000000"/>
                  </a:outerShdw>
                </a:effectLst>
                <a:latin typeface="Franklin Gothic Medium" pitchFamily="34" charset="0"/>
              </a:rPr>
              <a:t>1</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Elementos Básicos</a:t>
            </a:r>
            <a:endParaRPr lang="es-AR" dirty="0"/>
          </a:p>
        </p:txBody>
      </p:sp>
      <p:graphicFrame>
        <p:nvGraphicFramePr>
          <p:cNvPr id="4" name="3 Marcador de contenido"/>
          <p:cNvGraphicFramePr>
            <a:graphicFrameLocks noGrp="1"/>
          </p:cNvGraphicFramePr>
          <p:nvPr>
            <p:ph idx="1"/>
          </p:nvPr>
        </p:nvGraphicFramePr>
        <p:xfrm>
          <a:off x="381000" y="1416050"/>
          <a:ext cx="8388350" cy="397764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doctype</a:t>
                      </a:r>
                      <a:r>
                        <a:rPr lang="es-ES_tradnl" dirty="0" smtClean="0"/>
                        <a:t>&gt;</a:t>
                      </a:r>
                      <a:endParaRPr lang="es-AR" dirty="0"/>
                    </a:p>
                  </a:txBody>
                  <a:tcPr/>
                </a:tc>
                <a:tc>
                  <a:txBody>
                    <a:bodyPr/>
                    <a:lstStyle/>
                    <a:p>
                      <a:r>
                        <a:rPr lang="es-ES_tradnl" dirty="0" smtClean="0"/>
                        <a:t>Define el tipo del documento.</a:t>
                      </a:r>
                      <a:endParaRPr lang="es-AR" dirty="0"/>
                    </a:p>
                  </a:txBody>
                  <a:tcPr/>
                </a:tc>
              </a:tr>
              <a:tr h="370840">
                <a:tc>
                  <a:txBody>
                    <a:bodyPr/>
                    <a:lstStyle/>
                    <a:p>
                      <a:r>
                        <a:rPr lang="es-ES_tradnl" dirty="0" smtClean="0"/>
                        <a:t>&lt;</a:t>
                      </a:r>
                      <a:r>
                        <a:rPr lang="es-ES_tradnl" dirty="0" err="1" smtClean="0"/>
                        <a:t>html</a:t>
                      </a:r>
                      <a:r>
                        <a:rPr lang="es-ES_tradnl" dirty="0" smtClean="0"/>
                        <a:t>&gt;</a:t>
                      </a:r>
                      <a:endParaRPr lang="es-AR" dirty="0"/>
                    </a:p>
                  </a:txBody>
                  <a:tcPr/>
                </a:tc>
                <a:tc>
                  <a:txBody>
                    <a:bodyPr/>
                    <a:lstStyle/>
                    <a:p>
                      <a:r>
                        <a:rPr lang="es-ES_tradnl" dirty="0" smtClean="0"/>
                        <a:t>Define el inicio</a:t>
                      </a:r>
                      <a:r>
                        <a:rPr lang="es-ES_tradnl" baseline="0" dirty="0" smtClean="0"/>
                        <a:t> de</a:t>
                      </a:r>
                      <a:r>
                        <a:rPr lang="es-ES_tradnl" dirty="0" smtClean="0"/>
                        <a:t> un documento HTML.</a:t>
                      </a:r>
                      <a:endParaRPr lang="es-AR" dirty="0"/>
                    </a:p>
                  </a:txBody>
                  <a:tcPr/>
                </a:tc>
              </a:tr>
              <a:tr h="370840">
                <a:tc>
                  <a:txBody>
                    <a:bodyPr/>
                    <a:lstStyle/>
                    <a:p>
                      <a:r>
                        <a:rPr lang="es-ES_tradnl" dirty="0" smtClean="0"/>
                        <a:t>&lt;</a:t>
                      </a:r>
                      <a:r>
                        <a:rPr lang="es-ES_tradnl" dirty="0" err="1" smtClean="0"/>
                        <a:t>title</a:t>
                      </a:r>
                      <a:r>
                        <a:rPr lang="es-ES_tradnl" dirty="0" smtClean="0"/>
                        <a:t>&gt;</a:t>
                      </a:r>
                      <a:endParaRPr lang="es-AR" dirty="0"/>
                    </a:p>
                  </a:txBody>
                  <a:tcPr/>
                </a:tc>
                <a:tc>
                  <a:txBody>
                    <a:bodyPr/>
                    <a:lstStyle/>
                    <a:p>
                      <a:r>
                        <a:rPr lang="es-ES_tradnl" dirty="0" smtClean="0"/>
                        <a:t>Define un titulo para el documento.</a:t>
                      </a:r>
                      <a:endParaRPr lang="es-AR" dirty="0"/>
                    </a:p>
                  </a:txBody>
                  <a:tcPr/>
                </a:tc>
              </a:tr>
              <a:tr h="370840">
                <a:tc>
                  <a:txBody>
                    <a:bodyPr/>
                    <a:lstStyle/>
                    <a:p>
                      <a:r>
                        <a:rPr lang="es-ES_tradnl" dirty="0" smtClean="0"/>
                        <a:t>&lt;</a:t>
                      </a:r>
                      <a:r>
                        <a:rPr lang="es-ES_tradnl" dirty="0" err="1" smtClean="0"/>
                        <a:t>body</a:t>
                      </a:r>
                      <a:r>
                        <a:rPr lang="es-ES_tradnl" dirty="0" smtClean="0"/>
                        <a:t>&gt;</a:t>
                      </a:r>
                      <a:endParaRPr lang="es-AR" dirty="0"/>
                    </a:p>
                  </a:txBody>
                  <a:tcPr/>
                </a:tc>
                <a:tc>
                  <a:txBody>
                    <a:bodyPr/>
                    <a:lstStyle/>
                    <a:p>
                      <a:r>
                        <a:rPr lang="es-ES_tradnl" dirty="0" smtClean="0"/>
                        <a:t>Define el cuerpo del documento.</a:t>
                      </a:r>
                      <a:endParaRPr lang="es-AR" dirty="0"/>
                    </a:p>
                  </a:txBody>
                  <a:tcPr/>
                </a:tc>
              </a:tr>
              <a:tr h="370840">
                <a:tc>
                  <a:txBody>
                    <a:bodyPr/>
                    <a:lstStyle/>
                    <a:p>
                      <a:r>
                        <a:rPr lang="es-ES_tradnl" dirty="0" smtClean="0"/>
                        <a:t>&lt;h1&gt;</a:t>
                      </a:r>
                      <a:r>
                        <a:rPr lang="es-ES_tradnl" baseline="0" dirty="0" smtClean="0"/>
                        <a:t> al &lt;h6&gt;</a:t>
                      </a:r>
                      <a:endParaRPr lang="es-AR" dirty="0"/>
                    </a:p>
                  </a:txBody>
                  <a:tcPr/>
                </a:tc>
                <a:tc>
                  <a:txBody>
                    <a:bodyPr/>
                    <a:lstStyle/>
                    <a:p>
                      <a:r>
                        <a:rPr lang="es-ES_tradnl" dirty="0" smtClean="0"/>
                        <a:t>Define encabezados HTML.</a:t>
                      </a:r>
                      <a:endParaRPr lang="es-AR" dirty="0"/>
                    </a:p>
                  </a:txBody>
                  <a:tcPr/>
                </a:tc>
              </a:tr>
              <a:tr h="370840">
                <a:tc>
                  <a:txBody>
                    <a:bodyPr/>
                    <a:lstStyle/>
                    <a:p>
                      <a:r>
                        <a:rPr lang="es-ES_tradnl" dirty="0" smtClean="0"/>
                        <a:t>&lt;p&gt;</a:t>
                      </a:r>
                      <a:endParaRPr lang="es-AR" dirty="0"/>
                    </a:p>
                  </a:txBody>
                  <a:tcPr/>
                </a:tc>
                <a:tc>
                  <a:txBody>
                    <a:bodyPr/>
                    <a:lstStyle/>
                    <a:p>
                      <a:r>
                        <a:rPr lang="es-ES_tradnl" dirty="0" smtClean="0"/>
                        <a:t>Define un párrafo.</a:t>
                      </a:r>
                      <a:endParaRPr lang="es-AR" dirty="0"/>
                    </a:p>
                  </a:txBody>
                  <a:tcPr/>
                </a:tc>
              </a:tr>
              <a:tr h="370840">
                <a:tc>
                  <a:txBody>
                    <a:bodyPr/>
                    <a:lstStyle/>
                    <a:p>
                      <a:r>
                        <a:rPr lang="es-ES_tradnl" dirty="0" smtClean="0"/>
                        <a:t>&lt;</a:t>
                      </a:r>
                      <a:r>
                        <a:rPr lang="es-ES_tradnl" dirty="0" err="1" smtClean="0"/>
                        <a:t>br</a:t>
                      </a:r>
                      <a:r>
                        <a:rPr lang="es-ES_tradnl" dirty="0" smtClean="0"/>
                        <a:t>&gt;</a:t>
                      </a:r>
                      <a:endParaRPr lang="es-AR" dirty="0"/>
                    </a:p>
                  </a:txBody>
                  <a:tcPr/>
                </a:tc>
                <a:tc>
                  <a:txBody>
                    <a:bodyPr/>
                    <a:lstStyle/>
                    <a:p>
                      <a:r>
                        <a:rPr lang="es-ES_tradnl" dirty="0" smtClean="0"/>
                        <a:t>Inserta un salto de línea.</a:t>
                      </a:r>
                      <a:endParaRPr lang="es-AR" dirty="0"/>
                    </a:p>
                  </a:txBody>
                  <a:tcPr/>
                </a:tc>
              </a:tr>
              <a:tr h="370840">
                <a:tc>
                  <a:txBody>
                    <a:bodyPr/>
                    <a:lstStyle/>
                    <a:p>
                      <a:r>
                        <a:rPr lang="es-ES_tradnl" dirty="0" smtClean="0"/>
                        <a:t>&lt;</a:t>
                      </a:r>
                      <a:r>
                        <a:rPr lang="es-ES_tradnl" dirty="0" err="1" smtClean="0"/>
                        <a:t>hr</a:t>
                      </a:r>
                      <a:r>
                        <a:rPr lang="es-ES_tradnl" dirty="0" smtClean="0"/>
                        <a:t>&gt;</a:t>
                      </a:r>
                      <a:endParaRPr lang="es-AR" dirty="0"/>
                    </a:p>
                  </a:txBody>
                  <a:tcPr/>
                </a:tc>
                <a:tc>
                  <a:txBody>
                    <a:bodyPr/>
                    <a:lstStyle/>
                    <a:p>
                      <a:r>
                        <a:rPr lang="es-ES_tradnl" dirty="0" smtClean="0"/>
                        <a:t>Define un cambio temático en el contenido (línea horizontal).</a:t>
                      </a:r>
                      <a:endParaRPr lang="es-AR" dirty="0"/>
                    </a:p>
                  </a:txBody>
                  <a:tcPr/>
                </a:tc>
              </a:tr>
              <a:tr h="370840">
                <a:tc>
                  <a:txBody>
                    <a:bodyPr/>
                    <a:lstStyle/>
                    <a:p>
                      <a:r>
                        <a:rPr lang="es-ES_tradnl" dirty="0" smtClean="0"/>
                        <a:t>&lt;!--   --&gt;</a:t>
                      </a:r>
                      <a:endParaRPr lang="es-AR" dirty="0"/>
                    </a:p>
                  </a:txBody>
                  <a:tcPr/>
                </a:tc>
                <a:tc>
                  <a:txBody>
                    <a:bodyPr/>
                    <a:lstStyle/>
                    <a:p>
                      <a:r>
                        <a:rPr lang="es-ES_tradnl" dirty="0" smtClean="0"/>
                        <a:t>Define un comentario.</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Imágenes</a:t>
            </a:r>
            <a:endParaRPr lang="es-AR" dirty="0"/>
          </a:p>
        </p:txBody>
      </p:sp>
      <p:graphicFrame>
        <p:nvGraphicFramePr>
          <p:cNvPr id="4" name="3 Marcador de contenido"/>
          <p:cNvGraphicFramePr>
            <a:graphicFrameLocks noGrp="1"/>
          </p:cNvGraphicFramePr>
          <p:nvPr>
            <p:ph idx="1"/>
          </p:nvPr>
        </p:nvGraphicFramePr>
        <p:xfrm>
          <a:off x="381000" y="1416050"/>
          <a:ext cx="8388350" cy="296672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img</a:t>
                      </a:r>
                      <a:r>
                        <a:rPr lang="es-ES_tradnl" dirty="0" smtClean="0"/>
                        <a:t>&gt;</a:t>
                      </a:r>
                      <a:endParaRPr lang="es-AR" dirty="0"/>
                    </a:p>
                  </a:txBody>
                  <a:tcPr/>
                </a:tc>
                <a:tc>
                  <a:txBody>
                    <a:bodyPr/>
                    <a:lstStyle/>
                    <a:p>
                      <a:r>
                        <a:rPr lang="es-ES_tradnl" dirty="0" smtClean="0"/>
                        <a:t>Define una imagen.</a:t>
                      </a:r>
                      <a:endParaRPr lang="es-AR" dirty="0"/>
                    </a:p>
                  </a:txBody>
                  <a:tcPr/>
                </a:tc>
              </a:tr>
              <a:tr h="370840">
                <a:tc>
                  <a:txBody>
                    <a:bodyPr/>
                    <a:lstStyle/>
                    <a:p>
                      <a:r>
                        <a:rPr lang="es-ES_tradnl" dirty="0" smtClean="0"/>
                        <a:t>&lt;</a:t>
                      </a:r>
                      <a:r>
                        <a:rPr lang="es-ES_tradnl" dirty="0" err="1" smtClean="0"/>
                        <a:t>map</a:t>
                      </a:r>
                      <a:r>
                        <a:rPr lang="es-ES_tradnl" dirty="0" smtClean="0"/>
                        <a:t>&gt;</a:t>
                      </a:r>
                      <a:endParaRPr lang="es-AR" dirty="0"/>
                    </a:p>
                  </a:txBody>
                  <a:tcPr/>
                </a:tc>
                <a:tc>
                  <a:txBody>
                    <a:bodyPr/>
                    <a:lstStyle/>
                    <a:p>
                      <a:r>
                        <a:rPr lang="es-ES_tradnl" dirty="0" smtClean="0"/>
                        <a:t>Define una imagen de  mapa.</a:t>
                      </a:r>
                      <a:endParaRPr lang="es-AR" dirty="0"/>
                    </a:p>
                  </a:txBody>
                  <a:tcPr/>
                </a:tc>
              </a:tr>
              <a:tr h="370840">
                <a:tc>
                  <a:txBody>
                    <a:bodyPr/>
                    <a:lstStyle/>
                    <a:p>
                      <a:r>
                        <a:rPr lang="es-ES_tradnl" dirty="0" smtClean="0"/>
                        <a:t>&lt;</a:t>
                      </a:r>
                      <a:r>
                        <a:rPr lang="es-ES_tradnl" dirty="0" err="1" smtClean="0"/>
                        <a:t>area</a:t>
                      </a:r>
                      <a:r>
                        <a:rPr lang="es-ES_tradnl" dirty="0" smtClean="0"/>
                        <a:t>&gt;</a:t>
                      </a:r>
                      <a:endParaRPr lang="es-AR" dirty="0"/>
                    </a:p>
                  </a:txBody>
                  <a:tcPr/>
                </a:tc>
                <a:tc>
                  <a:txBody>
                    <a:bodyPr/>
                    <a:lstStyle/>
                    <a:p>
                      <a:r>
                        <a:rPr lang="es-ES_tradnl" dirty="0" smtClean="0"/>
                        <a:t>Define un área dentro de una</a:t>
                      </a:r>
                      <a:r>
                        <a:rPr lang="es-ES_tradnl" baseline="0" dirty="0" smtClean="0"/>
                        <a:t> imagen de mapa.</a:t>
                      </a:r>
                      <a:endParaRPr lang="es-AR" dirty="0"/>
                    </a:p>
                  </a:txBody>
                  <a:tcPr/>
                </a:tc>
              </a:tr>
              <a:tr h="370840">
                <a:tc>
                  <a:txBody>
                    <a:bodyPr/>
                    <a:lstStyle/>
                    <a:p>
                      <a:r>
                        <a:rPr lang="es-ES_tradnl" dirty="0" smtClean="0"/>
                        <a:t>&lt;</a:t>
                      </a:r>
                      <a:r>
                        <a:rPr lang="es-ES_tradnl" dirty="0" err="1" smtClean="0"/>
                        <a:t>canvas</a:t>
                      </a:r>
                      <a:r>
                        <a:rPr lang="es-ES_tradnl" dirty="0" smtClean="0"/>
                        <a:t>&gt; *</a:t>
                      </a:r>
                      <a:endParaRPr lang="es-AR" dirty="0"/>
                    </a:p>
                  </a:txBody>
                  <a:tcPr/>
                </a:tc>
                <a:tc>
                  <a:txBody>
                    <a:bodyPr/>
                    <a:lstStyle/>
                    <a:p>
                      <a:r>
                        <a:rPr lang="es-ES_tradnl" dirty="0" smtClean="0"/>
                        <a:t>Usado para dibujar</a:t>
                      </a:r>
                      <a:r>
                        <a:rPr lang="es-ES_tradnl" baseline="0" dirty="0" smtClean="0"/>
                        <a:t> gráficos  vía scripting.</a:t>
                      </a:r>
                      <a:endParaRPr lang="es-AR" dirty="0"/>
                    </a:p>
                  </a:txBody>
                  <a:tcPr/>
                </a:tc>
              </a:tr>
              <a:tr h="370840">
                <a:tc>
                  <a:txBody>
                    <a:bodyPr/>
                    <a:lstStyle/>
                    <a:p>
                      <a:r>
                        <a:rPr lang="es-ES_tradnl" dirty="0" smtClean="0"/>
                        <a:t>&lt;</a:t>
                      </a:r>
                      <a:r>
                        <a:rPr lang="es-ES_tradnl" dirty="0" err="1" smtClean="0"/>
                        <a:t>figcaption</a:t>
                      </a:r>
                      <a:r>
                        <a:rPr lang="es-ES_tradnl" dirty="0" smtClean="0"/>
                        <a:t>&gt; *</a:t>
                      </a:r>
                      <a:endParaRPr lang="es-AR" dirty="0"/>
                    </a:p>
                  </a:txBody>
                  <a:tcPr/>
                </a:tc>
                <a:tc>
                  <a:txBody>
                    <a:bodyPr/>
                    <a:lstStyle/>
                    <a:p>
                      <a:r>
                        <a:rPr lang="es-ES_tradnl" dirty="0" smtClean="0"/>
                        <a:t>Define un título para un elemento &lt;figure&gt;.</a:t>
                      </a:r>
                      <a:endParaRPr lang="es-AR" dirty="0"/>
                    </a:p>
                  </a:txBody>
                  <a:tcPr/>
                </a:tc>
              </a:tr>
              <a:tr h="370840">
                <a:tc>
                  <a:txBody>
                    <a:bodyPr/>
                    <a:lstStyle/>
                    <a:p>
                      <a:r>
                        <a:rPr lang="es-ES_tradnl" dirty="0" smtClean="0"/>
                        <a:t>&lt;figure&gt; *</a:t>
                      </a:r>
                      <a:endParaRPr lang="es-AR" dirty="0"/>
                    </a:p>
                  </a:txBody>
                  <a:tcPr/>
                </a:tc>
                <a:tc>
                  <a:txBody>
                    <a:bodyPr/>
                    <a:lstStyle/>
                    <a:p>
                      <a:r>
                        <a:rPr lang="es-ES_tradnl" dirty="0" smtClean="0"/>
                        <a:t>Define  contenidos para</a:t>
                      </a:r>
                      <a:r>
                        <a:rPr lang="es-ES_tradnl" baseline="0" dirty="0" smtClean="0"/>
                        <a:t> imágenes.</a:t>
                      </a:r>
                      <a:endParaRPr lang="es-AR" dirty="0"/>
                    </a:p>
                  </a:txBody>
                  <a:tcPr/>
                </a:tc>
              </a:tr>
              <a:tr h="370840">
                <a:tc>
                  <a:txBody>
                    <a:bodyPr/>
                    <a:lstStyle/>
                    <a:p>
                      <a:r>
                        <a:rPr lang="es-ES_tradnl" dirty="0" smtClean="0"/>
                        <a:t>&lt;</a:t>
                      </a:r>
                      <a:r>
                        <a:rPr lang="es-ES_tradnl" dirty="0" err="1" smtClean="0"/>
                        <a:t>picture</a:t>
                      </a:r>
                      <a:r>
                        <a:rPr lang="es-ES_tradnl" dirty="0" smtClean="0"/>
                        <a:t>&gt;*</a:t>
                      </a:r>
                      <a:endParaRPr lang="es-AR" dirty="0"/>
                    </a:p>
                  </a:txBody>
                  <a:tcPr/>
                </a:tc>
                <a:tc>
                  <a:txBody>
                    <a:bodyPr/>
                    <a:lstStyle/>
                    <a:p>
                      <a:r>
                        <a:rPr lang="es-ES_tradnl" dirty="0" smtClean="0"/>
                        <a:t>Define un contenedor de  múltiples  imágenes.</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Links</a:t>
            </a:r>
            <a:endParaRPr lang="es-AR" dirty="0"/>
          </a:p>
        </p:txBody>
      </p:sp>
      <p:graphicFrame>
        <p:nvGraphicFramePr>
          <p:cNvPr id="4" name="3 Marcador de contenido"/>
          <p:cNvGraphicFramePr>
            <a:graphicFrameLocks noGrp="1"/>
          </p:cNvGraphicFramePr>
          <p:nvPr>
            <p:ph idx="1"/>
          </p:nvPr>
        </p:nvGraphicFramePr>
        <p:xfrm>
          <a:off x="381000" y="1416050"/>
          <a:ext cx="8388350" cy="148336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AR" dirty="0" smtClean="0"/>
                        <a:t>Etiquetas</a:t>
                      </a:r>
                      <a:endParaRPr lang="es-AR" dirty="0"/>
                    </a:p>
                  </a:txBody>
                  <a:tcPr/>
                </a:tc>
                <a:tc>
                  <a:txBody>
                    <a:bodyPr/>
                    <a:lstStyle/>
                    <a:p>
                      <a:r>
                        <a:rPr lang="es-AR" dirty="0" smtClean="0"/>
                        <a:t>Descripción</a:t>
                      </a:r>
                      <a:endParaRPr lang="es-AR" dirty="0"/>
                    </a:p>
                  </a:txBody>
                  <a:tcPr/>
                </a:tc>
              </a:tr>
              <a:tr h="370840">
                <a:tc>
                  <a:txBody>
                    <a:bodyPr/>
                    <a:lstStyle/>
                    <a:p>
                      <a:r>
                        <a:rPr lang="es-AR" dirty="0" smtClean="0"/>
                        <a:t>&lt;a&gt;</a:t>
                      </a:r>
                      <a:endParaRPr lang="es-AR" dirty="0"/>
                    </a:p>
                  </a:txBody>
                  <a:tcPr/>
                </a:tc>
                <a:tc>
                  <a:txBody>
                    <a:bodyPr/>
                    <a:lstStyle/>
                    <a:p>
                      <a:r>
                        <a:rPr lang="es-AR" dirty="0" smtClean="0"/>
                        <a:t>Define un hipervínculo o enlace.</a:t>
                      </a:r>
                      <a:endParaRPr lang="es-AR" dirty="0"/>
                    </a:p>
                  </a:txBody>
                  <a:tcPr/>
                </a:tc>
              </a:tr>
              <a:tr h="370840">
                <a:tc>
                  <a:txBody>
                    <a:bodyPr/>
                    <a:lstStyle/>
                    <a:p>
                      <a:r>
                        <a:rPr lang="es-AR" dirty="0" smtClean="0"/>
                        <a:t>&lt;link&gt;</a:t>
                      </a:r>
                      <a:endParaRPr lang="es-AR" dirty="0"/>
                    </a:p>
                  </a:txBody>
                  <a:tcPr/>
                </a:tc>
                <a:tc>
                  <a:txBody>
                    <a:bodyPr/>
                    <a:lstStyle/>
                    <a:p>
                      <a:r>
                        <a:rPr lang="es-AR" dirty="0" smtClean="0"/>
                        <a:t>Define</a:t>
                      </a:r>
                      <a:r>
                        <a:rPr lang="es-AR" baseline="0" dirty="0" smtClean="0"/>
                        <a:t> la relación entre un documento y un recurso externo.</a:t>
                      </a:r>
                      <a:endParaRPr lang="es-AR" dirty="0"/>
                    </a:p>
                  </a:txBody>
                  <a:tcPr/>
                </a:tc>
              </a:tr>
              <a:tr h="370840">
                <a:tc>
                  <a:txBody>
                    <a:bodyPr/>
                    <a:lstStyle/>
                    <a:p>
                      <a:r>
                        <a:rPr lang="es-AR" dirty="0" smtClean="0"/>
                        <a:t>&lt;</a:t>
                      </a:r>
                      <a:r>
                        <a:rPr lang="es-AR" dirty="0" err="1" smtClean="0"/>
                        <a:t>nav</a:t>
                      </a:r>
                      <a:r>
                        <a:rPr lang="es-AR" dirty="0" smtClean="0"/>
                        <a:t>&gt;</a:t>
                      </a:r>
                      <a:r>
                        <a:rPr lang="es-AR" baseline="0" dirty="0" smtClean="0"/>
                        <a:t> *</a:t>
                      </a:r>
                      <a:endParaRPr lang="es-AR" dirty="0"/>
                    </a:p>
                  </a:txBody>
                  <a:tcPr/>
                </a:tc>
                <a:tc>
                  <a:txBody>
                    <a:bodyPr/>
                    <a:lstStyle/>
                    <a:p>
                      <a:r>
                        <a:rPr lang="es-AR" dirty="0" smtClean="0"/>
                        <a:t>Define un enlace de navegación.</a:t>
                      </a:r>
                      <a:endParaRPr lang="es-AR" dirty="0"/>
                    </a:p>
                  </a:txBody>
                  <a:tcPr/>
                </a:tc>
              </a:tr>
            </a:tbl>
          </a:graphicData>
        </a:graphic>
      </p:graphicFrame>
      <p:sp>
        <p:nvSpPr>
          <p:cNvPr id="5" name="1 Título"/>
          <p:cNvSpPr txBox="1">
            <a:spLocks/>
          </p:cNvSpPr>
          <p:nvPr/>
        </p:nvSpPr>
        <p:spPr bwMode="auto">
          <a:xfrm>
            <a:off x="355351" y="3326184"/>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s-AR" sz="48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Audio / Video</a:t>
            </a:r>
            <a:endParaRPr kumimoji="0" lang="es-AR" sz="4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6" name="3 Marcador de contenido"/>
          <p:cNvGraphicFramePr>
            <a:graphicFrameLocks/>
          </p:cNvGraphicFramePr>
          <p:nvPr/>
        </p:nvGraphicFramePr>
        <p:xfrm>
          <a:off x="395536" y="4465920"/>
          <a:ext cx="8388350" cy="212344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AR" dirty="0" smtClean="0"/>
                        <a:t>Etiquetas</a:t>
                      </a:r>
                      <a:endParaRPr lang="es-AR" dirty="0"/>
                    </a:p>
                  </a:txBody>
                  <a:tcPr/>
                </a:tc>
                <a:tc>
                  <a:txBody>
                    <a:bodyPr/>
                    <a:lstStyle/>
                    <a:p>
                      <a:r>
                        <a:rPr lang="es-AR" dirty="0" smtClean="0"/>
                        <a:t>Descripción</a:t>
                      </a:r>
                      <a:endParaRPr lang="es-AR" dirty="0"/>
                    </a:p>
                  </a:txBody>
                  <a:tcPr/>
                </a:tc>
              </a:tr>
              <a:tr h="370840">
                <a:tc>
                  <a:txBody>
                    <a:bodyPr/>
                    <a:lstStyle/>
                    <a:p>
                      <a:r>
                        <a:rPr lang="es-AR" dirty="0" smtClean="0"/>
                        <a:t>&lt;audio&gt; *</a:t>
                      </a:r>
                      <a:endParaRPr lang="es-AR" dirty="0"/>
                    </a:p>
                  </a:txBody>
                  <a:tcPr/>
                </a:tc>
                <a:tc>
                  <a:txBody>
                    <a:bodyPr/>
                    <a:lstStyle/>
                    <a:p>
                      <a:r>
                        <a:rPr lang="es-AR" dirty="0" smtClean="0"/>
                        <a:t>Define un contenido</a:t>
                      </a:r>
                      <a:r>
                        <a:rPr lang="es-AR" baseline="0" dirty="0" smtClean="0"/>
                        <a:t> de audio</a:t>
                      </a:r>
                      <a:r>
                        <a:rPr lang="es-AR" dirty="0" smtClean="0"/>
                        <a:t>.</a:t>
                      </a:r>
                      <a:endParaRPr lang="es-AR" dirty="0"/>
                    </a:p>
                  </a:txBody>
                  <a:tcPr/>
                </a:tc>
              </a:tr>
              <a:tr h="370840">
                <a:tc>
                  <a:txBody>
                    <a:bodyPr/>
                    <a:lstStyle/>
                    <a:p>
                      <a:r>
                        <a:rPr lang="es-AR" dirty="0" smtClean="0"/>
                        <a:t>&lt;video&gt; *</a:t>
                      </a:r>
                      <a:endParaRPr lang="es-AR" dirty="0"/>
                    </a:p>
                  </a:txBody>
                  <a:tcPr/>
                </a:tc>
                <a:tc>
                  <a:txBody>
                    <a:bodyPr/>
                    <a:lstStyle/>
                    <a:p>
                      <a:r>
                        <a:rPr lang="es-AR" dirty="0" smtClean="0"/>
                        <a:t>Define</a:t>
                      </a:r>
                      <a:r>
                        <a:rPr lang="es-AR" baseline="0" dirty="0" smtClean="0"/>
                        <a:t> un video o película.</a:t>
                      </a:r>
                      <a:endParaRPr lang="es-AR" dirty="0"/>
                    </a:p>
                  </a:txBody>
                  <a:tcPr/>
                </a:tc>
              </a:tr>
              <a:tr h="370840">
                <a:tc>
                  <a:txBody>
                    <a:bodyPr/>
                    <a:lstStyle/>
                    <a:p>
                      <a:r>
                        <a:rPr lang="es-AR" dirty="0" smtClean="0"/>
                        <a:t>&lt;</a:t>
                      </a:r>
                      <a:r>
                        <a:rPr lang="es-AR" dirty="0" err="1" smtClean="0"/>
                        <a:t>source</a:t>
                      </a:r>
                      <a:r>
                        <a:rPr lang="es-AR" dirty="0" smtClean="0"/>
                        <a:t>&gt;</a:t>
                      </a:r>
                      <a:r>
                        <a:rPr lang="es-AR" baseline="0" dirty="0" smtClean="0"/>
                        <a:t> *</a:t>
                      </a:r>
                      <a:endParaRPr lang="es-AR" dirty="0"/>
                    </a:p>
                  </a:txBody>
                  <a:tcPr/>
                </a:tc>
                <a:tc>
                  <a:txBody>
                    <a:bodyPr/>
                    <a:lstStyle/>
                    <a:p>
                      <a:r>
                        <a:rPr lang="es-AR" dirty="0" smtClean="0"/>
                        <a:t>Define recursos para elementos</a:t>
                      </a:r>
                      <a:r>
                        <a:rPr lang="es-AR" baseline="0" dirty="0" smtClean="0"/>
                        <a:t> &lt;video&gt;, &lt;audio&gt; y &lt;</a:t>
                      </a:r>
                      <a:r>
                        <a:rPr lang="es-AR" baseline="0" dirty="0" err="1" smtClean="0"/>
                        <a:t>picture</a:t>
                      </a:r>
                      <a:r>
                        <a:rPr lang="es-AR" baseline="0" dirty="0" smtClean="0"/>
                        <a:t>&gt;</a:t>
                      </a:r>
                      <a:r>
                        <a:rPr lang="es-AR" dirty="0" smtClean="0"/>
                        <a:t>.</a:t>
                      </a:r>
                      <a:endParaRPr lang="es-AR" dirty="0"/>
                    </a:p>
                  </a:txBody>
                  <a:tcPr/>
                </a:tc>
              </a:tr>
              <a:tr h="370840">
                <a:tc>
                  <a:txBody>
                    <a:bodyPr/>
                    <a:lstStyle/>
                    <a:p>
                      <a:r>
                        <a:rPr lang="es-AR" dirty="0" smtClean="0"/>
                        <a:t>&lt;</a:t>
                      </a:r>
                      <a:r>
                        <a:rPr lang="es-AR" dirty="0" err="1" smtClean="0"/>
                        <a:t>track</a:t>
                      </a:r>
                      <a:r>
                        <a:rPr lang="es-AR" dirty="0" smtClean="0"/>
                        <a:t>&gt; *</a:t>
                      </a:r>
                      <a:endParaRPr lang="es-AR" dirty="0"/>
                    </a:p>
                  </a:txBody>
                  <a:tcPr/>
                </a:tc>
                <a:tc>
                  <a:txBody>
                    <a:bodyPr/>
                    <a:lstStyle/>
                    <a:p>
                      <a:r>
                        <a:rPr lang="es-AR" dirty="0" smtClean="0"/>
                        <a:t>Define pistas de texto para elementos &lt;video&gt; y &lt;audio&gt;.</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Listas</a:t>
            </a:r>
            <a:endParaRPr lang="es-AR" dirty="0"/>
          </a:p>
        </p:txBody>
      </p:sp>
      <p:graphicFrame>
        <p:nvGraphicFramePr>
          <p:cNvPr id="4" name="3 Marcador de contenido"/>
          <p:cNvGraphicFramePr>
            <a:graphicFrameLocks noGrp="1"/>
          </p:cNvGraphicFramePr>
          <p:nvPr>
            <p:ph idx="1"/>
          </p:nvPr>
        </p:nvGraphicFramePr>
        <p:xfrm>
          <a:off x="381000" y="1416050"/>
          <a:ext cx="8388350" cy="323596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ul</a:t>
                      </a:r>
                      <a:r>
                        <a:rPr lang="es-ES_tradnl" dirty="0" smtClean="0"/>
                        <a:t>&gt;</a:t>
                      </a:r>
                      <a:endParaRPr lang="es-AR" dirty="0"/>
                    </a:p>
                  </a:txBody>
                  <a:tcPr/>
                </a:tc>
                <a:tc>
                  <a:txBody>
                    <a:bodyPr/>
                    <a:lstStyle/>
                    <a:p>
                      <a:r>
                        <a:rPr lang="es-ES_tradnl" dirty="0" smtClean="0"/>
                        <a:t>Define una lista desordenada.</a:t>
                      </a:r>
                      <a:endParaRPr lang="es-AR" dirty="0"/>
                    </a:p>
                  </a:txBody>
                  <a:tcPr/>
                </a:tc>
              </a:tr>
              <a:tr h="370840">
                <a:tc>
                  <a:txBody>
                    <a:bodyPr/>
                    <a:lstStyle/>
                    <a:p>
                      <a:r>
                        <a:rPr lang="es-ES_tradnl" dirty="0" smtClean="0"/>
                        <a:t>&lt;</a:t>
                      </a:r>
                      <a:r>
                        <a:rPr lang="es-ES_tradnl" dirty="0" err="1" smtClean="0"/>
                        <a:t>ol</a:t>
                      </a:r>
                      <a:r>
                        <a:rPr lang="es-ES_tradnl" dirty="0" smtClean="0"/>
                        <a:t>&gt;</a:t>
                      </a:r>
                      <a:endParaRPr lang="es-AR" dirty="0"/>
                    </a:p>
                  </a:txBody>
                  <a:tcPr/>
                </a:tc>
                <a:tc>
                  <a:txBody>
                    <a:bodyPr/>
                    <a:lstStyle/>
                    <a:p>
                      <a:r>
                        <a:rPr lang="es-ES_tradnl" dirty="0" smtClean="0"/>
                        <a:t>Define una lista ordenada.</a:t>
                      </a:r>
                      <a:endParaRPr lang="es-AR" dirty="0"/>
                    </a:p>
                  </a:txBody>
                  <a:tcPr/>
                </a:tc>
              </a:tr>
              <a:tr h="370840">
                <a:tc>
                  <a:txBody>
                    <a:bodyPr/>
                    <a:lstStyle/>
                    <a:p>
                      <a:r>
                        <a:rPr lang="es-ES_tradnl" dirty="0" smtClean="0"/>
                        <a:t>&lt;</a:t>
                      </a:r>
                      <a:r>
                        <a:rPr lang="es-ES_tradnl" dirty="0" err="1" smtClean="0"/>
                        <a:t>li</a:t>
                      </a:r>
                      <a:r>
                        <a:rPr lang="es-ES_tradnl" dirty="0" smtClean="0"/>
                        <a:t>&gt;</a:t>
                      </a:r>
                      <a:endParaRPr lang="es-AR" dirty="0"/>
                    </a:p>
                  </a:txBody>
                  <a:tcPr/>
                </a:tc>
                <a:tc>
                  <a:txBody>
                    <a:bodyPr/>
                    <a:lstStyle/>
                    <a:p>
                      <a:r>
                        <a:rPr lang="es-ES_tradnl" dirty="0" smtClean="0"/>
                        <a:t>Define un ítem de una lista.</a:t>
                      </a:r>
                      <a:endParaRPr lang="es-AR" dirty="0"/>
                    </a:p>
                  </a:txBody>
                  <a:tcPr/>
                </a:tc>
              </a:tr>
              <a:tr h="370840">
                <a:tc>
                  <a:txBody>
                    <a:bodyPr/>
                    <a:lstStyle/>
                    <a:p>
                      <a:r>
                        <a:rPr lang="es-ES_tradnl" dirty="0" smtClean="0"/>
                        <a:t>&lt;dl&gt;</a:t>
                      </a:r>
                      <a:endParaRPr lang="es-AR" dirty="0"/>
                    </a:p>
                  </a:txBody>
                  <a:tcPr/>
                </a:tc>
                <a:tc>
                  <a:txBody>
                    <a:bodyPr/>
                    <a:lstStyle/>
                    <a:p>
                      <a:r>
                        <a:rPr lang="es-ES_tradnl" dirty="0" smtClean="0"/>
                        <a:t>Define una lista de descripción</a:t>
                      </a:r>
                      <a:r>
                        <a:rPr lang="es-ES_tradnl" baseline="0" dirty="0" smtClean="0"/>
                        <a:t>.</a:t>
                      </a:r>
                      <a:endParaRPr lang="es-AR" dirty="0"/>
                    </a:p>
                  </a:txBody>
                  <a:tcPr/>
                </a:tc>
              </a:tr>
              <a:tr h="370840">
                <a:tc>
                  <a:txBody>
                    <a:bodyPr/>
                    <a:lstStyle/>
                    <a:p>
                      <a:r>
                        <a:rPr lang="es-ES_tradnl" dirty="0" smtClean="0"/>
                        <a:t>&lt;</a:t>
                      </a:r>
                      <a:r>
                        <a:rPr lang="es-ES_tradnl" dirty="0" err="1" smtClean="0"/>
                        <a:t>dd</a:t>
                      </a:r>
                      <a:r>
                        <a:rPr lang="es-ES_tradnl" dirty="0" smtClean="0"/>
                        <a:t>&gt;</a:t>
                      </a:r>
                      <a:endParaRPr lang="es-AR" dirty="0"/>
                    </a:p>
                  </a:txBody>
                  <a:tcPr/>
                </a:tc>
                <a:tc>
                  <a:txBody>
                    <a:bodyPr/>
                    <a:lstStyle/>
                    <a:p>
                      <a:r>
                        <a:rPr lang="es-ES_tradnl" dirty="0" smtClean="0"/>
                        <a:t>Define una descripción</a:t>
                      </a:r>
                      <a:r>
                        <a:rPr lang="es-ES_tradnl" baseline="0" dirty="0" smtClean="0"/>
                        <a:t> de un termino en una lista &lt;dl&gt;</a:t>
                      </a:r>
                      <a:r>
                        <a:rPr lang="es-ES_tradnl" dirty="0" smtClean="0"/>
                        <a:t>.</a:t>
                      </a:r>
                      <a:endParaRPr lang="es-AR" dirty="0"/>
                    </a:p>
                  </a:txBody>
                  <a:tcPr/>
                </a:tc>
              </a:tr>
              <a:tr h="370840">
                <a:tc>
                  <a:txBody>
                    <a:bodyPr/>
                    <a:lstStyle/>
                    <a:p>
                      <a:r>
                        <a:rPr lang="es-ES_tradnl" dirty="0" smtClean="0"/>
                        <a:t>&lt;</a:t>
                      </a:r>
                      <a:r>
                        <a:rPr lang="es-ES_tradnl" dirty="0" err="1" smtClean="0"/>
                        <a:t>menu</a:t>
                      </a:r>
                      <a:r>
                        <a:rPr lang="es-ES_tradnl" dirty="0" smtClean="0"/>
                        <a:t>&gt;</a:t>
                      </a:r>
                      <a:endParaRPr lang="es-AR" dirty="0"/>
                    </a:p>
                  </a:txBody>
                  <a:tcPr/>
                </a:tc>
                <a:tc>
                  <a:txBody>
                    <a:bodyPr/>
                    <a:lstStyle/>
                    <a:p>
                      <a:r>
                        <a:rPr lang="es-ES_tradnl" dirty="0" smtClean="0"/>
                        <a:t>Define  un</a:t>
                      </a:r>
                      <a:r>
                        <a:rPr lang="es-ES_tradnl" baseline="0" dirty="0" smtClean="0"/>
                        <a:t> ítem de un comando de </a:t>
                      </a:r>
                      <a:r>
                        <a:rPr lang="es-ES_tradnl" dirty="0" smtClean="0"/>
                        <a:t>lista/menú</a:t>
                      </a:r>
                      <a:r>
                        <a:rPr lang="es-ES_tradnl" baseline="0" dirty="0" smtClean="0"/>
                        <a:t>.</a:t>
                      </a:r>
                      <a:endParaRPr lang="es-AR" dirty="0"/>
                    </a:p>
                  </a:txBody>
                  <a:tcPr/>
                </a:tc>
              </a:tr>
              <a:tr h="370840">
                <a:tc>
                  <a:txBody>
                    <a:bodyPr/>
                    <a:lstStyle/>
                    <a:p>
                      <a:r>
                        <a:rPr lang="es-ES_tradnl" dirty="0" smtClean="0"/>
                        <a:t>&lt;</a:t>
                      </a:r>
                      <a:r>
                        <a:rPr lang="es-ES_tradnl" dirty="0" err="1" smtClean="0"/>
                        <a:t>menuitem</a:t>
                      </a:r>
                      <a:r>
                        <a:rPr lang="es-ES_tradnl" dirty="0" smtClean="0"/>
                        <a:t>&gt;*</a:t>
                      </a:r>
                      <a:endParaRPr lang="es-AR" dirty="0"/>
                    </a:p>
                  </a:txBody>
                  <a:tcPr/>
                </a:tc>
                <a:tc>
                  <a:txBody>
                    <a:bodyPr/>
                    <a:lstStyle/>
                    <a:p>
                      <a:r>
                        <a:rPr lang="es-ES_tradnl" dirty="0" smtClean="0"/>
                        <a:t>Define un ítem</a:t>
                      </a:r>
                      <a:r>
                        <a:rPr lang="es-ES_tradnl" baseline="0" dirty="0" smtClean="0"/>
                        <a:t> de </a:t>
                      </a:r>
                      <a:r>
                        <a:rPr lang="es-ES_tradnl" dirty="0" smtClean="0"/>
                        <a:t>comando/menú que el usuario puede invocar desde un menú</a:t>
                      </a:r>
                      <a:r>
                        <a:rPr lang="es-ES_tradnl" baseline="0" dirty="0" smtClean="0"/>
                        <a:t> ‘</a:t>
                      </a:r>
                      <a:r>
                        <a:rPr lang="es-ES_tradnl" baseline="0" dirty="0" err="1" smtClean="0"/>
                        <a:t>popup</a:t>
                      </a:r>
                      <a:r>
                        <a:rPr lang="es-ES_tradnl" baseline="0" dirty="0" smtClean="0"/>
                        <a:t>’</a:t>
                      </a:r>
                      <a:r>
                        <a:rPr lang="es-ES_tradnl" dirty="0" smtClean="0"/>
                        <a:t>.</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Tablas</a:t>
            </a:r>
            <a:endParaRPr lang="es-AR" dirty="0"/>
          </a:p>
        </p:txBody>
      </p:sp>
      <p:graphicFrame>
        <p:nvGraphicFramePr>
          <p:cNvPr id="4" name="3 Marcador de contenido"/>
          <p:cNvGraphicFramePr>
            <a:graphicFrameLocks noGrp="1"/>
          </p:cNvGraphicFramePr>
          <p:nvPr>
            <p:ph idx="1"/>
          </p:nvPr>
        </p:nvGraphicFramePr>
        <p:xfrm>
          <a:off x="381000" y="1416050"/>
          <a:ext cx="8388350" cy="333756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table</a:t>
                      </a:r>
                      <a:r>
                        <a:rPr lang="es-ES_tradnl" dirty="0" smtClean="0"/>
                        <a:t>&gt;</a:t>
                      </a:r>
                      <a:endParaRPr lang="es-AR" dirty="0"/>
                    </a:p>
                  </a:txBody>
                  <a:tcPr/>
                </a:tc>
                <a:tc>
                  <a:txBody>
                    <a:bodyPr/>
                    <a:lstStyle/>
                    <a:p>
                      <a:r>
                        <a:rPr lang="es-ES_tradnl" dirty="0" smtClean="0"/>
                        <a:t>Define una tabla.</a:t>
                      </a:r>
                      <a:endParaRPr lang="es-AR" dirty="0"/>
                    </a:p>
                  </a:txBody>
                  <a:tcPr/>
                </a:tc>
              </a:tr>
              <a:tr h="370840">
                <a:tc>
                  <a:txBody>
                    <a:bodyPr/>
                    <a:lstStyle/>
                    <a:p>
                      <a:r>
                        <a:rPr lang="es-ES_tradnl" dirty="0" smtClean="0"/>
                        <a:t>&lt;</a:t>
                      </a:r>
                      <a:r>
                        <a:rPr lang="es-ES_tradnl" dirty="0" err="1" smtClean="0"/>
                        <a:t>caption</a:t>
                      </a:r>
                      <a:r>
                        <a:rPr lang="es-ES_tradnl" dirty="0" smtClean="0"/>
                        <a:t>&gt;</a:t>
                      </a:r>
                      <a:endParaRPr lang="es-AR" dirty="0"/>
                    </a:p>
                  </a:txBody>
                  <a:tcPr/>
                </a:tc>
                <a:tc>
                  <a:txBody>
                    <a:bodyPr/>
                    <a:lstStyle/>
                    <a:p>
                      <a:r>
                        <a:rPr lang="es-ES_tradnl" dirty="0" smtClean="0"/>
                        <a:t>Define el título de la tabla.</a:t>
                      </a:r>
                      <a:endParaRPr lang="es-AR" dirty="0"/>
                    </a:p>
                  </a:txBody>
                  <a:tcPr/>
                </a:tc>
              </a:tr>
              <a:tr h="370840">
                <a:tc>
                  <a:txBody>
                    <a:bodyPr/>
                    <a:lstStyle/>
                    <a:p>
                      <a:r>
                        <a:rPr lang="es-ES_tradnl" dirty="0" smtClean="0"/>
                        <a:t>&lt;</a:t>
                      </a:r>
                      <a:r>
                        <a:rPr lang="es-ES_tradnl" dirty="0" err="1" smtClean="0"/>
                        <a:t>th</a:t>
                      </a:r>
                      <a:r>
                        <a:rPr lang="es-ES_tradnl" dirty="0" smtClean="0"/>
                        <a:t>&gt;</a:t>
                      </a:r>
                      <a:endParaRPr lang="es-AR" dirty="0"/>
                    </a:p>
                  </a:txBody>
                  <a:tcPr/>
                </a:tc>
                <a:tc>
                  <a:txBody>
                    <a:bodyPr/>
                    <a:lstStyle/>
                    <a:p>
                      <a:r>
                        <a:rPr lang="es-ES_tradnl" dirty="0" smtClean="0"/>
                        <a:t>Define una celda cabecera</a:t>
                      </a:r>
                      <a:r>
                        <a:rPr lang="es-ES_tradnl" baseline="0" dirty="0" smtClean="0"/>
                        <a:t> en la fila de la tabla</a:t>
                      </a:r>
                      <a:r>
                        <a:rPr lang="es-ES_tradnl" dirty="0" smtClean="0"/>
                        <a:t>.</a:t>
                      </a:r>
                      <a:endParaRPr lang="es-AR" dirty="0"/>
                    </a:p>
                  </a:txBody>
                  <a:tcPr/>
                </a:tc>
              </a:tr>
              <a:tr h="370840">
                <a:tc>
                  <a:txBody>
                    <a:bodyPr/>
                    <a:lstStyle/>
                    <a:p>
                      <a:r>
                        <a:rPr lang="es-ES_tradnl" dirty="0" smtClean="0"/>
                        <a:t>&lt;</a:t>
                      </a:r>
                      <a:r>
                        <a:rPr lang="es-ES_tradnl" dirty="0" err="1" smtClean="0"/>
                        <a:t>tr</a:t>
                      </a:r>
                      <a:r>
                        <a:rPr lang="es-ES_tradnl" dirty="0" smtClean="0"/>
                        <a:t>&gt;</a:t>
                      </a:r>
                      <a:endParaRPr lang="es-AR" dirty="0"/>
                    </a:p>
                  </a:txBody>
                  <a:tcPr/>
                </a:tc>
                <a:tc>
                  <a:txBody>
                    <a:bodyPr/>
                    <a:lstStyle/>
                    <a:p>
                      <a:r>
                        <a:rPr lang="es-ES_tradnl" dirty="0" smtClean="0"/>
                        <a:t>Define una fila en la tabla</a:t>
                      </a:r>
                      <a:r>
                        <a:rPr lang="es-ES_tradnl" baseline="0" dirty="0" smtClean="0"/>
                        <a:t>.</a:t>
                      </a:r>
                      <a:endParaRPr lang="es-AR" dirty="0"/>
                    </a:p>
                  </a:txBody>
                  <a:tcPr/>
                </a:tc>
              </a:tr>
              <a:tr h="370840">
                <a:tc>
                  <a:txBody>
                    <a:bodyPr/>
                    <a:lstStyle/>
                    <a:p>
                      <a:r>
                        <a:rPr lang="es-ES_tradnl" dirty="0" smtClean="0"/>
                        <a:t>&lt;</a:t>
                      </a:r>
                      <a:r>
                        <a:rPr lang="es-ES_tradnl" dirty="0" err="1" smtClean="0"/>
                        <a:t>td</a:t>
                      </a:r>
                      <a:r>
                        <a:rPr lang="es-ES_tradnl" dirty="0" smtClean="0"/>
                        <a:t>&gt;</a:t>
                      </a:r>
                      <a:endParaRPr lang="es-AR" dirty="0"/>
                    </a:p>
                  </a:txBody>
                  <a:tcPr/>
                </a:tc>
                <a:tc>
                  <a:txBody>
                    <a:bodyPr/>
                    <a:lstStyle/>
                    <a:p>
                      <a:r>
                        <a:rPr lang="es-ES_tradnl" dirty="0" smtClean="0"/>
                        <a:t>Define una celda</a:t>
                      </a:r>
                      <a:r>
                        <a:rPr lang="es-ES_tradnl" baseline="0" dirty="0" smtClean="0"/>
                        <a:t> en la fila de la tabla</a:t>
                      </a:r>
                      <a:r>
                        <a:rPr lang="es-ES_tradnl" dirty="0" smtClean="0"/>
                        <a:t>.</a:t>
                      </a:r>
                      <a:endParaRPr lang="es-AR" dirty="0"/>
                    </a:p>
                  </a:txBody>
                  <a:tcPr/>
                </a:tc>
              </a:tr>
              <a:tr h="370840">
                <a:tc>
                  <a:txBody>
                    <a:bodyPr/>
                    <a:lstStyle/>
                    <a:p>
                      <a:r>
                        <a:rPr lang="es-ES_tradnl" dirty="0" smtClean="0"/>
                        <a:t>&lt;</a:t>
                      </a:r>
                      <a:r>
                        <a:rPr lang="es-ES_tradnl" dirty="0" err="1" smtClean="0"/>
                        <a:t>thead</a:t>
                      </a:r>
                      <a:r>
                        <a:rPr lang="es-ES_tradnl" dirty="0" smtClean="0"/>
                        <a:t>&gt;</a:t>
                      </a:r>
                      <a:endParaRPr lang="es-AR" dirty="0"/>
                    </a:p>
                  </a:txBody>
                  <a:tcPr/>
                </a:tc>
                <a:tc>
                  <a:txBody>
                    <a:bodyPr/>
                    <a:lstStyle/>
                    <a:p>
                      <a:r>
                        <a:rPr lang="es-ES_tradnl" dirty="0" smtClean="0"/>
                        <a:t>Agrupa las celdas</a:t>
                      </a:r>
                      <a:r>
                        <a:rPr lang="es-ES_tradnl" baseline="0" dirty="0" smtClean="0"/>
                        <a:t> &lt;</a:t>
                      </a:r>
                      <a:r>
                        <a:rPr lang="es-ES_tradnl" baseline="0" dirty="0" err="1" smtClean="0"/>
                        <a:t>th</a:t>
                      </a:r>
                      <a:r>
                        <a:rPr lang="es-ES_tradnl" baseline="0" dirty="0" smtClean="0"/>
                        <a:t>&gt; de la tabla.</a:t>
                      </a:r>
                      <a:endParaRPr lang="es-AR" dirty="0"/>
                    </a:p>
                  </a:txBody>
                  <a:tcPr/>
                </a:tc>
              </a:tr>
              <a:tr h="370840">
                <a:tc>
                  <a:txBody>
                    <a:bodyPr/>
                    <a:lstStyle/>
                    <a:p>
                      <a:r>
                        <a:rPr lang="es-ES_tradnl" dirty="0" smtClean="0"/>
                        <a:t>&lt;</a:t>
                      </a:r>
                      <a:r>
                        <a:rPr lang="es-ES_tradnl" dirty="0" err="1" smtClean="0"/>
                        <a:t>tbody</a:t>
                      </a:r>
                      <a:r>
                        <a:rPr lang="es-ES_tradnl" dirty="0" smtClean="0"/>
                        <a:t>&gt;</a:t>
                      </a:r>
                      <a:endParaRPr lang="es-AR" dirty="0"/>
                    </a:p>
                  </a:txBody>
                  <a:tcPr/>
                </a:tc>
                <a:tc>
                  <a:txBody>
                    <a:bodyPr/>
                    <a:lstStyle/>
                    <a:p>
                      <a:r>
                        <a:rPr lang="es-ES_tradnl" dirty="0" smtClean="0"/>
                        <a:t>Agrupa</a:t>
                      </a:r>
                      <a:r>
                        <a:rPr lang="es-ES_tradnl" baseline="0" dirty="0" smtClean="0"/>
                        <a:t> el contenido del cuerpo en la tabla</a:t>
                      </a:r>
                      <a:r>
                        <a:rPr lang="es-ES_tradnl" dirty="0" smtClean="0"/>
                        <a:t>.</a:t>
                      </a:r>
                      <a:endParaRPr lang="es-AR" dirty="0"/>
                    </a:p>
                  </a:txBody>
                  <a:tcPr/>
                </a:tc>
              </a:tr>
              <a:tr h="370840">
                <a:tc>
                  <a:txBody>
                    <a:bodyPr/>
                    <a:lstStyle/>
                    <a:p>
                      <a:r>
                        <a:rPr lang="es-AR" dirty="0" smtClean="0"/>
                        <a:t>&lt;</a:t>
                      </a:r>
                      <a:r>
                        <a:rPr lang="es-AR" dirty="0" err="1" smtClean="0"/>
                        <a:t>tfoot</a:t>
                      </a:r>
                      <a:r>
                        <a:rPr lang="es-AR" dirty="0" smtClean="0"/>
                        <a:t>&gt;</a:t>
                      </a:r>
                      <a:endParaRPr lang="es-AR" dirty="0"/>
                    </a:p>
                  </a:txBody>
                  <a:tcPr/>
                </a:tc>
                <a:tc>
                  <a:txBody>
                    <a:bodyPr/>
                    <a:lstStyle/>
                    <a:p>
                      <a:r>
                        <a:rPr lang="es-AR" dirty="0" smtClean="0"/>
                        <a:t>Agrupa el contenido del pie de la tabla.</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Estilos y Semánticas</a:t>
            </a:r>
            <a:endParaRPr lang="es-AR" dirty="0"/>
          </a:p>
        </p:txBody>
      </p:sp>
      <p:graphicFrame>
        <p:nvGraphicFramePr>
          <p:cNvPr id="4" name="3 Marcador de contenido"/>
          <p:cNvGraphicFramePr>
            <a:graphicFrameLocks noGrp="1"/>
          </p:cNvGraphicFramePr>
          <p:nvPr>
            <p:ph idx="1"/>
          </p:nvPr>
        </p:nvGraphicFramePr>
        <p:xfrm>
          <a:off x="381000" y="1416050"/>
          <a:ext cx="8388350" cy="519176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styles</a:t>
                      </a:r>
                      <a:r>
                        <a:rPr lang="es-ES_tradnl" dirty="0" smtClean="0"/>
                        <a:t>&gt;</a:t>
                      </a:r>
                      <a:endParaRPr lang="es-AR" dirty="0"/>
                    </a:p>
                  </a:txBody>
                  <a:tcPr/>
                </a:tc>
                <a:tc>
                  <a:txBody>
                    <a:bodyPr/>
                    <a:lstStyle/>
                    <a:p>
                      <a:r>
                        <a:rPr lang="es-ES_tradnl" dirty="0" smtClean="0"/>
                        <a:t>Define estilos para un</a:t>
                      </a:r>
                      <a:r>
                        <a:rPr lang="es-ES_tradnl" baseline="0" dirty="0" smtClean="0"/>
                        <a:t> documento</a:t>
                      </a:r>
                      <a:r>
                        <a:rPr lang="es-ES_tradnl" dirty="0" smtClean="0"/>
                        <a:t>.</a:t>
                      </a:r>
                      <a:endParaRPr lang="es-AR" dirty="0"/>
                    </a:p>
                  </a:txBody>
                  <a:tcPr/>
                </a:tc>
              </a:tr>
              <a:tr h="370840">
                <a:tc>
                  <a:txBody>
                    <a:bodyPr/>
                    <a:lstStyle/>
                    <a:p>
                      <a:r>
                        <a:rPr lang="es-ES_tradnl" dirty="0" smtClean="0"/>
                        <a:t>&lt;</a:t>
                      </a:r>
                      <a:r>
                        <a:rPr lang="es-ES_tradnl" dirty="0" err="1" smtClean="0"/>
                        <a:t>div</a:t>
                      </a:r>
                      <a:r>
                        <a:rPr lang="es-ES_tradnl" dirty="0" smtClean="0"/>
                        <a:t>&gt;</a:t>
                      </a:r>
                      <a:endParaRPr lang="es-AR" dirty="0"/>
                    </a:p>
                  </a:txBody>
                  <a:tcPr/>
                </a:tc>
                <a:tc>
                  <a:txBody>
                    <a:bodyPr/>
                    <a:lstStyle/>
                    <a:p>
                      <a:r>
                        <a:rPr lang="es-ES_tradnl" dirty="0" smtClean="0"/>
                        <a:t>Define una sección (contenedora)</a:t>
                      </a:r>
                      <a:r>
                        <a:rPr lang="es-ES_tradnl" baseline="0" dirty="0" smtClean="0"/>
                        <a:t> en un documento</a:t>
                      </a:r>
                      <a:r>
                        <a:rPr lang="es-ES_tradnl" dirty="0" smtClean="0"/>
                        <a:t>.</a:t>
                      </a:r>
                      <a:endParaRPr lang="es-AR" dirty="0"/>
                    </a:p>
                  </a:txBody>
                  <a:tcPr/>
                </a:tc>
              </a:tr>
              <a:tr h="370840">
                <a:tc>
                  <a:txBody>
                    <a:bodyPr/>
                    <a:lstStyle/>
                    <a:p>
                      <a:r>
                        <a:rPr lang="es-ES_tradnl" dirty="0" smtClean="0"/>
                        <a:t>&lt;</a:t>
                      </a:r>
                      <a:r>
                        <a:rPr lang="es-ES_tradnl" dirty="0" err="1" smtClean="0"/>
                        <a:t>span</a:t>
                      </a:r>
                      <a:r>
                        <a:rPr lang="es-ES_tradnl" dirty="0" smtClean="0"/>
                        <a:t>&gt;</a:t>
                      </a:r>
                      <a:endParaRPr lang="es-AR" dirty="0"/>
                    </a:p>
                  </a:txBody>
                  <a:tcPr/>
                </a:tc>
                <a:tc>
                  <a:txBody>
                    <a:bodyPr/>
                    <a:lstStyle/>
                    <a:p>
                      <a:r>
                        <a:rPr lang="es-ES_tradnl" dirty="0" smtClean="0"/>
                        <a:t>Define una</a:t>
                      </a:r>
                      <a:r>
                        <a:rPr lang="es-ES_tradnl" baseline="0" dirty="0" smtClean="0"/>
                        <a:t> sección (in-line) en un documento</a:t>
                      </a:r>
                      <a:r>
                        <a:rPr lang="es-ES_tradnl" dirty="0" smtClean="0"/>
                        <a:t>.</a:t>
                      </a:r>
                      <a:endParaRPr lang="es-AR" dirty="0"/>
                    </a:p>
                  </a:txBody>
                  <a:tcPr/>
                </a:tc>
              </a:tr>
              <a:tr h="370840">
                <a:tc>
                  <a:txBody>
                    <a:bodyPr/>
                    <a:lstStyle/>
                    <a:p>
                      <a:r>
                        <a:rPr lang="es-ES_tradnl" dirty="0" smtClean="0"/>
                        <a:t>&lt;</a:t>
                      </a:r>
                      <a:r>
                        <a:rPr lang="es-ES_tradnl" dirty="0" err="1" smtClean="0"/>
                        <a:t>header</a:t>
                      </a:r>
                      <a:r>
                        <a:rPr lang="es-ES_tradnl" dirty="0" smtClean="0"/>
                        <a:t>&gt; *</a:t>
                      </a:r>
                      <a:endParaRPr lang="es-AR" dirty="0"/>
                    </a:p>
                  </a:txBody>
                  <a:tcPr/>
                </a:tc>
                <a:tc>
                  <a:txBody>
                    <a:bodyPr/>
                    <a:lstStyle/>
                    <a:p>
                      <a:r>
                        <a:rPr lang="es-ES_tradnl" dirty="0" smtClean="0"/>
                        <a:t>Define el encabezado para un documento o sección</a:t>
                      </a:r>
                      <a:r>
                        <a:rPr lang="es-ES_tradnl" baseline="0" dirty="0" smtClean="0"/>
                        <a:t>.</a:t>
                      </a:r>
                      <a:endParaRPr lang="es-AR" dirty="0"/>
                    </a:p>
                  </a:txBody>
                  <a:tcPr/>
                </a:tc>
              </a:tr>
              <a:tr h="370840">
                <a:tc>
                  <a:txBody>
                    <a:bodyPr/>
                    <a:lstStyle/>
                    <a:p>
                      <a:r>
                        <a:rPr lang="es-ES_tradnl" dirty="0" smtClean="0"/>
                        <a:t>&lt;</a:t>
                      </a:r>
                      <a:r>
                        <a:rPr lang="es-ES_tradnl" dirty="0" err="1" smtClean="0"/>
                        <a:t>footer</a:t>
                      </a:r>
                      <a:r>
                        <a:rPr lang="es-ES_tradnl" dirty="0" smtClean="0"/>
                        <a:t>&gt; *</a:t>
                      </a:r>
                      <a:endParaRPr lang="es-AR" dirty="0"/>
                    </a:p>
                  </a:txBody>
                  <a:tcPr/>
                </a:tc>
                <a:tc>
                  <a:txBody>
                    <a:bodyPr/>
                    <a:lstStyle/>
                    <a:p>
                      <a:r>
                        <a:rPr lang="es-ES_tradnl" dirty="0" smtClean="0"/>
                        <a:t>Define el pie para un documento o sección.</a:t>
                      </a:r>
                      <a:endParaRPr lang="es-AR" dirty="0"/>
                    </a:p>
                  </a:txBody>
                  <a:tcPr/>
                </a:tc>
              </a:tr>
              <a:tr h="370840">
                <a:tc>
                  <a:txBody>
                    <a:bodyPr/>
                    <a:lstStyle/>
                    <a:p>
                      <a:r>
                        <a:rPr lang="es-ES_tradnl" dirty="0" smtClean="0"/>
                        <a:t>&lt;</a:t>
                      </a:r>
                      <a:r>
                        <a:rPr lang="es-ES_tradnl" dirty="0" err="1" smtClean="0"/>
                        <a:t>main</a:t>
                      </a:r>
                      <a:r>
                        <a:rPr lang="es-ES_tradnl" dirty="0" smtClean="0"/>
                        <a:t>&gt; *</a:t>
                      </a:r>
                      <a:endParaRPr lang="es-AR" dirty="0"/>
                    </a:p>
                  </a:txBody>
                  <a:tcPr/>
                </a:tc>
                <a:tc>
                  <a:txBody>
                    <a:bodyPr/>
                    <a:lstStyle/>
                    <a:p>
                      <a:r>
                        <a:rPr lang="es-ES_tradnl" dirty="0" smtClean="0"/>
                        <a:t>Especifica el contenido</a:t>
                      </a:r>
                      <a:r>
                        <a:rPr lang="es-ES_tradnl" baseline="0" dirty="0" smtClean="0"/>
                        <a:t> principal de un documento.</a:t>
                      </a:r>
                      <a:endParaRPr lang="es-AR" dirty="0"/>
                    </a:p>
                  </a:txBody>
                  <a:tcPr/>
                </a:tc>
              </a:tr>
              <a:tr h="370840">
                <a:tc>
                  <a:txBody>
                    <a:bodyPr/>
                    <a:lstStyle/>
                    <a:p>
                      <a:r>
                        <a:rPr lang="es-ES_tradnl" dirty="0" smtClean="0"/>
                        <a:t>&lt;</a:t>
                      </a:r>
                      <a:r>
                        <a:rPr lang="es-ES_tradnl" dirty="0" err="1" smtClean="0"/>
                        <a:t>section</a:t>
                      </a:r>
                      <a:r>
                        <a:rPr lang="es-ES_tradnl" dirty="0" smtClean="0"/>
                        <a:t>&gt; *</a:t>
                      </a:r>
                      <a:endParaRPr lang="es-AR" dirty="0"/>
                    </a:p>
                  </a:txBody>
                  <a:tcPr/>
                </a:tc>
                <a:tc>
                  <a:txBody>
                    <a:bodyPr/>
                    <a:lstStyle/>
                    <a:p>
                      <a:r>
                        <a:rPr lang="es-ES_tradnl" dirty="0" smtClean="0"/>
                        <a:t>Define una sección en un documento.</a:t>
                      </a:r>
                      <a:endParaRPr lang="es-AR" dirty="0"/>
                    </a:p>
                  </a:txBody>
                  <a:tcPr/>
                </a:tc>
              </a:tr>
              <a:tr h="370840">
                <a:tc>
                  <a:txBody>
                    <a:bodyPr/>
                    <a:lstStyle/>
                    <a:p>
                      <a:r>
                        <a:rPr lang="es-AR" dirty="0" smtClean="0"/>
                        <a:t>&lt;</a:t>
                      </a:r>
                      <a:r>
                        <a:rPr lang="es-AR" dirty="0" err="1" smtClean="0"/>
                        <a:t>article</a:t>
                      </a:r>
                      <a:r>
                        <a:rPr lang="es-AR" dirty="0" smtClean="0"/>
                        <a:t>&gt; *</a:t>
                      </a:r>
                      <a:endParaRPr lang="es-AR" dirty="0"/>
                    </a:p>
                  </a:txBody>
                  <a:tcPr/>
                </a:tc>
                <a:tc>
                  <a:txBody>
                    <a:bodyPr/>
                    <a:lstStyle/>
                    <a:p>
                      <a:r>
                        <a:rPr lang="es-AR" dirty="0" smtClean="0"/>
                        <a:t>Define</a:t>
                      </a:r>
                      <a:r>
                        <a:rPr lang="es-AR" baseline="0" dirty="0" smtClean="0"/>
                        <a:t> un artículo</a:t>
                      </a:r>
                      <a:r>
                        <a:rPr lang="es-AR" dirty="0" smtClean="0"/>
                        <a:t>.</a:t>
                      </a:r>
                      <a:endParaRPr lang="es-AR" dirty="0"/>
                    </a:p>
                  </a:txBody>
                  <a:tcPr/>
                </a:tc>
              </a:tr>
              <a:tr h="370840">
                <a:tc>
                  <a:txBody>
                    <a:bodyPr/>
                    <a:lstStyle/>
                    <a:p>
                      <a:r>
                        <a:rPr lang="es-AR" dirty="0" smtClean="0"/>
                        <a:t>&lt;</a:t>
                      </a:r>
                      <a:r>
                        <a:rPr lang="es-AR" dirty="0" err="1" smtClean="0"/>
                        <a:t>aside</a:t>
                      </a:r>
                      <a:r>
                        <a:rPr lang="es-AR" dirty="0" smtClean="0"/>
                        <a:t>&gt;</a:t>
                      </a:r>
                      <a:r>
                        <a:rPr lang="es-AR" baseline="0" dirty="0" smtClean="0"/>
                        <a:t> *</a:t>
                      </a:r>
                      <a:endParaRPr lang="es-AR" dirty="0"/>
                    </a:p>
                  </a:txBody>
                  <a:tcPr/>
                </a:tc>
                <a:tc>
                  <a:txBody>
                    <a:bodyPr/>
                    <a:lstStyle/>
                    <a:p>
                      <a:r>
                        <a:rPr lang="es-AR" dirty="0" smtClean="0"/>
                        <a:t>Define contenido ‘de lado’ de una página</a:t>
                      </a:r>
                      <a:r>
                        <a:rPr lang="es-AR" baseline="0" dirty="0" smtClean="0"/>
                        <a:t> contenedora.</a:t>
                      </a:r>
                      <a:endParaRPr lang="es-AR" dirty="0"/>
                    </a:p>
                  </a:txBody>
                  <a:tcPr/>
                </a:tc>
              </a:tr>
              <a:tr h="370840">
                <a:tc>
                  <a:txBody>
                    <a:bodyPr/>
                    <a:lstStyle/>
                    <a:p>
                      <a:r>
                        <a:rPr lang="es-AR" dirty="0" smtClean="0"/>
                        <a:t>&lt;</a:t>
                      </a:r>
                      <a:r>
                        <a:rPr lang="es-AR" dirty="0" err="1" smtClean="0"/>
                        <a:t>details</a:t>
                      </a:r>
                      <a:r>
                        <a:rPr lang="es-AR" dirty="0" smtClean="0"/>
                        <a:t>&gt;</a:t>
                      </a:r>
                      <a:r>
                        <a:rPr lang="es-AR" baseline="0" dirty="0" smtClean="0"/>
                        <a:t> *</a:t>
                      </a:r>
                      <a:endParaRPr lang="es-AR" dirty="0"/>
                    </a:p>
                  </a:txBody>
                  <a:tcPr/>
                </a:tc>
                <a:tc>
                  <a:txBody>
                    <a:bodyPr/>
                    <a:lstStyle/>
                    <a:p>
                      <a:r>
                        <a:rPr lang="es-AR" dirty="0" smtClean="0"/>
                        <a:t>Define detalles que el</a:t>
                      </a:r>
                      <a:r>
                        <a:rPr lang="es-AR" baseline="0" dirty="0" smtClean="0"/>
                        <a:t> usuario puede ver u ocultar.</a:t>
                      </a:r>
                      <a:endParaRPr lang="es-AR" dirty="0"/>
                    </a:p>
                  </a:txBody>
                  <a:tcPr/>
                </a:tc>
              </a:tr>
              <a:tr h="370840">
                <a:tc>
                  <a:txBody>
                    <a:bodyPr/>
                    <a:lstStyle/>
                    <a:p>
                      <a:r>
                        <a:rPr lang="es-AR" dirty="0" smtClean="0"/>
                        <a:t>&lt;</a:t>
                      </a:r>
                      <a:r>
                        <a:rPr lang="es-AR" dirty="0" err="1" smtClean="0"/>
                        <a:t>dialog</a:t>
                      </a:r>
                      <a:r>
                        <a:rPr lang="es-AR" dirty="0" smtClean="0"/>
                        <a:t>&gt;</a:t>
                      </a:r>
                      <a:r>
                        <a:rPr lang="es-AR" baseline="0" dirty="0" smtClean="0"/>
                        <a:t> *</a:t>
                      </a:r>
                      <a:endParaRPr lang="es-AR" dirty="0"/>
                    </a:p>
                  </a:txBody>
                  <a:tcPr/>
                </a:tc>
                <a:tc>
                  <a:txBody>
                    <a:bodyPr/>
                    <a:lstStyle/>
                    <a:p>
                      <a:r>
                        <a:rPr lang="es-AR" dirty="0" smtClean="0"/>
                        <a:t>Define una</a:t>
                      </a:r>
                      <a:r>
                        <a:rPr lang="es-AR" baseline="0" dirty="0" smtClean="0"/>
                        <a:t> ventana o caja de dialogo.</a:t>
                      </a:r>
                      <a:endParaRPr lang="es-AR" dirty="0"/>
                    </a:p>
                  </a:txBody>
                  <a:tcPr/>
                </a:tc>
              </a:tr>
              <a:tr h="370840">
                <a:tc>
                  <a:txBody>
                    <a:bodyPr/>
                    <a:lstStyle/>
                    <a:p>
                      <a:r>
                        <a:rPr lang="es-AR" dirty="0" smtClean="0"/>
                        <a:t>&lt;</a:t>
                      </a:r>
                      <a:r>
                        <a:rPr lang="es-AR" dirty="0" err="1" smtClean="0"/>
                        <a:t>summary</a:t>
                      </a:r>
                      <a:r>
                        <a:rPr lang="es-AR" dirty="0" smtClean="0"/>
                        <a:t>&gt;</a:t>
                      </a:r>
                      <a:r>
                        <a:rPr lang="es-AR" baseline="0" dirty="0" smtClean="0"/>
                        <a:t> *</a:t>
                      </a:r>
                      <a:endParaRPr lang="es-AR" dirty="0"/>
                    </a:p>
                  </a:txBody>
                  <a:tcPr/>
                </a:tc>
                <a:tc>
                  <a:txBody>
                    <a:bodyPr/>
                    <a:lstStyle/>
                    <a:p>
                      <a:r>
                        <a:rPr lang="es-AR" dirty="0" smtClean="0"/>
                        <a:t>Define un encabezado visible para un elemento &lt;</a:t>
                      </a:r>
                      <a:r>
                        <a:rPr lang="es-AR" dirty="0" err="1" smtClean="0"/>
                        <a:t>details</a:t>
                      </a:r>
                      <a:r>
                        <a:rPr lang="es-AR" dirty="0" smtClean="0"/>
                        <a:t>&gt;.</a:t>
                      </a:r>
                      <a:endParaRPr lang="es-AR" dirty="0"/>
                    </a:p>
                  </a:txBody>
                  <a:tcPr/>
                </a:tc>
              </a:tr>
              <a:tr h="370840">
                <a:tc>
                  <a:txBody>
                    <a:bodyPr/>
                    <a:lstStyle/>
                    <a:p>
                      <a:r>
                        <a:rPr lang="es-AR" dirty="0" smtClean="0"/>
                        <a:t>&lt;data&gt; *</a:t>
                      </a:r>
                      <a:endParaRPr lang="es-AR" dirty="0"/>
                    </a:p>
                  </a:txBody>
                  <a:tcPr/>
                </a:tc>
                <a:tc>
                  <a:txBody>
                    <a:bodyPr/>
                    <a:lstStyle/>
                    <a:p>
                      <a:r>
                        <a:rPr lang="es-AR" dirty="0" smtClean="0"/>
                        <a:t>Vincula</a:t>
                      </a:r>
                      <a:r>
                        <a:rPr lang="es-AR" baseline="0" dirty="0" smtClean="0"/>
                        <a:t> el contenido con un valor legible por la máquina.</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Meta Datos</a:t>
            </a:r>
            <a:endParaRPr lang="es-AR" dirty="0"/>
          </a:p>
        </p:txBody>
      </p:sp>
      <p:graphicFrame>
        <p:nvGraphicFramePr>
          <p:cNvPr id="4" name="3 Marcador de contenido"/>
          <p:cNvGraphicFramePr>
            <a:graphicFrameLocks noGrp="1"/>
          </p:cNvGraphicFramePr>
          <p:nvPr>
            <p:ph idx="1"/>
          </p:nvPr>
        </p:nvGraphicFramePr>
        <p:xfrm>
          <a:off x="381000" y="1416050"/>
          <a:ext cx="8388350" cy="111252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AR" dirty="0" smtClean="0"/>
                        <a:t>Etiquetas</a:t>
                      </a:r>
                      <a:endParaRPr lang="es-AR" dirty="0"/>
                    </a:p>
                  </a:txBody>
                  <a:tcPr/>
                </a:tc>
                <a:tc>
                  <a:txBody>
                    <a:bodyPr/>
                    <a:lstStyle/>
                    <a:p>
                      <a:r>
                        <a:rPr lang="es-AR" dirty="0" smtClean="0"/>
                        <a:t>Descripción</a:t>
                      </a:r>
                      <a:endParaRPr lang="es-AR" dirty="0"/>
                    </a:p>
                  </a:txBody>
                  <a:tcPr/>
                </a:tc>
              </a:tr>
              <a:tr h="370840">
                <a:tc>
                  <a:txBody>
                    <a:bodyPr/>
                    <a:lstStyle/>
                    <a:p>
                      <a:r>
                        <a:rPr lang="es-AR" dirty="0" smtClean="0"/>
                        <a:t>&lt;head&gt;</a:t>
                      </a:r>
                      <a:endParaRPr lang="es-AR" dirty="0"/>
                    </a:p>
                  </a:txBody>
                  <a:tcPr/>
                </a:tc>
                <a:tc>
                  <a:txBody>
                    <a:bodyPr/>
                    <a:lstStyle/>
                    <a:p>
                      <a:r>
                        <a:rPr lang="es-AR" dirty="0" smtClean="0"/>
                        <a:t>Define información</a:t>
                      </a:r>
                      <a:r>
                        <a:rPr lang="es-AR" baseline="0" dirty="0" smtClean="0"/>
                        <a:t> acerca del documento</a:t>
                      </a:r>
                      <a:r>
                        <a:rPr lang="es-AR" dirty="0" smtClean="0"/>
                        <a:t>.</a:t>
                      </a:r>
                      <a:endParaRPr lang="es-AR" dirty="0"/>
                    </a:p>
                  </a:txBody>
                  <a:tcPr/>
                </a:tc>
              </a:tr>
              <a:tr h="370840">
                <a:tc>
                  <a:txBody>
                    <a:bodyPr/>
                    <a:lstStyle/>
                    <a:p>
                      <a:r>
                        <a:rPr lang="es-AR" dirty="0" smtClean="0"/>
                        <a:t>&lt;meta&gt;</a:t>
                      </a:r>
                      <a:endParaRPr lang="es-AR" dirty="0"/>
                    </a:p>
                  </a:txBody>
                  <a:tcPr/>
                </a:tc>
                <a:tc>
                  <a:txBody>
                    <a:bodyPr/>
                    <a:lstStyle/>
                    <a:p>
                      <a:r>
                        <a:rPr lang="es-AR" dirty="0" smtClean="0"/>
                        <a:t>Define</a:t>
                      </a:r>
                      <a:r>
                        <a:rPr lang="es-AR" baseline="0" dirty="0" smtClean="0"/>
                        <a:t> metadatos para documentos HTML.</a:t>
                      </a:r>
                      <a:endParaRPr lang="es-AR" dirty="0"/>
                    </a:p>
                  </a:txBody>
                  <a:tcPr/>
                </a:tc>
              </a:tr>
            </a:tbl>
          </a:graphicData>
        </a:graphic>
      </p:graphicFrame>
      <p:sp>
        <p:nvSpPr>
          <p:cNvPr id="5" name="1 Título"/>
          <p:cNvSpPr txBox="1">
            <a:spLocks/>
          </p:cNvSpPr>
          <p:nvPr/>
        </p:nvSpPr>
        <p:spPr bwMode="auto">
          <a:xfrm>
            <a:off x="355351" y="2966144"/>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s-AR" sz="48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Programación</a:t>
            </a:r>
            <a:endParaRPr kumimoji="0" lang="es-AR" sz="4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6" name="3 Marcador de contenido"/>
          <p:cNvGraphicFramePr>
            <a:graphicFrameLocks/>
          </p:cNvGraphicFramePr>
          <p:nvPr/>
        </p:nvGraphicFramePr>
        <p:xfrm>
          <a:off x="395536" y="4149080"/>
          <a:ext cx="8388350" cy="185420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AR" dirty="0" smtClean="0"/>
                        <a:t>Etiquetas</a:t>
                      </a:r>
                      <a:endParaRPr lang="es-AR" dirty="0"/>
                    </a:p>
                  </a:txBody>
                  <a:tcPr/>
                </a:tc>
                <a:tc>
                  <a:txBody>
                    <a:bodyPr/>
                    <a:lstStyle/>
                    <a:p>
                      <a:r>
                        <a:rPr lang="es-AR" dirty="0" smtClean="0"/>
                        <a:t>Descripción</a:t>
                      </a:r>
                      <a:endParaRPr lang="es-AR" dirty="0"/>
                    </a:p>
                  </a:txBody>
                  <a:tcPr/>
                </a:tc>
              </a:tr>
              <a:tr h="370840">
                <a:tc>
                  <a:txBody>
                    <a:bodyPr/>
                    <a:lstStyle/>
                    <a:p>
                      <a:r>
                        <a:rPr lang="es-AR" dirty="0" smtClean="0"/>
                        <a:t>&lt;script&gt;</a:t>
                      </a:r>
                      <a:endParaRPr lang="es-AR" dirty="0"/>
                    </a:p>
                  </a:txBody>
                  <a:tcPr/>
                </a:tc>
                <a:tc>
                  <a:txBody>
                    <a:bodyPr/>
                    <a:lstStyle/>
                    <a:p>
                      <a:r>
                        <a:rPr lang="es-AR" dirty="0" smtClean="0"/>
                        <a:t>Define código del lado del cliente.</a:t>
                      </a:r>
                      <a:endParaRPr lang="es-AR" dirty="0"/>
                    </a:p>
                  </a:txBody>
                  <a:tcPr/>
                </a:tc>
              </a:tr>
              <a:tr h="370840">
                <a:tc>
                  <a:txBody>
                    <a:bodyPr/>
                    <a:lstStyle/>
                    <a:p>
                      <a:r>
                        <a:rPr lang="es-AR" dirty="0" smtClean="0"/>
                        <a:t>&lt;</a:t>
                      </a:r>
                      <a:r>
                        <a:rPr lang="es-AR" dirty="0" err="1" smtClean="0"/>
                        <a:t>embed</a:t>
                      </a:r>
                      <a:r>
                        <a:rPr lang="es-AR" dirty="0" smtClean="0"/>
                        <a:t>&gt; *</a:t>
                      </a:r>
                      <a:endParaRPr lang="es-AR" dirty="0"/>
                    </a:p>
                  </a:txBody>
                  <a:tcPr/>
                </a:tc>
                <a:tc>
                  <a:txBody>
                    <a:bodyPr/>
                    <a:lstStyle/>
                    <a:p>
                      <a:r>
                        <a:rPr lang="es-AR" dirty="0" smtClean="0"/>
                        <a:t>Define</a:t>
                      </a:r>
                      <a:r>
                        <a:rPr lang="es-AR" baseline="0" dirty="0" smtClean="0"/>
                        <a:t> un contenedor para una aplicación externa no HTML.</a:t>
                      </a:r>
                      <a:endParaRPr lang="es-AR" dirty="0"/>
                    </a:p>
                  </a:txBody>
                  <a:tcPr/>
                </a:tc>
              </a:tr>
              <a:tr h="370840">
                <a:tc>
                  <a:txBody>
                    <a:bodyPr/>
                    <a:lstStyle/>
                    <a:p>
                      <a:r>
                        <a:rPr lang="es-AR" dirty="0" smtClean="0"/>
                        <a:t>&lt;</a:t>
                      </a:r>
                      <a:r>
                        <a:rPr lang="es-AR" dirty="0" err="1" smtClean="0"/>
                        <a:t>object</a:t>
                      </a:r>
                      <a:r>
                        <a:rPr lang="es-AR" dirty="0" smtClean="0"/>
                        <a:t>&gt;</a:t>
                      </a:r>
                      <a:endParaRPr lang="es-AR" dirty="0"/>
                    </a:p>
                  </a:txBody>
                  <a:tcPr/>
                </a:tc>
                <a:tc>
                  <a:txBody>
                    <a:bodyPr/>
                    <a:lstStyle/>
                    <a:p>
                      <a:r>
                        <a:rPr lang="es-AR" dirty="0" smtClean="0"/>
                        <a:t>Define</a:t>
                      </a:r>
                      <a:r>
                        <a:rPr lang="es-AR" baseline="0" dirty="0" smtClean="0"/>
                        <a:t> un objeto embebido</a:t>
                      </a:r>
                      <a:r>
                        <a:rPr lang="es-AR" dirty="0" smtClean="0"/>
                        <a:t>.</a:t>
                      </a:r>
                      <a:endParaRPr lang="es-AR" dirty="0"/>
                    </a:p>
                  </a:txBody>
                  <a:tcPr/>
                </a:tc>
              </a:tr>
              <a:tr h="370840">
                <a:tc>
                  <a:txBody>
                    <a:bodyPr/>
                    <a:lstStyle/>
                    <a:p>
                      <a:r>
                        <a:rPr lang="es-AR" dirty="0" smtClean="0"/>
                        <a:t>&lt;</a:t>
                      </a:r>
                      <a:r>
                        <a:rPr lang="es-AR" dirty="0" err="1" smtClean="0"/>
                        <a:t>param</a:t>
                      </a:r>
                      <a:r>
                        <a:rPr lang="es-AR" dirty="0" smtClean="0"/>
                        <a:t>&gt;</a:t>
                      </a:r>
                      <a:endParaRPr lang="es-AR" dirty="0"/>
                    </a:p>
                  </a:txBody>
                  <a:tcPr/>
                </a:tc>
                <a:tc>
                  <a:txBody>
                    <a:bodyPr/>
                    <a:lstStyle/>
                    <a:p>
                      <a:r>
                        <a:rPr lang="es-AR" dirty="0" smtClean="0"/>
                        <a:t>Define un parámetro para</a:t>
                      </a:r>
                      <a:r>
                        <a:rPr lang="es-AR" baseline="0" dirty="0" smtClean="0"/>
                        <a:t> un objeto</a:t>
                      </a:r>
                      <a:r>
                        <a:rPr lang="es-AR" dirty="0" smtClean="0"/>
                        <a:t>.</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Formularios e Inputs</a:t>
            </a:r>
            <a:endParaRPr lang="es-AR" dirty="0"/>
          </a:p>
        </p:txBody>
      </p:sp>
      <p:graphicFrame>
        <p:nvGraphicFramePr>
          <p:cNvPr id="4" name="3 Marcador de contenido"/>
          <p:cNvGraphicFramePr>
            <a:graphicFrameLocks noGrp="1"/>
          </p:cNvGraphicFramePr>
          <p:nvPr>
            <p:ph idx="1"/>
          </p:nvPr>
        </p:nvGraphicFramePr>
        <p:xfrm>
          <a:off x="381000" y="1416050"/>
          <a:ext cx="8388350" cy="445008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form</a:t>
                      </a:r>
                      <a:r>
                        <a:rPr lang="es-ES_tradnl" dirty="0" smtClean="0"/>
                        <a:t>&gt;</a:t>
                      </a:r>
                      <a:endParaRPr lang="es-AR" dirty="0"/>
                    </a:p>
                  </a:txBody>
                  <a:tcPr/>
                </a:tc>
                <a:tc>
                  <a:txBody>
                    <a:bodyPr/>
                    <a:lstStyle/>
                    <a:p>
                      <a:r>
                        <a:rPr lang="es-ES_tradnl" dirty="0" smtClean="0"/>
                        <a:t>Define un formulario HTML </a:t>
                      </a:r>
                      <a:r>
                        <a:rPr lang="es-ES_tradnl" baseline="0" dirty="0" smtClean="0"/>
                        <a:t>para entradas de usuario.</a:t>
                      </a:r>
                      <a:endParaRPr lang="es-AR" dirty="0"/>
                    </a:p>
                  </a:txBody>
                  <a:tcPr/>
                </a:tc>
              </a:tr>
              <a:tr h="370840">
                <a:tc>
                  <a:txBody>
                    <a:bodyPr/>
                    <a:lstStyle/>
                    <a:p>
                      <a:r>
                        <a:rPr lang="es-ES_tradnl" dirty="0" smtClean="0"/>
                        <a:t>&lt;input&gt;</a:t>
                      </a:r>
                      <a:endParaRPr lang="es-AR" dirty="0"/>
                    </a:p>
                  </a:txBody>
                  <a:tcPr/>
                </a:tc>
                <a:tc>
                  <a:txBody>
                    <a:bodyPr/>
                    <a:lstStyle/>
                    <a:p>
                      <a:r>
                        <a:rPr lang="es-ES_tradnl" dirty="0" smtClean="0"/>
                        <a:t>Define un control</a:t>
                      </a:r>
                      <a:r>
                        <a:rPr lang="es-ES_tradnl" baseline="0" dirty="0" smtClean="0"/>
                        <a:t> de entrada.</a:t>
                      </a:r>
                      <a:endParaRPr lang="es-AR" dirty="0"/>
                    </a:p>
                  </a:txBody>
                  <a:tcPr/>
                </a:tc>
              </a:tr>
              <a:tr h="370840">
                <a:tc>
                  <a:txBody>
                    <a:bodyPr/>
                    <a:lstStyle/>
                    <a:p>
                      <a:r>
                        <a:rPr lang="es-ES_tradnl" dirty="0" smtClean="0"/>
                        <a:t>&lt;</a:t>
                      </a:r>
                      <a:r>
                        <a:rPr lang="es-ES_tradnl" dirty="0" err="1" smtClean="0"/>
                        <a:t>textarea</a:t>
                      </a:r>
                      <a:r>
                        <a:rPr lang="es-ES_tradnl" dirty="0" smtClean="0"/>
                        <a:t>&gt;</a:t>
                      </a:r>
                      <a:endParaRPr lang="es-AR" dirty="0"/>
                    </a:p>
                  </a:txBody>
                  <a:tcPr/>
                </a:tc>
                <a:tc>
                  <a:txBody>
                    <a:bodyPr/>
                    <a:lstStyle/>
                    <a:p>
                      <a:r>
                        <a:rPr lang="es-ES_tradnl" dirty="0" smtClean="0"/>
                        <a:t>Define un control de entrada </a:t>
                      </a:r>
                      <a:r>
                        <a:rPr lang="es-ES_tradnl" dirty="0" err="1" smtClean="0"/>
                        <a:t>multilínea</a:t>
                      </a:r>
                      <a:r>
                        <a:rPr lang="es-ES_tradnl" dirty="0" smtClean="0"/>
                        <a:t>.</a:t>
                      </a:r>
                      <a:endParaRPr lang="es-AR" dirty="0"/>
                    </a:p>
                  </a:txBody>
                  <a:tcPr/>
                </a:tc>
              </a:tr>
              <a:tr h="370840">
                <a:tc>
                  <a:txBody>
                    <a:bodyPr/>
                    <a:lstStyle/>
                    <a:p>
                      <a:r>
                        <a:rPr lang="es-ES_tradnl" dirty="0" smtClean="0"/>
                        <a:t>&lt;</a:t>
                      </a:r>
                      <a:r>
                        <a:rPr lang="es-ES_tradnl" dirty="0" err="1" smtClean="0"/>
                        <a:t>button</a:t>
                      </a:r>
                      <a:r>
                        <a:rPr lang="es-ES_tradnl" dirty="0" smtClean="0"/>
                        <a:t>&gt;</a:t>
                      </a:r>
                      <a:endParaRPr lang="es-AR" dirty="0"/>
                    </a:p>
                  </a:txBody>
                  <a:tcPr/>
                </a:tc>
                <a:tc>
                  <a:txBody>
                    <a:bodyPr/>
                    <a:lstStyle/>
                    <a:p>
                      <a:r>
                        <a:rPr lang="es-ES_tradnl" dirty="0" smtClean="0"/>
                        <a:t>Define un botón ‘</a:t>
                      </a:r>
                      <a:r>
                        <a:rPr lang="es-ES_tradnl" dirty="0" err="1" smtClean="0"/>
                        <a:t>clicleable</a:t>
                      </a:r>
                      <a:r>
                        <a:rPr lang="es-ES_tradnl" dirty="0" smtClean="0"/>
                        <a:t>’.</a:t>
                      </a:r>
                      <a:endParaRPr lang="es-AR" dirty="0"/>
                    </a:p>
                  </a:txBody>
                  <a:tcPr/>
                </a:tc>
              </a:tr>
              <a:tr h="370840">
                <a:tc>
                  <a:txBody>
                    <a:bodyPr/>
                    <a:lstStyle/>
                    <a:p>
                      <a:r>
                        <a:rPr lang="es-ES_tradnl" dirty="0" smtClean="0"/>
                        <a:t>&lt;</a:t>
                      </a:r>
                      <a:r>
                        <a:rPr lang="es-ES_tradnl" dirty="0" err="1" smtClean="0"/>
                        <a:t>select</a:t>
                      </a:r>
                      <a:r>
                        <a:rPr lang="es-ES_tradnl" dirty="0" smtClean="0"/>
                        <a:t>&gt;</a:t>
                      </a:r>
                      <a:endParaRPr lang="es-AR" dirty="0"/>
                    </a:p>
                  </a:txBody>
                  <a:tcPr/>
                </a:tc>
                <a:tc>
                  <a:txBody>
                    <a:bodyPr/>
                    <a:lstStyle/>
                    <a:p>
                      <a:r>
                        <a:rPr lang="es-ES_tradnl" dirty="0" smtClean="0"/>
                        <a:t>Define una</a:t>
                      </a:r>
                      <a:r>
                        <a:rPr lang="es-ES_tradnl" baseline="0" dirty="0" smtClean="0"/>
                        <a:t> lista desplegable (combo box).</a:t>
                      </a:r>
                      <a:endParaRPr lang="es-AR" dirty="0"/>
                    </a:p>
                  </a:txBody>
                  <a:tcPr/>
                </a:tc>
              </a:tr>
              <a:tr h="370840">
                <a:tc>
                  <a:txBody>
                    <a:bodyPr/>
                    <a:lstStyle/>
                    <a:p>
                      <a:r>
                        <a:rPr lang="es-ES_tradnl" dirty="0" smtClean="0"/>
                        <a:t>&lt;</a:t>
                      </a:r>
                      <a:r>
                        <a:rPr lang="es-ES_tradnl" dirty="0" err="1" smtClean="0"/>
                        <a:t>optgroup</a:t>
                      </a:r>
                      <a:r>
                        <a:rPr lang="es-ES_tradnl" dirty="0" smtClean="0"/>
                        <a:t>&gt;</a:t>
                      </a:r>
                      <a:endParaRPr lang="es-AR" dirty="0"/>
                    </a:p>
                  </a:txBody>
                  <a:tcPr/>
                </a:tc>
                <a:tc>
                  <a:txBody>
                    <a:bodyPr/>
                    <a:lstStyle/>
                    <a:p>
                      <a:r>
                        <a:rPr lang="es-ES_tradnl" dirty="0" smtClean="0"/>
                        <a:t>Define un grupo de opciones</a:t>
                      </a:r>
                      <a:r>
                        <a:rPr lang="es-ES_tradnl" baseline="0" dirty="0" smtClean="0"/>
                        <a:t> para una lista desplegable.</a:t>
                      </a:r>
                      <a:endParaRPr lang="es-AR" dirty="0"/>
                    </a:p>
                  </a:txBody>
                  <a:tcPr/>
                </a:tc>
              </a:tr>
              <a:tr h="370840">
                <a:tc>
                  <a:txBody>
                    <a:bodyPr/>
                    <a:lstStyle/>
                    <a:p>
                      <a:r>
                        <a:rPr lang="es-ES_tradnl" dirty="0" smtClean="0"/>
                        <a:t>&lt;</a:t>
                      </a:r>
                      <a:r>
                        <a:rPr lang="es-ES_tradnl" dirty="0" err="1" smtClean="0"/>
                        <a:t>option</a:t>
                      </a:r>
                      <a:r>
                        <a:rPr lang="es-ES_tradnl" dirty="0" smtClean="0"/>
                        <a:t>&gt;</a:t>
                      </a:r>
                      <a:endParaRPr lang="es-AR" dirty="0"/>
                    </a:p>
                  </a:txBody>
                  <a:tcPr/>
                </a:tc>
                <a:tc>
                  <a:txBody>
                    <a:bodyPr/>
                    <a:lstStyle/>
                    <a:p>
                      <a:r>
                        <a:rPr lang="es-ES_tradnl" dirty="0" smtClean="0"/>
                        <a:t>Define una opción para una lista</a:t>
                      </a:r>
                      <a:r>
                        <a:rPr lang="es-ES_tradnl" baseline="0" dirty="0" smtClean="0"/>
                        <a:t> desplegable.</a:t>
                      </a:r>
                    </a:p>
                  </a:txBody>
                  <a:tcPr/>
                </a:tc>
              </a:tr>
              <a:tr h="370840">
                <a:tc>
                  <a:txBody>
                    <a:bodyPr/>
                    <a:lstStyle/>
                    <a:p>
                      <a:r>
                        <a:rPr lang="es-ES_tradnl" dirty="0" smtClean="0"/>
                        <a:t>&lt;</a:t>
                      </a:r>
                      <a:r>
                        <a:rPr lang="es-ES_tradnl" dirty="0" err="1" smtClean="0"/>
                        <a:t>label</a:t>
                      </a:r>
                      <a:r>
                        <a:rPr lang="es-ES_tradnl" dirty="0" smtClean="0"/>
                        <a:t>&gt;</a:t>
                      </a:r>
                      <a:endParaRPr lang="es-AR" dirty="0"/>
                    </a:p>
                  </a:txBody>
                  <a:tcPr/>
                </a:tc>
                <a:tc>
                  <a:txBody>
                    <a:bodyPr/>
                    <a:lstStyle/>
                    <a:p>
                      <a:r>
                        <a:rPr lang="es-ES_tradnl" dirty="0" smtClean="0"/>
                        <a:t>Define una etiqueta</a:t>
                      </a:r>
                      <a:r>
                        <a:rPr lang="es-ES_tradnl" baseline="0" dirty="0" smtClean="0"/>
                        <a:t> para los controles &lt;input&gt;.</a:t>
                      </a:r>
                      <a:endParaRPr lang="es-AR" dirty="0"/>
                    </a:p>
                  </a:txBody>
                  <a:tcPr/>
                </a:tc>
              </a:tr>
              <a:tr h="370840">
                <a:tc>
                  <a:txBody>
                    <a:bodyPr/>
                    <a:lstStyle/>
                    <a:p>
                      <a:r>
                        <a:rPr lang="es-ES_tradnl" dirty="0" smtClean="0"/>
                        <a:t>&lt;</a:t>
                      </a:r>
                      <a:r>
                        <a:rPr lang="es-ES_tradnl" dirty="0" err="1" smtClean="0"/>
                        <a:t>datalist</a:t>
                      </a:r>
                      <a:r>
                        <a:rPr lang="es-ES_tradnl" dirty="0" smtClean="0"/>
                        <a:t>&gt; *</a:t>
                      </a:r>
                      <a:endParaRPr lang="es-AR" dirty="0"/>
                    </a:p>
                  </a:txBody>
                  <a:tcPr/>
                </a:tc>
                <a:tc>
                  <a:txBody>
                    <a:bodyPr/>
                    <a:lstStyle/>
                    <a:p>
                      <a:r>
                        <a:rPr lang="es-ES_tradnl" dirty="0" smtClean="0"/>
                        <a:t>Especifica una lista de opciones</a:t>
                      </a:r>
                      <a:r>
                        <a:rPr lang="es-ES_tradnl" baseline="0" dirty="0" smtClean="0"/>
                        <a:t> predefinidas para inputs.</a:t>
                      </a:r>
                      <a:endParaRPr lang="es-AR" dirty="0"/>
                    </a:p>
                  </a:txBody>
                  <a:tcPr/>
                </a:tc>
              </a:tr>
              <a:tr h="370840">
                <a:tc>
                  <a:txBody>
                    <a:bodyPr/>
                    <a:lstStyle/>
                    <a:p>
                      <a:r>
                        <a:rPr lang="es-ES_tradnl" dirty="0" smtClean="0"/>
                        <a:t>&lt;</a:t>
                      </a:r>
                      <a:r>
                        <a:rPr lang="es-ES_tradnl" dirty="0" err="1" smtClean="0"/>
                        <a:t>keygen</a:t>
                      </a:r>
                      <a:r>
                        <a:rPr lang="es-ES_tradnl" dirty="0" smtClean="0"/>
                        <a:t>&gt;</a:t>
                      </a:r>
                      <a:r>
                        <a:rPr lang="es-ES_tradnl" baseline="0" dirty="0" smtClean="0"/>
                        <a:t> *</a:t>
                      </a:r>
                      <a:endParaRPr lang="es-AR" dirty="0"/>
                    </a:p>
                  </a:txBody>
                  <a:tcPr/>
                </a:tc>
                <a:tc>
                  <a:txBody>
                    <a:bodyPr/>
                    <a:lstStyle/>
                    <a:p>
                      <a:r>
                        <a:rPr lang="es-ES_tradnl" dirty="0" smtClean="0"/>
                        <a:t>Define un campo generador de</a:t>
                      </a:r>
                      <a:r>
                        <a:rPr lang="es-ES_tradnl" baseline="0" dirty="0" smtClean="0"/>
                        <a:t>  clave (para &lt;</a:t>
                      </a:r>
                      <a:r>
                        <a:rPr lang="es-ES_tradnl" baseline="0" dirty="0" err="1" smtClean="0"/>
                        <a:t>form</a:t>
                      </a:r>
                      <a:r>
                        <a:rPr lang="es-ES_tradnl" baseline="0" dirty="0" smtClean="0"/>
                        <a:t>&gt;).</a:t>
                      </a:r>
                      <a:endParaRPr lang="es-AR" dirty="0"/>
                    </a:p>
                  </a:txBody>
                  <a:tcPr/>
                </a:tc>
              </a:tr>
              <a:tr h="370840">
                <a:tc>
                  <a:txBody>
                    <a:bodyPr/>
                    <a:lstStyle/>
                    <a:p>
                      <a:r>
                        <a:rPr lang="es-ES_tradnl" dirty="0" smtClean="0"/>
                        <a:t>&lt;output&gt;</a:t>
                      </a:r>
                      <a:r>
                        <a:rPr lang="es-ES_tradnl" baseline="0" dirty="0" smtClean="0"/>
                        <a:t> *</a:t>
                      </a:r>
                      <a:endParaRPr lang="es-AR" dirty="0"/>
                    </a:p>
                  </a:txBody>
                  <a:tcPr/>
                </a:tc>
                <a:tc>
                  <a:txBody>
                    <a:bodyPr/>
                    <a:lstStyle/>
                    <a:p>
                      <a:r>
                        <a:rPr lang="es-ES_tradnl" dirty="0" smtClean="0"/>
                        <a:t>Define</a:t>
                      </a:r>
                      <a:r>
                        <a:rPr lang="es-ES_tradnl" baseline="0" dirty="0" smtClean="0"/>
                        <a:t> el resultado de un cálculo.</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264380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 5</a:t>
            </a:r>
            <a:endParaRPr lang="es-AR" sz="36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¿Qué es </a:t>
            </a:r>
            <a:r>
              <a:rPr lang="es-ES" sz="2800" b="0" dirty="0" smtClean="0">
                <a:effectLst>
                  <a:outerShdw blurRad="38100" dist="38100" dir="2700000" algn="tl">
                    <a:srgbClr val="000000"/>
                  </a:outerShdw>
                </a:effectLst>
                <a:latin typeface="Franklin Gothic Medium" pitchFamily="34" charset="0"/>
              </a:rPr>
              <a:t>HTML / HTML 5?</a:t>
            </a:r>
            <a:endParaRPr lang="es-ES"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b="0" dirty="0" smtClean="0">
                <a:solidFill>
                  <a:schemeClr val="accent1"/>
                </a:solidFill>
                <a:effectLst>
                  <a:outerShdw blurRad="38100" dist="38100" dir="2700000" algn="tl">
                    <a:srgbClr val="000000"/>
                  </a:outerShdw>
                </a:effectLst>
                <a:latin typeface="Franklin Gothic Medium" pitchFamily="34" charset="0"/>
              </a:rPr>
              <a:t>Formularios</a:t>
            </a:r>
            <a:endParaRPr lang="es-AR" b="0" dirty="0">
              <a:solidFill>
                <a:schemeClr val="accent1"/>
              </a:solidFill>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sz="2800" b="0" dirty="0">
                <a:effectLst>
                  <a:outerShdw blurRad="38100" dist="38100" dir="2700000" algn="tl">
                    <a:srgbClr val="000000"/>
                  </a:outerShdw>
                </a:effectLst>
                <a:latin typeface="Franklin Gothic Medium" pitchFamily="34" charset="0"/>
              </a:rPr>
              <a:t>Controles de Entrada de </a:t>
            </a:r>
            <a:r>
              <a:rPr lang="es-AR" sz="2800" b="0" dirty="0" smtClean="0">
                <a:effectLst>
                  <a:outerShdw blurRad="38100" dist="38100" dir="2700000" algn="tl">
                    <a:srgbClr val="000000"/>
                  </a:outerShdw>
                </a:effectLst>
                <a:latin typeface="Franklin Gothic Medium" pitchFamily="34" charset="0"/>
              </a:rPr>
              <a:t>Datos</a:t>
            </a:r>
            <a:endParaRPr lang="es-AR"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990600" y="1387475"/>
            <a:ext cx="6477000" cy="4556125"/>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dirty="0">
                <a:solidFill>
                  <a:schemeClr val="tx2"/>
                </a:solidFill>
                <a:effectLst>
                  <a:outerShdw blurRad="38100" dist="38100" dir="2700000" algn="tl">
                    <a:srgbClr val="000000"/>
                  </a:outerShdw>
                </a:effectLst>
                <a:latin typeface="+mj-lt"/>
              </a:rPr>
              <a:t>Formularios</a:t>
            </a:r>
            <a:endParaRPr lang="en-US" sz="480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74650" y="1230313"/>
            <a:ext cx="8769350" cy="2436812"/>
          </a:xfrm>
          <a:prstGeom prst="rect">
            <a:avLst/>
          </a:prstGeom>
          <a:noFill/>
          <a:ln w="9525">
            <a:noFill/>
            <a:miter lim="800000"/>
            <a:headEnd/>
            <a:tailEnd/>
          </a:ln>
          <a:effectLst/>
        </p:spPr>
        <p:txBody>
          <a:bodyPr>
            <a:spAutoFit/>
          </a:bodyPr>
          <a:lstStyle/>
          <a:p>
            <a:pPr marL="558800" indent="-558800">
              <a:lnSpc>
                <a:spcPct val="110000"/>
              </a:lnSpc>
              <a:spcAft>
                <a:spcPct val="10000"/>
              </a:spcAft>
              <a:buClr>
                <a:schemeClr val="tx2"/>
              </a:buClr>
              <a:buSzPct val="75000"/>
              <a:buFontTx/>
              <a:buBlip>
                <a:blip r:embed="rId3"/>
              </a:buBlip>
              <a:defRPr/>
            </a:pPr>
            <a:r>
              <a:rPr lang="es-AR" sz="2800" b="0" dirty="0">
                <a:effectLst>
                  <a:outerShdw blurRad="38100" dist="38100" dir="2700000" algn="tl">
                    <a:srgbClr val="000000">
                      <a:alpha val="43137"/>
                    </a:srgbClr>
                  </a:outerShdw>
                </a:effectLst>
                <a:latin typeface="+mn-lt"/>
              </a:rPr>
              <a:t>Los formularios permiten, desde dentro de una aplicación Web, solicitar información al visitante. </a:t>
            </a:r>
          </a:p>
          <a:p>
            <a:pPr marL="558800" indent="-558800">
              <a:lnSpc>
                <a:spcPct val="110000"/>
              </a:lnSpc>
              <a:spcAft>
                <a:spcPct val="10000"/>
              </a:spcAft>
              <a:buClr>
                <a:schemeClr val="tx2"/>
              </a:buClr>
              <a:buSzPct val="75000"/>
              <a:buFontTx/>
              <a:buBlip>
                <a:blip r:embed="rId3"/>
              </a:buBlip>
              <a:defRPr/>
            </a:pPr>
            <a:endParaRPr lang="es-AR" sz="2200" b="0" dirty="0">
              <a:effectLst>
                <a:outerShdw blurRad="38100" dist="38100" dir="2700000" algn="tl">
                  <a:srgbClr val="000000">
                    <a:alpha val="43137"/>
                  </a:srgbClr>
                </a:outerShdw>
              </a:effectLst>
              <a:latin typeface="+mn-lt"/>
            </a:endParaRPr>
          </a:p>
          <a:p>
            <a:pPr marL="558800" indent="-558800">
              <a:lnSpc>
                <a:spcPct val="110000"/>
              </a:lnSpc>
              <a:spcAft>
                <a:spcPct val="10000"/>
              </a:spcAft>
              <a:buClr>
                <a:schemeClr val="tx2"/>
              </a:buClr>
              <a:buSzPct val="75000"/>
              <a:buFontTx/>
              <a:buBlip>
                <a:blip r:embed="rId3"/>
              </a:buBlip>
              <a:defRPr/>
            </a:pPr>
            <a:r>
              <a:rPr lang="es-AR" sz="2800" b="0" dirty="0">
                <a:effectLst>
                  <a:outerShdw blurRad="38100" dist="38100" dir="2700000" algn="tl">
                    <a:srgbClr val="000000">
                      <a:alpha val="43137"/>
                    </a:srgbClr>
                  </a:outerShdw>
                </a:effectLst>
                <a:latin typeface="+mn-lt"/>
              </a:rPr>
              <a:t>Estos formularios estarán compuestos por tantos campos como informaciones deseamos obtener.</a:t>
            </a:r>
          </a:p>
        </p:txBody>
      </p:sp>
      <p:sp>
        <p:nvSpPr>
          <p:cNvPr id="68" name="Rectangle 5"/>
          <p:cNvSpPr>
            <a:spLocks noChangeArrowheads="1"/>
          </p:cNvSpPr>
          <p:nvPr/>
        </p:nvSpPr>
        <p:spPr bwMode="auto">
          <a:xfrm>
            <a:off x="557213" y="4143375"/>
            <a:ext cx="8229600" cy="128587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form </a:t>
            </a:r>
            <a:r>
              <a:rPr lang="en-US" sz="2200" dirty="0">
                <a:solidFill>
                  <a:srgbClr val="FF0000"/>
                </a:solidFill>
                <a:latin typeface="Arial Narrow" pitchFamily="34" charset="0"/>
                <a:ea typeface="Times New Roman" pitchFamily="18" charset="0"/>
                <a:cs typeface="Courier New" pitchFamily="49" charset="0"/>
              </a:rPr>
              <a:t>method</a:t>
            </a:r>
            <a:r>
              <a:rPr lang="en-US" sz="2200" dirty="0">
                <a:solidFill>
                  <a:srgbClr val="0000FF"/>
                </a:solidFill>
                <a:latin typeface="Arial Narrow" pitchFamily="34" charset="0"/>
                <a:ea typeface="Times New Roman" pitchFamily="18" charset="0"/>
                <a:cs typeface="Courier New" pitchFamily="49" charset="0"/>
              </a:rPr>
              <a:t>=“[GET|POST]” </a:t>
            </a:r>
            <a:r>
              <a:rPr lang="en-US" sz="2200" dirty="0">
                <a:solidFill>
                  <a:srgbClr val="FF0000"/>
                </a:solidFill>
                <a:latin typeface="Arial Narrow" pitchFamily="34" charset="0"/>
                <a:ea typeface="Times New Roman" pitchFamily="18" charset="0"/>
                <a:cs typeface="Courier New" pitchFamily="49" charset="0"/>
              </a:rPr>
              <a:t>action</a:t>
            </a:r>
            <a:r>
              <a:rPr lang="en-US" sz="2200" dirty="0">
                <a:solidFill>
                  <a:srgbClr val="0000FF"/>
                </a:solidFill>
                <a:latin typeface="Arial Narrow" pitchFamily="34" charset="0"/>
                <a:ea typeface="Times New Roman" pitchFamily="18" charset="0"/>
                <a:cs typeface="Courier New" pitchFamily="49" charset="0"/>
              </a:rPr>
              <a:t>=“URL”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frm</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frm</a:t>
            </a:r>
            <a:r>
              <a:rPr lang="en-US" sz="2200" dirty="0">
                <a:solidFill>
                  <a:srgbClr val="0000FF"/>
                </a:solidFill>
                <a:latin typeface="Arial Narrow" pitchFamily="34" charset="0"/>
                <a:ea typeface="Times New Roman" pitchFamily="18" charset="0"/>
                <a:cs typeface="Courier New" pitchFamily="49" charset="0"/>
              </a:rPr>
              <a:t>” &gt; </a:t>
            </a:r>
          </a:p>
          <a:p>
            <a:pPr>
              <a:defRPr/>
            </a:pPr>
            <a:r>
              <a:rPr lang="en-US" sz="2200" dirty="0">
                <a:solidFill>
                  <a:schemeClr val="accent2">
                    <a:lumMod val="75000"/>
                  </a:schemeClr>
                </a:solidFill>
                <a:latin typeface="Arial Narrow" pitchFamily="34" charset="0"/>
              </a:rPr>
              <a:t>	</a:t>
            </a:r>
            <a:r>
              <a:rPr lang="es-AR" sz="2200" dirty="0">
                <a:solidFill>
                  <a:schemeClr val="bg2"/>
                </a:solidFill>
                <a:latin typeface="Arial Narrow" pitchFamily="34" charset="0"/>
              </a:rPr>
              <a:t>Contenido del formulario</a:t>
            </a:r>
          </a:p>
          <a:p>
            <a:pPr>
              <a:defRPr/>
            </a:pPr>
            <a:r>
              <a:rPr lang="en-US" sz="2200" dirty="0">
                <a:solidFill>
                  <a:srgbClr val="0000FF"/>
                </a:solidFill>
                <a:latin typeface="Arial Narrow" pitchFamily="34" charset="0"/>
              </a:rPr>
              <a:t>&lt;/</a:t>
            </a:r>
            <a:r>
              <a:rPr lang="en-US" sz="2200" dirty="0">
                <a:solidFill>
                  <a:srgbClr val="800000"/>
                </a:solidFill>
                <a:latin typeface="Arial Narrow" pitchFamily="34" charset="0"/>
              </a:rPr>
              <a:t>form</a:t>
            </a:r>
            <a:r>
              <a:rPr lang="en-US" sz="2200" dirty="0">
                <a:solidFill>
                  <a:srgbClr val="0000FF"/>
                </a:solidFill>
                <a:latin typeface="Arial Narrow" pitchFamily="34"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535531"/>
          </a:xfrm>
        </p:spPr>
        <p:txBody>
          <a:bodyPr/>
          <a:lstStyle/>
          <a:p>
            <a:pPr eaLnBrk="1" hangingPunct="1">
              <a:defRPr/>
            </a:pPr>
            <a:r>
              <a:rPr lang="es-AR" dirty="0" smtClean="0"/>
              <a:t>Introducción a HTML 5</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264380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 5</a:t>
            </a:r>
            <a:endParaRPr lang="es-AR" sz="36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¿Qué es </a:t>
            </a:r>
            <a:r>
              <a:rPr lang="es-ES" sz="2800" b="0" dirty="0" smtClean="0">
                <a:effectLst>
                  <a:outerShdw blurRad="38100" dist="38100" dir="2700000" algn="tl">
                    <a:srgbClr val="000000"/>
                  </a:outerShdw>
                </a:effectLst>
                <a:latin typeface="Franklin Gothic Medium" pitchFamily="34" charset="0"/>
              </a:rPr>
              <a:t>HTML / HTML 5?</a:t>
            </a:r>
            <a:endParaRPr lang="es-ES"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sz="2800" b="0" dirty="0" smtClean="0">
                <a:effectLst>
                  <a:outerShdw blurRad="38100" dist="38100" dir="2700000" algn="tl">
                    <a:srgbClr val="000000"/>
                  </a:outerShdw>
                </a:effectLst>
                <a:latin typeface="Franklin Gothic Medium" pitchFamily="34" charset="0"/>
              </a:rPr>
              <a:t>Formularios</a:t>
            </a:r>
            <a:endParaRPr lang="es-AR"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b="0" dirty="0">
                <a:solidFill>
                  <a:schemeClr val="accent1"/>
                </a:solidFill>
                <a:effectLst>
                  <a:outerShdw blurRad="38100" dist="38100" dir="2700000" algn="tl">
                    <a:srgbClr val="000000"/>
                  </a:outerShdw>
                </a:effectLst>
                <a:latin typeface="Franklin Gothic Medium" pitchFamily="34" charset="0"/>
              </a:rPr>
              <a:t>Controles de Entrada de </a:t>
            </a:r>
            <a:r>
              <a:rPr lang="es-AR" b="0" dirty="0" smtClean="0">
                <a:solidFill>
                  <a:schemeClr val="accent1"/>
                </a:solidFill>
                <a:effectLst>
                  <a:outerShdw blurRad="38100" dist="38100" dir="2700000" algn="tl">
                    <a:srgbClr val="000000"/>
                  </a:outerShdw>
                </a:effectLst>
                <a:latin typeface="Franklin Gothic Medium" pitchFamily="34" charset="0"/>
              </a:rPr>
              <a:t>Datos</a:t>
            </a:r>
            <a:endParaRPr lang="es-AR"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a:xfrm>
            <a:off x="304800" y="228600"/>
            <a:ext cx="8393113" cy="750888"/>
          </a:xfrm>
        </p:spPr>
        <p:txBody>
          <a:bodyPr/>
          <a:lstStyle/>
          <a:p>
            <a:pPr eaLnBrk="1" hangingPunct="1">
              <a:defRPr/>
            </a:pPr>
            <a:r>
              <a:rPr lang="en-US" dirty="0" smtClean="0"/>
              <a:t>&lt;input&gt;</a:t>
            </a:r>
          </a:p>
        </p:txBody>
      </p:sp>
      <p:sp>
        <p:nvSpPr>
          <p:cNvPr id="1095683" name="Rectangle 3"/>
          <p:cNvSpPr>
            <a:spLocks noGrp="1" noChangeArrowheads="1"/>
          </p:cNvSpPr>
          <p:nvPr>
            <p:ph type="body" idx="1"/>
          </p:nvPr>
        </p:nvSpPr>
        <p:spPr>
          <a:xfrm>
            <a:off x="374650" y="1230313"/>
            <a:ext cx="8769350" cy="3022600"/>
          </a:xfrm>
        </p:spPr>
        <p:txBody>
          <a:bodyPr/>
          <a:lstStyle/>
          <a:p>
            <a:pPr eaLnBrk="1" hangingPunct="1">
              <a:lnSpc>
                <a:spcPct val="110000"/>
              </a:lnSpc>
              <a:spcBef>
                <a:spcPct val="0"/>
              </a:spcBef>
              <a:spcAft>
                <a:spcPct val="10000"/>
              </a:spcAft>
              <a:defRPr/>
            </a:pPr>
            <a:r>
              <a:rPr lang="es-ES" sz="2800" dirty="0" smtClean="0"/>
              <a:t>El </a:t>
            </a:r>
            <a:r>
              <a:rPr lang="es-ES" sz="2800" dirty="0" err="1" smtClean="0"/>
              <a:t>tag</a:t>
            </a:r>
            <a:r>
              <a:rPr lang="es-ES" sz="2800" dirty="0" smtClean="0"/>
              <a:t> &lt;input&gt; es el segundo </a:t>
            </a:r>
            <a:r>
              <a:rPr lang="es-ES" sz="2800" dirty="0" err="1" smtClean="0"/>
              <a:t>tag</a:t>
            </a:r>
            <a:r>
              <a:rPr lang="es-ES" sz="2800" dirty="0" smtClean="0"/>
              <a:t> más utilizado en formularios.</a:t>
            </a:r>
          </a:p>
          <a:p>
            <a:pPr eaLnBrk="1" hangingPunct="1">
              <a:lnSpc>
                <a:spcPct val="110000"/>
              </a:lnSpc>
              <a:spcBef>
                <a:spcPct val="0"/>
              </a:spcBef>
              <a:spcAft>
                <a:spcPct val="10000"/>
              </a:spcAft>
              <a:defRPr/>
            </a:pPr>
            <a:endParaRPr lang="es-ES" sz="2200" dirty="0" smtClean="0"/>
          </a:p>
          <a:p>
            <a:pPr eaLnBrk="1" hangingPunct="1">
              <a:lnSpc>
                <a:spcPct val="110000"/>
              </a:lnSpc>
              <a:spcBef>
                <a:spcPct val="0"/>
              </a:spcBef>
              <a:spcAft>
                <a:spcPct val="10000"/>
              </a:spcAft>
              <a:defRPr/>
            </a:pPr>
            <a:r>
              <a:rPr lang="es-ES" sz="2800" dirty="0" smtClean="0"/>
              <a:t>Es un </a:t>
            </a:r>
            <a:r>
              <a:rPr lang="es-ES" sz="2800" dirty="0" err="1" smtClean="0"/>
              <a:t>tag</a:t>
            </a:r>
            <a:r>
              <a:rPr lang="es-ES" sz="2800" dirty="0" smtClean="0"/>
              <a:t> multifunción, ya que de acuerdo al valor del atributo </a:t>
            </a:r>
            <a:r>
              <a:rPr lang="es-ES" sz="2800" b="1" i="1" dirty="0" err="1" smtClean="0"/>
              <a:t>type</a:t>
            </a:r>
            <a:r>
              <a:rPr lang="es-ES" sz="2800" dirty="0" smtClean="0"/>
              <a:t>, se podrán definir: </a:t>
            </a:r>
            <a:r>
              <a:rPr lang="es-ES" sz="2800" dirty="0" err="1" smtClean="0"/>
              <a:t>textbox</a:t>
            </a:r>
            <a:r>
              <a:rPr lang="es-ES" sz="2800" dirty="0" smtClean="0"/>
              <a:t>, </a:t>
            </a:r>
            <a:r>
              <a:rPr lang="es-ES" sz="2800" dirty="0" err="1" smtClean="0"/>
              <a:t>password</a:t>
            </a:r>
            <a:r>
              <a:rPr lang="es-ES" sz="2800" dirty="0" smtClean="0"/>
              <a:t>, </a:t>
            </a:r>
            <a:r>
              <a:rPr lang="es-ES" sz="2800" dirty="0" err="1" smtClean="0"/>
              <a:t>checkbox</a:t>
            </a:r>
            <a:r>
              <a:rPr lang="es-ES" sz="2800" dirty="0" smtClean="0"/>
              <a:t>, </a:t>
            </a:r>
            <a:r>
              <a:rPr lang="es-ES" sz="2800" dirty="0" err="1" smtClean="0"/>
              <a:t>radiobutton</a:t>
            </a:r>
            <a:r>
              <a:rPr lang="es-ES" sz="2800" dirty="0" smtClean="0"/>
              <a:t>, etc.</a:t>
            </a:r>
          </a:p>
        </p:txBody>
      </p:sp>
      <p:sp>
        <p:nvSpPr>
          <p:cNvPr id="4" name="Rectangle 5"/>
          <p:cNvSpPr>
            <a:spLocks noChangeArrowheads="1"/>
          </p:cNvSpPr>
          <p:nvPr/>
        </p:nvSpPr>
        <p:spPr bwMode="auto">
          <a:xfrm>
            <a:off x="557213" y="4500563"/>
            <a:ext cx="8229600" cy="128587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=“[TEXT|PASSWORD|CHECKBOX|RADIO|SUBMIT|</a:t>
            </a:r>
          </a:p>
          <a:p>
            <a:pPr>
              <a:defRPr/>
            </a:pPr>
            <a:r>
              <a:rPr lang="en-US" sz="2200" dirty="0">
                <a:solidFill>
                  <a:srgbClr val="0000FF"/>
                </a:solidFill>
                <a:latin typeface="Arial Narrow" pitchFamily="34" charset="0"/>
                <a:ea typeface="Times New Roman" pitchFamily="18" charset="0"/>
                <a:cs typeface="Courier New" pitchFamily="49" charset="0"/>
              </a:rPr>
              <a:t>		RESET|FILE|HIDDEN|IMAGE|BUTTON]” </a:t>
            </a:r>
          </a:p>
          <a:p>
            <a:pPr>
              <a:defRPr/>
            </a:pP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nombre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nombre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=“valor”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Caja de Texto</a:t>
            </a:r>
            <a:endParaRPr lang="es-AR" sz="2800" dirty="0" smtClean="0"/>
          </a:p>
        </p:txBody>
      </p:sp>
      <p:sp>
        <p:nvSpPr>
          <p:cNvPr id="1097731" name="Rectangle 3"/>
          <p:cNvSpPr>
            <a:spLocks noGrp="1" noChangeArrowheads="1"/>
          </p:cNvSpPr>
          <p:nvPr>
            <p:ph type="body" idx="1"/>
          </p:nvPr>
        </p:nvSpPr>
        <p:spPr>
          <a:xfrm>
            <a:off x="374650" y="1271588"/>
            <a:ext cx="8769350" cy="479425"/>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text</a:t>
            </a:r>
            <a:r>
              <a:rPr lang="es-AR" sz="2800" dirty="0" smtClean="0"/>
              <a:t>.</a:t>
            </a:r>
          </a:p>
        </p:txBody>
      </p:sp>
      <p:sp>
        <p:nvSpPr>
          <p:cNvPr id="4" name="Rectangle 5"/>
          <p:cNvSpPr>
            <a:spLocks noChangeArrowheads="1"/>
          </p:cNvSpPr>
          <p:nvPr/>
        </p:nvSpPr>
        <p:spPr bwMode="auto">
          <a:xfrm>
            <a:off x="557213" y="2071688"/>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txtDni</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size</a:t>
            </a:r>
            <a:r>
              <a:rPr lang="en-US" sz="2200" dirty="0">
                <a:solidFill>
                  <a:srgbClr val="0000FF"/>
                </a:solidFill>
                <a:latin typeface="Arial Narrow" pitchFamily="34" charset="0"/>
                <a:ea typeface="Times New Roman" pitchFamily="18" charset="0"/>
                <a:cs typeface="Courier New" pitchFamily="49" charset="0"/>
              </a:rPr>
              <a:t>=“35”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=“0”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txtDni</a:t>
            </a:r>
            <a:r>
              <a:rPr lang="en-US" sz="2200" dirty="0">
                <a:solidFill>
                  <a:srgbClr val="0000FF"/>
                </a:solidFill>
                <a:latin typeface="Arial Narrow" pitchFamily="34" charset="0"/>
                <a:ea typeface="Times New Roman" pitchFamily="18" charset="0"/>
                <a:cs typeface="Courier New" pitchFamily="49" charset="0"/>
              </a:rPr>
              <a:t>” </a:t>
            </a:r>
          </a:p>
          <a:p>
            <a:pPr>
              <a:defRPr/>
            </a:pP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maxlength</a:t>
            </a:r>
            <a:r>
              <a:rPr lang="en-US" sz="2200" dirty="0">
                <a:solidFill>
                  <a:srgbClr val="0000FF"/>
                </a:solidFill>
                <a:latin typeface="Arial Narrow" pitchFamily="34" charset="0"/>
                <a:ea typeface="Times New Roman" pitchFamily="18" charset="0"/>
                <a:cs typeface="Courier New" pitchFamily="49" charset="0"/>
              </a:rPr>
              <a:t>=“8”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5" name="Rectangle 2"/>
          <p:cNvSpPr txBox="1">
            <a:spLocks noChangeArrowheads="1"/>
          </p:cNvSpPr>
          <p:nvPr/>
        </p:nvSpPr>
        <p:spPr bwMode="auto">
          <a:xfrm>
            <a:off x="357188" y="3214688"/>
            <a:ext cx="8393112" cy="750887"/>
          </a:xfrm>
          <a:prstGeom prst="rect">
            <a:avLst/>
          </a:prstGeom>
          <a:noFill/>
          <a:ln w="9525">
            <a:noFill/>
            <a:miter lim="800000"/>
            <a:headEnd/>
            <a:tailEnd/>
          </a:ln>
          <a:effectLst/>
        </p:spPr>
        <p:txBody>
          <a:bodyPr>
            <a:spAutoFit/>
          </a:bodyPr>
          <a:lstStyle/>
          <a:p>
            <a:pPr>
              <a:lnSpc>
                <a:spcPct val="90000"/>
              </a:lnSpc>
              <a:defRPr/>
            </a:pPr>
            <a:r>
              <a:rPr lang="es-AR" sz="4800" b="0" kern="0" dirty="0">
                <a:solidFill>
                  <a:schemeClr val="tx2"/>
                </a:solidFill>
                <a:effectLst>
                  <a:outerShdw blurRad="38100" dist="38100" dir="2700000" algn="tl">
                    <a:srgbClr val="000000"/>
                  </a:outerShdw>
                </a:effectLst>
                <a:latin typeface="+mj-lt"/>
                <a:ea typeface="+mj-ea"/>
                <a:cs typeface="+mj-cs"/>
              </a:rPr>
              <a:t>Caja de Clave de Acceso</a:t>
            </a:r>
            <a:endParaRPr lang="es-AR" sz="2800" b="0" kern="0" dirty="0">
              <a:solidFill>
                <a:schemeClr val="tx2"/>
              </a:solidFill>
              <a:effectLst>
                <a:outerShdw blurRad="38100" dist="38100" dir="2700000" algn="tl">
                  <a:srgbClr val="000000"/>
                </a:outerShdw>
              </a:effectLst>
              <a:latin typeface="+mj-lt"/>
              <a:ea typeface="+mj-ea"/>
              <a:cs typeface="+mj-cs"/>
            </a:endParaRPr>
          </a:p>
        </p:txBody>
      </p:sp>
      <p:sp>
        <p:nvSpPr>
          <p:cNvPr id="6" name="Rectangle 3"/>
          <p:cNvSpPr txBox="1">
            <a:spLocks noChangeArrowheads="1"/>
          </p:cNvSpPr>
          <p:nvPr/>
        </p:nvSpPr>
        <p:spPr bwMode="auto">
          <a:xfrm>
            <a:off x="374650" y="4286250"/>
            <a:ext cx="8769350" cy="1082675"/>
          </a:xfrm>
          <a:prstGeom prst="rect">
            <a:avLst/>
          </a:prstGeom>
          <a:noFill/>
          <a:ln w="9525">
            <a:noFill/>
            <a:miter lim="800000"/>
            <a:headEnd/>
            <a:tailEnd/>
          </a:ln>
          <a:effectLst/>
        </p:spPr>
        <p:txBody>
          <a:bodyPr>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Es un control de entrada de tipo </a:t>
            </a:r>
            <a:r>
              <a:rPr lang="es-AR" sz="2800" i="1" kern="0" dirty="0" err="1">
                <a:effectLst>
                  <a:outerShdw blurRad="38100" dist="38100" dir="2700000" algn="tl">
                    <a:srgbClr val="000000"/>
                  </a:outerShdw>
                </a:effectLst>
                <a:latin typeface="+mn-lt"/>
              </a:rPr>
              <a:t>password</a:t>
            </a:r>
            <a:r>
              <a:rPr lang="es-AR" sz="2800" b="0" kern="0" dirty="0">
                <a:effectLst>
                  <a:outerShdw blurRad="38100" dist="38100" dir="2700000" algn="tl">
                    <a:srgbClr val="000000"/>
                  </a:outerShdw>
                </a:effectLst>
                <a:latin typeface="+mn-lt"/>
              </a:rPr>
              <a:t>.</a:t>
            </a:r>
          </a:p>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Los caracteres escritos se reemplazan por </a:t>
            </a:r>
            <a:r>
              <a:rPr lang="es-ES" sz="2800" i="1" kern="0" dirty="0">
                <a:effectLst>
                  <a:outerShdw blurRad="38100" dist="38100" dir="2700000" algn="tl">
                    <a:srgbClr val="000000"/>
                  </a:outerShdw>
                </a:effectLst>
                <a:latin typeface="+mn-lt"/>
              </a:rPr>
              <a:t>*</a:t>
            </a:r>
            <a:endParaRPr lang="es-AR" sz="2800" i="1" kern="0" dirty="0">
              <a:effectLst>
                <a:outerShdw blurRad="38100" dist="38100" dir="2700000" algn="tl">
                  <a:srgbClr val="000000"/>
                </a:outerShdw>
              </a:effectLst>
              <a:latin typeface="+mn-lt"/>
            </a:endParaRPr>
          </a:p>
        </p:txBody>
      </p:sp>
      <p:sp>
        <p:nvSpPr>
          <p:cNvPr id="7" name="Rectangle 5"/>
          <p:cNvSpPr>
            <a:spLocks noChangeArrowheads="1"/>
          </p:cNvSpPr>
          <p:nvPr/>
        </p:nvSpPr>
        <p:spPr bwMode="auto">
          <a:xfrm>
            <a:off x="557213" y="5643563"/>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=“password”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txtClave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size</a:t>
            </a:r>
            <a:r>
              <a:rPr lang="en-US" sz="2200" dirty="0">
                <a:solidFill>
                  <a:srgbClr val="0000FF"/>
                </a:solidFill>
                <a:latin typeface="Arial Narrow" pitchFamily="34" charset="0"/>
                <a:ea typeface="Times New Roman" pitchFamily="18" charset="0"/>
                <a:cs typeface="Courier New" pitchFamily="49" charset="0"/>
              </a:rPr>
              <a:t>=“35”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txtClave</a:t>
            </a:r>
            <a:r>
              <a:rPr lang="en-US" sz="2200" dirty="0">
                <a:solidFill>
                  <a:srgbClr val="0000FF"/>
                </a:solidFill>
                <a:latin typeface="Arial Narrow" pitchFamily="34" charset="0"/>
                <a:ea typeface="Times New Roman" pitchFamily="18" charset="0"/>
                <a:cs typeface="Courier New" pitchFamily="49" charset="0"/>
              </a:rPr>
              <a:t>” </a:t>
            </a:r>
          </a:p>
          <a:p>
            <a:pPr>
              <a:defRPr/>
            </a:pP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maxlength</a:t>
            </a:r>
            <a:r>
              <a:rPr lang="en-US" sz="2200" dirty="0">
                <a:solidFill>
                  <a:srgbClr val="0000FF"/>
                </a:solidFill>
                <a:latin typeface="Arial Narrow" pitchFamily="34" charset="0"/>
                <a:ea typeface="Times New Roman" pitchFamily="18" charset="0"/>
                <a:cs typeface="Courier New" pitchFamily="49" charset="0"/>
              </a:rPr>
              <a:t>=“6”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Casilla de Verificación</a:t>
            </a:r>
            <a:endParaRPr lang="es-AR" sz="2800" dirty="0" smtClean="0"/>
          </a:p>
        </p:txBody>
      </p:sp>
      <p:sp>
        <p:nvSpPr>
          <p:cNvPr id="1097731" name="Rectangle 3"/>
          <p:cNvSpPr>
            <a:spLocks noGrp="1" noChangeArrowheads="1"/>
          </p:cNvSpPr>
          <p:nvPr>
            <p:ph type="body" idx="1"/>
          </p:nvPr>
        </p:nvSpPr>
        <p:spPr>
          <a:xfrm>
            <a:off x="374650" y="1271588"/>
            <a:ext cx="8769350" cy="3668712"/>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checkbox</a:t>
            </a:r>
            <a:r>
              <a:rPr lang="es-AR" sz="2800" dirty="0" smtClean="0"/>
              <a:t>.</a:t>
            </a:r>
          </a:p>
          <a:p>
            <a:pPr eaLnBrk="1" hangingPunct="1">
              <a:spcBef>
                <a:spcPct val="0"/>
              </a:spcBef>
              <a:spcAft>
                <a:spcPct val="50000"/>
              </a:spcAft>
              <a:defRPr/>
            </a:pPr>
            <a:r>
              <a:rPr lang="es-ES" sz="2800" dirty="0" smtClean="0"/>
              <a:t>Presenta dos estados: seleccionado o no seleccionado.</a:t>
            </a:r>
          </a:p>
          <a:p>
            <a:pPr eaLnBrk="1" hangingPunct="1">
              <a:spcBef>
                <a:spcPct val="0"/>
              </a:spcBef>
              <a:spcAft>
                <a:spcPct val="50000"/>
              </a:spcAft>
              <a:defRPr/>
            </a:pPr>
            <a:r>
              <a:rPr lang="es-ES" sz="2800" dirty="0" smtClean="0"/>
              <a:t>Se pueden seleccionar una o varias de un grupo.</a:t>
            </a:r>
          </a:p>
          <a:p>
            <a:pPr eaLnBrk="1" hangingPunct="1">
              <a:spcBef>
                <a:spcPct val="0"/>
              </a:spcBef>
              <a:spcAft>
                <a:spcPct val="50000"/>
              </a:spcAft>
              <a:defRPr/>
            </a:pPr>
            <a:r>
              <a:rPr lang="es-ES" sz="2800" dirty="0" smtClean="0"/>
              <a:t>Se debe especificar el atributo </a:t>
            </a:r>
            <a:r>
              <a:rPr lang="es-ES" sz="2800" b="1" i="1" dirty="0" err="1" smtClean="0"/>
              <a:t>name</a:t>
            </a:r>
            <a:r>
              <a:rPr lang="es-ES" sz="2800" dirty="0" smtClean="0"/>
              <a:t>.</a:t>
            </a:r>
          </a:p>
          <a:p>
            <a:pPr eaLnBrk="1" hangingPunct="1">
              <a:spcBef>
                <a:spcPct val="0"/>
              </a:spcBef>
              <a:spcAft>
                <a:spcPct val="50000"/>
              </a:spcAft>
              <a:defRPr/>
            </a:pPr>
            <a:r>
              <a:rPr lang="es-ES" sz="2800" dirty="0" smtClean="0"/>
              <a:t>El atributo </a:t>
            </a:r>
            <a:r>
              <a:rPr lang="es-ES" sz="2800" b="1" i="1" dirty="0" err="1" smtClean="0"/>
              <a:t>checked</a:t>
            </a:r>
            <a:r>
              <a:rPr lang="es-ES" sz="2800" dirty="0" smtClean="0"/>
              <a:t> permite inicializar el estado de una casilla a seleccionado.</a:t>
            </a:r>
            <a:endParaRPr lang="es-AR" sz="2800" dirty="0" smtClean="0"/>
          </a:p>
        </p:txBody>
      </p:sp>
      <p:sp>
        <p:nvSpPr>
          <p:cNvPr id="4" name="Rectangle 5"/>
          <p:cNvSpPr>
            <a:spLocks noChangeArrowheads="1"/>
          </p:cNvSpPr>
          <p:nvPr/>
        </p:nvSpPr>
        <p:spPr bwMode="auto">
          <a:xfrm>
            <a:off x="500063" y="5214938"/>
            <a:ext cx="8358187" cy="11430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=“checkbox”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=“chkOp1”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=“0” checked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=“checkbox”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=“chkOp2”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=“1”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=“checkbox”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=“chkOp3”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=“2”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Botón de Opción</a:t>
            </a:r>
            <a:endParaRPr lang="es-AR" sz="2800" dirty="0" smtClean="0"/>
          </a:p>
        </p:txBody>
      </p:sp>
      <p:sp>
        <p:nvSpPr>
          <p:cNvPr id="1097731" name="Rectangle 3"/>
          <p:cNvSpPr>
            <a:spLocks noGrp="1" noChangeArrowheads="1"/>
          </p:cNvSpPr>
          <p:nvPr>
            <p:ph type="body" idx="1"/>
          </p:nvPr>
        </p:nvSpPr>
        <p:spPr>
          <a:xfrm>
            <a:off x="374650" y="1271588"/>
            <a:ext cx="8769350" cy="3668712"/>
          </a:xfrm>
        </p:spPr>
        <p:txBody>
          <a:bodyPr/>
          <a:lstStyle/>
          <a:p>
            <a:pPr eaLnBrk="1" hangingPunct="1">
              <a:spcBef>
                <a:spcPct val="0"/>
              </a:spcBef>
              <a:spcAft>
                <a:spcPct val="50000"/>
              </a:spcAft>
              <a:defRPr/>
            </a:pPr>
            <a:r>
              <a:rPr lang="es-AR" sz="2800" dirty="0" smtClean="0"/>
              <a:t>Es un control de entrada de tipo </a:t>
            </a:r>
            <a:r>
              <a:rPr lang="es-AR" sz="2800" b="1" i="1" dirty="0" smtClean="0"/>
              <a:t>radio</a:t>
            </a:r>
            <a:r>
              <a:rPr lang="es-AR" sz="2800" dirty="0" smtClean="0"/>
              <a:t>.</a:t>
            </a:r>
          </a:p>
          <a:p>
            <a:pPr eaLnBrk="1" hangingPunct="1">
              <a:spcBef>
                <a:spcPct val="0"/>
              </a:spcBef>
              <a:spcAft>
                <a:spcPct val="50000"/>
              </a:spcAft>
              <a:defRPr/>
            </a:pPr>
            <a:r>
              <a:rPr lang="es-ES" sz="2800" dirty="0" smtClean="0"/>
              <a:t>Presenta dos estados: seleccionado o no seleccionado.</a:t>
            </a:r>
          </a:p>
          <a:p>
            <a:pPr eaLnBrk="1" hangingPunct="1">
              <a:spcBef>
                <a:spcPct val="0"/>
              </a:spcBef>
              <a:spcAft>
                <a:spcPct val="50000"/>
              </a:spcAft>
              <a:defRPr/>
            </a:pPr>
            <a:r>
              <a:rPr lang="es-ES" sz="2800" dirty="0" smtClean="0"/>
              <a:t>Se pueden seleccionar sólo una de un grupo.</a:t>
            </a:r>
          </a:p>
          <a:p>
            <a:pPr eaLnBrk="1" hangingPunct="1">
              <a:spcBef>
                <a:spcPct val="0"/>
              </a:spcBef>
              <a:spcAft>
                <a:spcPct val="50000"/>
              </a:spcAft>
              <a:defRPr/>
            </a:pPr>
            <a:r>
              <a:rPr lang="es-ES" sz="2800" dirty="0" smtClean="0"/>
              <a:t>Se debe especificar el atributo </a:t>
            </a:r>
            <a:r>
              <a:rPr lang="es-ES" sz="2800" b="1" i="1" dirty="0" err="1" smtClean="0"/>
              <a:t>name</a:t>
            </a:r>
            <a:r>
              <a:rPr lang="es-ES" sz="2800" dirty="0" smtClean="0"/>
              <a:t>.</a:t>
            </a:r>
          </a:p>
          <a:p>
            <a:pPr eaLnBrk="1" hangingPunct="1">
              <a:spcBef>
                <a:spcPct val="0"/>
              </a:spcBef>
              <a:spcAft>
                <a:spcPct val="50000"/>
              </a:spcAft>
              <a:defRPr/>
            </a:pPr>
            <a:r>
              <a:rPr lang="es-ES" sz="2800" dirty="0" smtClean="0"/>
              <a:t>El atributo </a:t>
            </a:r>
            <a:r>
              <a:rPr lang="es-ES" sz="2800" b="1" i="1" dirty="0" err="1" smtClean="0"/>
              <a:t>checked</a:t>
            </a:r>
            <a:r>
              <a:rPr lang="es-ES" sz="2800" dirty="0" smtClean="0"/>
              <a:t> permite inicializar el estado de un botón de opción a seleccionado.</a:t>
            </a:r>
            <a:endParaRPr lang="es-AR" sz="2800" dirty="0" smtClean="0"/>
          </a:p>
        </p:txBody>
      </p:sp>
      <p:sp>
        <p:nvSpPr>
          <p:cNvPr id="4" name="Rectangle 5"/>
          <p:cNvSpPr>
            <a:spLocks noChangeArrowheads="1"/>
          </p:cNvSpPr>
          <p:nvPr/>
        </p:nvSpPr>
        <p:spPr bwMode="auto">
          <a:xfrm>
            <a:off x="500063" y="5214938"/>
            <a:ext cx="8358187" cy="11430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=“radio”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rdoTipo</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dni</a:t>
            </a:r>
            <a:r>
              <a:rPr lang="en-US" sz="2200" dirty="0">
                <a:solidFill>
                  <a:srgbClr val="0000FF"/>
                </a:solidFill>
                <a:latin typeface="Arial Narrow" pitchFamily="34" charset="0"/>
                <a:ea typeface="Times New Roman" pitchFamily="18" charset="0"/>
                <a:cs typeface="Courier New" pitchFamily="49" charset="0"/>
              </a:rPr>
              <a:t>” checked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=“radio”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rdoTipo</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=“Li”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=“radio”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rdoTipo</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=“pass”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Parámetros Ocultos</a:t>
            </a:r>
            <a:endParaRPr lang="es-AR" sz="2800" dirty="0" smtClean="0"/>
          </a:p>
        </p:txBody>
      </p:sp>
      <p:sp>
        <p:nvSpPr>
          <p:cNvPr id="1097731" name="Rectangle 3"/>
          <p:cNvSpPr>
            <a:spLocks noGrp="1" noChangeArrowheads="1"/>
          </p:cNvSpPr>
          <p:nvPr>
            <p:ph type="body" idx="1"/>
          </p:nvPr>
        </p:nvSpPr>
        <p:spPr>
          <a:xfrm>
            <a:off x="374650" y="1271588"/>
            <a:ext cx="8769350" cy="3065462"/>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hidden</a:t>
            </a:r>
            <a:r>
              <a:rPr lang="es-AR" sz="2800" dirty="0" smtClean="0"/>
              <a:t>.</a:t>
            </a:r>
          </a:p>
          <a:p>
            <a:pPr eaLnBrk="1" hangingPunct="1">
              <a:spcBef>
                <a:spcPct val="0"/>
              </a:spcBef>
              <a:spcAft>
                <a:spcPct val="50000"/>
              </a:spcAft>
              <a:defRPr/>
            </a:pPr>
            <a:r>
              <a:rPr lang="es-ES" sz="2800" dirty="0" smtClean="0"/>
              <a:t>En este caso no se muestra ningún campo de entrada.</a:t>
            </a:r>
          </a:p>
          <a:p>
            <a:pPr eaLnBrk="1" hangingPunct="1">
              <a:spcBef>
                <a:spcPct val="0"/>
              </a:spcBef>
              <a:spcAft>
                <a:spcPct val="50000"/>
              </a:spcAft>
              <a:defRPr/>
            </a:pPr>
            <a:r>
              <a:rPr lang="es-ES" sz="2800" dirty="0" smtClean="0"/>
              <a:t>Sin embargo el par</a:t>
            </a:r>
            <a:r>
              <a:rPr lang="es-ES" sz="2800" b="1" i="1" dirty="0" smtClean="0"/>
              <a:t> variable – valor </a:t>
            </a:r>
            <a:r>
              <a:rPr lang="es-ES" sz="2800" dirty="0" smtClean="0"/>
              <a:t>es enviado junto con el formulario.</a:t>
            </a:r>
          </a:p>
          <a:p>
            <a:pPr eaLnBrk="1" hangingPunct="1">
              <a:spcBef>
                <a:spcPct val="0"/>
              </a:spcBef>
              <a:spcAft>
                <a:spcPct val="50000"/>
              </a:spcAft>
              <a:defRPr/>
            </a:pPr>
            <a:r>
              <a:rPr lang="es-ES" sz="2800" dirty="0" smtClean="0"/>
              <a:t>Estos controles no ocupan lugar en la página.</a:t>
            </a:r>
          </a:p>
        </p:txBody>
      </p:sp>
      <p:sp>
        <p:nvSpPr>
          <p:cNvPr id="4" name="Rectangle 5"/>
          <p:cNvSpPr>
            <a:spLocks noChangeArrowheads="1"/>
          </p:cNvSpPr>
          <p:nvPr/>
        </p:nvSpPr>
        <p:spPr bwMode="auto">
          <a:xfrm>
            <a:off x="571500" y="4929188"/>
            <a:ext cx="8215313"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=“hidden”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=“variable”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=“variable”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=“valor” /&gt;</a:t>
            </a:r>
            <a:r>
              <a:rPr lang="en-US" sz="2200" dirty="0">
                <a:solidFill>
                  <a:schemeClr val="accent2">
                    <a:lumMod val="75000"/>
                  </a:schemeClr>
                </a:solidFill>
                <a:latin typeface="Arial Narrow" pitchFamily="34" charset="0"/>
                <a:ea typeface="Times New Roman" pitchFamily="18" charset="0"/>
                <a:cs typeface="Courier New" pitchFamily="49" charset="0"/>
              </a:rPr>
              <a: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Enviar Datos</a:t>
            </a:r>
            <a:endParaRPr lang="es-AR" sz="2800" dirty="0" smtClean="0"/>
          </a:p>
        </p:txBody>
      </p:sp>
      <p:sp>
        <p:nvSpPr>
          <p:cNvPr id="1097731" name="Rectangle 3"/>
          <p:cNvSpPr>
            <a:spLocks noGrp="1" noChangeArrowheads="1"/>
          </p:cNvSpPr>
          <p:nvPr>
            <p:ph type="body" idx="1"/>
          </p:nvPr>
        </p:nvSpPr>
        <p:spPr>
          <a:xfrm>
            <a:off x="374650" y="1271588"/>
            <a:ext cx="8388350" cy="479425"/>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submit</a:t>
            </a:r>
            <a:r>
              <a:rPr lang="es-AR" sz="2800" dirty="0" smtClean="0"/>
              <a:t>.</a:t>
            </a:r>
          </a:p>
        </p:txBody>
      </p:sp>
      <p:sp>
        <p:nvSpPr>
          <p:cNvPr id="4" name="Rectangle 5"/>
          <p:cNvSpPr>
            <a:spLocks noChangeArrowheads="1"/>
          </p:cNvSpPr>
          <p:nvPr/>
        </p:nvSpPr>
        <p:spPr bwMode="auto">
          <a:xfrm>
            <a:off x="557213" y="1928813"/>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=“submit”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Enviar</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0000FF"/>
                </a:solidFill>
                <a:latin typeface="Arial Narrow" pitchFamily="34" charset="0"/>
                <a:ea typeface="Times New Roman" pitchFamily="18" charset="0"/>
                <a:cs typeface="Courier New" pitchFamily="49" charset="0"/>
              </a:rPr>
              <a:t>Datos</a:t>
            </a:r>
            <a:r>
              <a:rPr lang="en-US" sz="2200" dirty="0">
                <a:solidFill>
                  <a:srgbClr val="0000FF"/>
                </a:solidFill>
                <a:latin typeface="Arial Narrow" pitchFamily="34" charset="0"/>
                <a:ea typeface="Times New Roman" pitchFamily="18" charset="0"/>
                <a:cs typeface="Courier New" pitchFamily="49" charset="0"/>
              </a:rPr>
              <a:t>”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5" name="Rectangle 2"/>
          <p:cNvSpPr txBox="1">
            <a:spLocks noChangeArrowheads="1"/>
          </p:cNvSpPr>
          <p:nvPr/>
        </p:nvSpPr>
        <p:spPr bwMode="auto">
          <a:xfrm>
            <a:off x="357188" y="3000375"/>
            <a:ext cx="8393112" cy="750888"/>
          </a:xfrm>
          <a:prstGeom prst="rect">
            <a:avLst/>
          </a:prstGeom>
          <a:noFill/>
          <a:ln w="9525">
            <a:noFill/>
            <a:miter lim="800000"/>
            <a:headEnd/>
            <a:tailEnd/>
          </a:ln>
          <a:effectLst/>
        </p:spPr>
        <p:txBody>
          <a:bodyPr>
            <a:spAutoFit/>
          </a:bodyPr>
          <a:lstStyle/>
          <a:p>
            <a:pPr>
              <a:lnSpc>
                <a:spcPct val="90000"/>
              </a:lnSpc>
              <a:defRPr/>
            </a:pPr>
            <a:r>
              <a:rPr lang="es-AR" sz="4800" b="0" kern="0" dirty="0">
                <a:solidFill>
                  <a:schemeClr val="tx2"/>
                </a:solidFill>
                <a:effectLst>
                  <a:outerShdw blurRad="38100" dist="38100" dir="2700000" algn="tl">
                    <a:srgbClr val="000000"/>
                  </a:outerShdw>
                </a:effectLst>
                <a:latin typeface="+mj-lt"/>
                <a:ea typeface="+mj-ea"/>
                <a:cs typeface="+mj-cs"/>
              </a:rPr>
              <a:t>Borrar Datos</a:t>
            </a:r>
            <a:endParaRPr lang="es-AR" sz="2800" b="0" kern="0" dirty="0">
              <a:solidFill>
                <a:schemeClr val="tx2"/>
              </a:solidFill>
              <a:effectLst>
                <a:outerShdw blurRad="38100" dist="38100" dir="2700000" algn="tl">
                  <a:srgbClr val="000000"/>
                </a:outerShdw>
              </a:effectLst>
              <a:latin typeface="+mj-lt"/>
              <a:ea typeface="+mj-ea"/>
              <a:cs typeface="+mj-cs"/>
            </a:endParaRPr>
          </a:p>
        </p:txBody>
      </p:sp>
      <p:sp>
        <p:nvSpPr>
          <p:cNvPr id="6" name="Rectangle 3"/>
          <p:cNvSpPr txBox="1">
            <a:spLocks noChangeArrowheads="1"/>
          </p:cNvSpPr>
          <p:nvPr/>
        </p:nvSpPr>
        <p:spPr bwMode="auto">
          <a:xfrm>
            <a:off x="374650" y="3929063"/>
            <a:ext cx="8769350" cy="1471612"/>
          </a:xfrm>
          <a:prstGeom prst="rect">
            <a:avLst/>
          </a:prstGeom>
          <a:noFill/>
          <a:ln w="9525">
            <a:noFill/>
            <a:miter lim="800000"/>
            <a:headEnd/>
            <a:tailEnd/>
          </a:ln>
          <a:effectLst/>
        </p:spPr>
        <p:txBody>
          <a:bodyPr>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Es un control de entrada de tipo </a:t>
            </a:r>
            <a:r>
              <a:rPr lang="es-AR" sz="2800" i="1" kern="0" dirty="0" err="1">
                <a:effectLst>
                  <a:outerShdw blurRad="38100" dist="38100" dir="2700000" algn="tl">
                    <a:srgbClr val="000000"/>
                  </a:outerShdw>
                </a:effectLst>
                <a:latin typeface="+mn-lt"/>
              </a:rPr>
              <a:t>reset</a:t>
            </a:r>
            <a:r>
              <a:rPr lang="es-AR" sz="2800" b="0" kern="0" dirty="0">
                <a:effectLst>
                  <a:outerShdw blurRad="38100" dist="38100" dir="2700000" algn="tl">
                    <a:srgbClr val="000000"/>
                  </a:outerShdw>
                </a:effectLst>
                <a:latin typeface="+mn-lt"/>
              </a:rPr>
              <a:t>.</a:t>
            </a:r>
          </a:p>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Restablece los valores iniciales de los controles dentro de un formulario.</a:t>
            </a:r>
            <a:endParaRPr lang="es-AR" sz="2800" i="1" kern="0" dirty="0">
              <a:effectLst>
                <a:outerShdw blurRad="38100" dist="38100" dir="2700000" algn="tl">
                  <a:srgbClr val="000000"/>
                </a:outerShdw>
              </a:effectLst>
              <a:latin typeface="+mn-lt"/>
            </a:endParaRPr>
          </a:p>
        </p:txBody>
      </p:sp>
      <p:sp>
        <p:nvSpPr>
          <p:cNvPr id="7" name="Rectangle 5"/>
          <p:cNvSpPr>
            <a:spLocks noChangeArrowheads="1"/>
          </p:cNvSpPr>
          <p:nvPr/>
        </p:nvSpPr>
        <p:spPr bwMode="auto">
          <a:xfrm>
            <a:off x="557213" y="5643563"/>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=“reset”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Borrar</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0000FF"/>
                </a:solidFill>
                <a:latin typeface="Arial Narrow" pitchFamily="34" charset="0"/>
                <a:ea typeface="Times New Roman" pitchFamily="18" charset="0"/>
                <a:cs typeface="Courier New" pitchFamily="49" charset="0"/>
              </a:rPr>
              <a:t>Datos</a:t>
            </a:r>
            <a:r>
              <a:rPr lang="en-US" sz="2200" dirty="0">
                <a:solidFill>
                  <a:srgbClr val="0000FF"/>
                </a:solidFill>
                <a:latin typeface="Arial Narrow" pitchFamily="34" charset="0"/>
                <a:ea typeface="Times New Roman" pitchFamily="18" charset="0"/>
                <a:cs typeface="Courier New" pitchFamily="49" charset="0"/>
              </a:rPr>
              <a:t>”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Imágenes</a:t>
            </a:r>
            <a:endParaRPr lang="es-AR" sz="2800" dirty="0" smtClean="0"/>
          </a:p>
        </p:txBody>
      </p:sp>
      <p:sp>
        <p:nvSpPr>
          <p:cNvPr id="1097731" name="Rectangle 3"/>
          <p:cNvSpPr>
            <a:spLocks noGrp="1" noChangeArrowheads="1"/>
          </p:cNvSpPr>
          <p:nvPr>
            <p:ph type="body" idx="1"/>
          </p:nvPr>
        </p:nvSpPr>
        <p:spPr>
          <a:xfrm>
            <a:off x="374650" y="1271588"/>
            <a:ext cx="8769350" cy="3022600"/>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image</a:t>
            </a:r>
            <a:r>
              <a:rPr lang="es-AR" sz="2800" dirty="0" smtClean="0"/>
              <a:t>.</a:t>
            </a:r>
          </a:p>
          <a:p>
            <a:pPr eaLnBrk="1" hangingPunct="1">
              <a:spcBef>
                <a:spcPct val="0"/>
              </a:spcBef>
              <a:spcAft>
                <a:spcPct val="50000"/>
              </a:spcAft>
              <a:defRPr/>
            </a:pPr>
            <a:endParaRPr lang="es-AR" sz="2200" dirty="0" smtClean="0"/>
          </a:p>
          <a:p>
            <a:pPr eaLnBrk="1" hangingPunct="1">
              <a:spcBef>
                <a:spcPct val="0"/>
              </a:spcBef>
              <a:spcAft>
                <a:spcPct val="50000"/>
              </a:spcAft>
              <a:defRPr/>
            </a:pPr>
            <a:r>
              <a:rPr lang="es-ES" sz="2800" dirty="0" smtClean="0"/>
              <a:t>Su finalidad es análoga al botón </a:t>
            </a:r>
            <a:r>
              <a:rPr lang="es-ES" sz="2800" b="1" i="1" dirty="0" err="1" smtClean="0"/>
              <a:t>submit</a:t>
            </a:r>
            <a:r>
              <a:rPr lang="es-ES" sz="2800" dirty="0" smtClean="0"/>
              <a:t>.</a:t>
            </a:r>
          </a:p>
          <a:p>
            <a:pPr eaLnBrk="1" hangingPunct="1">
              <a:spcBef>
                <a:spcPct val="0"/>
              </a:spcBef>
              <a:spcAft>
                <a:spcPct val="50000"/>
              </a:spcAft>
              <a:defRPr/>
            </a:pPr>
            <a:endParaRPr lang="es-ES" sz="2200" dirty="0" smtClean="0"/>
          </a:p>
          <a:p>
            <a:pPr eaLnBrk="1" hangingPunct="1">
              <a:spcBef>
                <a:spcPct val="0"/>
              </a:spcBef>
              <a:spcAft>
                <a:spcPct val="50000"/>
              </a:spcAft>
              <a:defRPr/>
            </a:pPr>
            <a:r>
              <a:rPr lang="es-ES" sz="2800" dirty="0" smtClean="0"/>
              <a:t>En este caso, los datos del formulario se envían al hacer clic sobre la imagen (.</a:t>
            </a:r>
            <a:r>
              <a:rPr lang="es-ES" sz="2800" dirty="0" err="1" smtClean="0"/>
              <a:t>gif</a:t>
            </a:r>
            <a:r>
              <a:rPr lang="es-ES" sz="2800" dirty="0" smtClean="0"/>
              <a:t> o .</a:t>
            </a:r>
            <a:r>
              <a:rPr lang="es-ES" sz="2800" dirty="0" err="1" smtClean="0"/>
              <a:t>jpg</a:t>
            </a:r>
            <a:r>
              <a:rPr lang="es-ES" sz="2800" dirty="0" smtClean="0"/>
              <a:t>)</a:t>
            </a:r>
          </a:p>
        </p:txBody>
      </p:sp>
      <p:sp>
        <p:nvSpPr>
          <p:cNvPr id="4" name="Rectangle 5"/>
          <p:cNvSpPr>
            <a:spLocks noChangeArrowheads="1"/>
          </p:cNvSpPr>
          <p:nvPr/>
        </p:nvSpPr>
        <p:spPr bwMode="auto">
          <a:xfrm>
            <a:off x="428625" y="4786313"/>
            <a:ext cx="8501063"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=“image” </a:t>
            </a:r>
            <a:r>
              <a:rPr lang="en-US" sz="2200" dirty="0" err="1">
                <a:solidFill>
                  <a:srgbClr val="FF0000"/>
                </a:solidFill>
                <a:latin typeface="Arial Narrow" pitchFamily="34" charset="0"/>
                <a:ea typeface="Times New Roman" pitchFamily="18" charset="0"/>
                <a:cs typeface="Courier New" pitchFamily="49" charset="0"/>
              </a:rPr>
              <a:t>src</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Imagenes</a:t>
            </a:r>
            <a:r>
              <a:rPr lang="en-US" sz="2200" dirty="0">
                <a:solidFill>
                  <a:srgbClr val="0000FF"/>
                </a:solidFill>
                <a:latin typeface="Arial Narrow" pitchFamily="34" charset="0"/>
                <a:ea typeface="Times New Roman" pitchFamily="18" charset="0"/>
                <a:cs typeface="Courier New" pitchFamily="49" charset="0"/>
              </a:rPr>
              <a:t>/miImagen.jpg”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Nuevos </a:t>
            </a:r>
            <a:r>
              <a:rPr lang="es-AR" dirty="0" err="1" smtClean="0"/>
              <a:t>Types</a:t>
            </a:r>
            <a:r>
              <a:rPr lang="es-AR" dirty="0" smtClean="0"/>
              <a:t> &amp; </a:t>
            </a:r>
            <a:r>
              <a:rPr lang="es-AR" dirty="0" err="1" smtClean="0"/>
              <a:t>Attributes</a:t>
            </a:r>
            <a:endParaRPr lang="es-AR" dirty="0"/>
          </a:p>
        </p:txBody>
      </p:sp>
      <p:graphicFrame>
        <p:nvGraphicFramePr>
          <p:cNvPr id="4" name="3 Marcador de contenido"/>
          <p:cNvGraphicFramePr>
            <a:graphicFrameLocks noGrp="1"/>
          </p:cNvGraphicFramePr>
          <p:nvPr>
            <p:ph idx="1"/>
          </p:nvPr>
        </p:nvGraphicFramePr>
        <p:xfrm>
          <a:off x="381000" y="1416050"/>
          <a:ext cx="8388350" cy="4820920"/>
        </p:xfrm>
        <a:graphic>
          <a:graphicData uri="http://schemas.openxmlformats.org/drawingml/2006/table">
            <a:tbl>
              <a:tblPr firstRow="1" bandRow="1">
                <a:tableStyleId>{93296810-A885-4BE3-A3E7-6D5BEEA58F35}</a:tableStyleId>
              </a:tblPr>
              <a:tblGrid>
                <a:gridCol w="4194175"/>
                <a:gridCol w="4194175"/>
              </a:tblGrid>
              <a:tr h="370840">
                <a:tc>
                  <a:txBody>
                    <a:bodyPr/>
                    <a:lstStyle/>
                    <a:p>
                      <a:r>
                        <a:rPr lang="es-AR" dirty="0" smtClean="0"/>
                        <a:t>Input </a:t>
                      </a:r>
                      <a:r>
                        <a:rPr lang="es-AR" dirty="0" err="1" smtClean="0"/>
                        <a:t>Types</a:t>
                      </a:r>
                      <a:endParaRPr lang="es-AR" dirty="0"/>
                    </a:p>
                  </a:txBody>
                  <a:tcPr/>
                </a:tc>
                <a:tc>
                  <a:txBody>
                    <a:bodyPr/>
                    <a:lstStyle/>
                    <a:p>
                      <a:r>
                        <a:rPr lang="es-AR" dirty="0" smtClean="0"/>
                        <a:t>Input </a:t>
                      </a:r>
                      <a:r>
                        <a:rPr lang="es-AR" dirty="0" err="1" smtClean="0"/>
                        <a:t>Attributes</a:t>
                      </a:r>
                      <a:endParaRPr lang="es-AR" dirty="0"/>
                    </a:p>
                  </a:txBody>
                  <a:tcPr/>
                </a:tc>
              </a:tr>
              <a:tr h="370840">
                <a:tc>
                  <a:txBody>
                    <a:bodyPr/>
                    <a:lstStyle/>
                    <a:p>
                      <a:r>
                        <a:rPr lang="es-AR" dirty="0" smtClean="0"/>
                        <a:t>color</a:t>
                      </a:r>
                      <a:endParaRPr lang="es-AR" dirty="0"/>
                    </a:p>
                  </a:txBody>
                  <a:tcPr/>
                </a:tc>
                <a:tc>
                  <a:txBody>
                    <a:bodyPr/>
                    <a:lstStyle/>
                    <a:p>
                      <a:r>
                        <a:rPr lang="es-AR" dirty="0" smtClean="0"/>
                        <a:t>autocomplete</a:t>
                      </a:r>
                      <a:endParaRPr lang="es-AR" dirty="0"/>
                    </a:p>
                  </a:txBody>
                  <a:tcPr/>
                </a:tc>
              </a:tr>
              <a:tr h="370840">
                <a:tc>
                  <a:txBody>
                    <a:bodyPr/>
                    <a:lstStyle/>
                    <a:p>
                      <a:r>
                        <a:rPr lang="es-AR" dirty="0" smtClean="0"/>
                        <a:t>date</a:t>
                      </a:r>
                      <a:endParaRPr lang="es-AR" dirty="0"/>
                    </a:p>
                  </a:txBody>
                  <a:tcPr/>
                </a:tc>
                <a:tc>
                  <a:txBody>
                    <a:bodyPr/>
                    <a:lstStyle/>
                    <a:p>
                      <a:r>
                        <a:rPr lang="es-AR" dirty="0" smtClean="0"/>
                        <a:t>autofocus</a:t>
                      </a:r>
                      <a:endParaRPr lang="es-AR" dirty="0"/>
                    </a:p>
                  </a:txBody>
                  <a:tcPr/>
                </a:tc>
              </a:tr>
              <a:tr h="370840">
                <a:tc>
                  <a:txBody>
                    <a:bodyPr/>
                    <a:lstStyle/>
                    <a:p>
                      <a:r>
                        <a:rPr lang="es-AR" dirty="0" err="1" smtClean="0"/>
                        <a:t>datetime</a:t>
                      </a:r>
                      <a:endParaRPr lang="es-AR" dirty="0"/>
                    </a:p>
                  </a:txBody>
                  <a:tcPr/>
                </a:tc>
                <a:tc>
                  <a:txBody>
                    <a:bodyPr/>
                    <a:lstStyle/>
                    <a:p>
                      <a:r>
                        <a:rPr lang="es-AR" dirty="0" err="1" smtClean="0"/>
                        <a:t>form</a:t>
                      </a:r>
                      <a:endParaRPr lang="es-AR" dirty="0"/>
                    </a:p>
                  </a:txBody>
                  <a:tcPr/>
                </a:tc>
              </a:tr>
              <a:tr h="370840">
                <a:tc>
                  <a:txBody>
                    <a:bodyPr/>
                    <a:lstStyle/>
                    <a:p>
                      <a:r>
                        <a:rPr lang="es-AR" dirty="0" smtClean="0"/>
                        <a:t>email</a:t>
                      </a:r>
                      <a:endParaRPr lang="es-AR" dirty="0"/>
                    </a:p>
                  </a:txBody>
                  <a:tcPr/>
                </a:tc>
                <a:tc>
                  <a:txBody>
                    <a:bodyPr/>
                    <a:lstStyle/>
                    <a:p>
                      <a:r>
                        <a:rPr lang="es-AR" dirty="0" err="1" smtClean="0"/>
                        <a:t>height</a:t>
                      </a:r>
                      <a:r>
                        <a:rPr lang="es-AR" dirty="0" smtClean="0"/>
                        <a:t> /</a:t>
                      </a:r>
                      <a:r>
                        <a:rPr lang="es-AR" baseline="0" dirty="0" smtClean="0"/>
                        <a:t> </a:t>
                      </a:r>
                      <a:r>
                        <a:rPr lang="es-AR" baseline="0" dirty="0" err="1" smtClean="0"/>
                        <a:t>width</a:t>
                      </a:r>
                      <a:endParaRPr lang="es-AR" dirty="0"/>
                    </a:p>
                  </a:txBody>
                  <a:tcPr/>
                </a:tc>
              </a:tr>
              <a:tr h="370840">
                <a:tc>
                  <a:txBody>
                    <a:bodyPr/>
                    <a:lstStyle/>
                    <a:p>
                      <a:r>
                        <a:rPr lang="es-AR" dirty="0" err="1" smtClean="0"/>
                        <a:t>month</a:t>
                      </a:r>
                      <a:endParaRPr lang="es-AR" dirty="0"/>
                    </a:p>
                  </a:txBody>
                  <a:tcPr/>
                </a:tc>
                <a:tc>
                  <a:txBody>
                    <a:bodyPr/>
                    <a:lstStyle/>
                    <a:p>
                      <a:r>
                        <a:rPr lang="es-AR" dirty="0" err="1" smtClean="0"/>
                        <a:t>list</a:t>
                      </a:r>
                      <a:endParaRPr lang="es-AR" dirty="0"/>
                    </a:p>
                  </a:txBody>
                  <a:tcPr/>
                </a:tc>
              </a:tr>
              <a:tr h="370840">
                <a:tc>
                  <a:txBody>
                    <a:bodyPr/>
                    <a:lstStyle/>
                    <a:p>
                      <a:r>
                        <a:rPr lang="es-AR" dirty="0" err="1" smtClean="0"/>
                        <a:t>number</a:t>
                      </a:r>
                      <a:endParaRPr lang="es-AR" dirty="0"/>
                    </a:p>
                  </a:txBody>
                  <a:tcPr/>
                </a:tc>
                <a:tc>
                  <a:txBody>
                    <a:bodyPr/>
                    <a:lstStyle/>
                    <a:p>
                      <a:r>
                        <a:rPr lang="es-AR" dirty="0" smtClean="0"/>
                        <a:t>min</a:t>
                      </a:r>
                      <a:r>
                        <a:rPr lang="es-AR" baseline="0" dirty="0" smtClean="0"/>
                        <a:t> / </a:t>
                      </a:r>
                      <a:r>
                        <a:rPr lang="es-AR" baseline="0" dirty="0" err="1" smtClean="0"/>
                        <a:t>max</a:t>
                      </a:r>
                      <a:endParaRPr lang="es-AR" dirty="0"/>
                    </a:p>
                  </a:txBody>
                  <a:tcPr/>
                </a:tc>
              </a:tr>
              <a:tr h="370840">
                <a:tc>
                  <a:txBody>
                    <a:bodyPr/>
                    <a:lstStyle/>
                    <a:p>
                      <a:r>
                        <a:rPr lang="es-AR" dirty="0" err="1" smtClean="0"/>
                        <a:t>range</a:t>
                      </a:r>
                      <a:endParaRPr lang="es-AR" dirty="0"/>
                    </a:p>
                  </a:txBody>
                  <a:tcPr/>
                </a:tc>
                <a:tc>
                  <a:txBody>
                    <a:bodyPr/>
                    <a:lstStyle/>
                    <a:p>
                      <a:r>
                        <a:rPr lang="es-AR" dirty="0" err="1" smtClean="0"/>
                        <a:t>multiple</a:t>
                      </a:r>
                      <a:endParaRPr lang="es-AR" dirty="0"/>
                    </a:p>
                  </a:txBody>
                  <a:tcPr/>
                </a:tc>
              </a:tr>
              <a:tr h="370840">
                <a:tc>
                  <a:txBody>
                    <a:bodyPr/>
                    <a:lstStyle/>
                    <a:p>
                      <a:r>
                        <a:rPr lang="es-AR" dirty="0" err="1" smtClean="0"/>
                        <a:t>search</a:t>
                      </a:r>
                      <a:endParaRPr lang="es-AR" dirty="0"/>
                    </a:p>
                  </a:txBody>
                  <a:tcPr/>
                </a:tc>
                <a:tc>
                  <a:txBody>
                    <a:bodyPr/>
                    <a:lstStyle/>
                    <a:p>
                      <a:r>
                        <a:rPr lang="es-AR" dirty="0" err="1" smtClean="0"/>
                        <a:t>pattern</a:t>
                      </a:r>
                      <a:r>
                        <a:rPr lang="es-AR" baseline="0" dirty="0" smtClean="0"/>
                        <a:t> (expresiones regulares)</a:t>
                      </a:r>
                      <a:endParaRPr lang="es-AR" dirty="0"/>
                    </a:p>
                  </a:txBody>
                  <a:tcPr/>
                </a:tc>
              </a:tr>
              <a:tr h="370840">
                <a:tc>
                  <a:txBody>
                    <a:bodyPr/>
                    <a:lstStyle/>
                    <a:p>
                      <a:r>
                        <a:rPr lang="es-AR" dirty="0" err="1" smtClean="0"/>
                        <a:t>tel</a:t>
                      </a:r>
                      <a:endParaRPr lang="es-AR" dirty="0"/>
                    </a:p>
                  </a:txBody>
                  <a:tcPr/>
                </a:tc>
                <a:tc>
                  <a:txBody>
                    <a:bodyPr/>
                    <a:lstStyle/>
                    <a:p>
                      <a:r>
                        <a:rPr lang="es-AR" dirty="0" err="1" smtClean="0"/>
                        <a:t>placeholder</a:t>
                      </a:r>
                      <a:endParaRPr lang="es-AR" dirty="0"/>
                    </a:p>
                  </a:txBody>
                  <a:tcPr/>
                </a:tc>
              </a:tr>
              <a:tr h="370840">
                <a:tc>
                  <a:txBody>
                    <a:bodyPr/>
                    <a:lstStyle/>
                    <a:p>
                      <a:r>
                        <a:rPr lang="es-AR" dirty="0" smtClean="0"/>
                        <a:t>time</a:t>
                      </a:r>
                      <a:endParaRPr lang="es-AR" dirty="0"/>
                    </a:p>
                  </a:txBody>
                  <a:tcPr/>
                </a:tc>
                <a:tc>
                  <a:txBody>
                    <a:bodyPr/>
                    <a:lstStyle/>
                    <a:p>
                      <a:r>
                        <a:rPr lang="es-AR" dirty="0" err="1" smtClean="0"/>
                        <a:t>required</a:t>
                      </a:r>
                      <a:endParaRPr lang="es-AR" dirty="0"/>
                    </a:p>
                  </a:txBody>
                  <a:tcPr/>
                </a:tc>
              </a:tr>
              <a:tr h="370840">
                <a:tc>
                  <a:txBody>
                    <a:bodyPr/>
                    <a:lstStyle/>
                    <a:p>
                      <a:r>
                        <a:rPr lang="es-AR" dirty="0" err="1" smtClean="0"/>
                        <a:t>url</a:t>
                      </a:r>
                      <a:endParaRPr lang="es-AR" dirty="0"/>
                    </a:p>
                  </a:txBody>
                  <a:tcPr/>
                </a:tc>
                <a:tc>
                  <a:txBody>
                    <a:bodyPr/>
                    <a:lstStyle/>
                    <a:p>
                      <a:r>
                        <a:rPr lang="es-AR" dirty="0" err="1" smtClean="0"/>
                        <a:t>step</a:t>
                      </a:r>
                      <a:endParaRPr lang="es-AR" dirty="0"/>
                    </a:p>
                  </a:txBody>
                  <a:tcPr/>
                </a:tc>
              </a:tr>
              <a:tr h="370840">
                <a:tc>
                  <a:txBody>
                    <a:bodyPr/>
                    <a:lstStyle/>
                    <a:p>
                      <a:r>
                        <a:rPr lang="es-AR" dirty="0" err="1" smtClean="0"/>
                        <a:t>week</a:t>
                      </a:r>
                      <a:endParaRPr lang="es-AR" dirty="0"/>
                    </a:p>
                  </a:txBody>
                  <a:tcPr/>
                </a:tc>
                <a:tc>
                  <a:txBody>
                    <a:bodyPr/>
                    <a:lstStyle/>
                    <a:p>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Caja de Texto </a:t>
            </a:r>
            <a:r>
              <a:rPr lang="es-AR" dirty="0" err="1" smtClean="0"/>
              <a:t>Multilínea</a:t>
            </a:r>
            <a:endParaRPr lang="es-AR" sz="2800" dirty="0" smtClean="0"/>
          </a:p>
        </p:txBody>
      </p:sp>
      <p:sp>
        <p:nvSpPr>
          <p:cNvPr id="1097731" name="Rectangle 3"/>
          <p:cNvSpPr>
            <a:spLocks noGrp="1" noChangeArrowheads="1"/>
          </p:cNvSpPr>
          <p:nvPr>
            <p:ph type="body" idx="1"/>
          </p:nvPr>
        </p:nvSpPr>
        <p:spPr>
          <a:xfrm>
            <a:off x="374650" y="1262063"/>
            <a:ext cx="8769350" cy="3238500"/>
          </a:xfrm>
        </p:spPr>
        <p:txBody>
          <a:bodyPr/>
          <a:lstStyle/>
          <a:p>
            <a:pPr eaLnBrk="1" hangingPunct="1">
              <a:spcBef>
                <a:spcPct val="0"/>
              </a:spcBef>
              <a:spcAft>
                <a:spcPct val="50000"/>
              </a:spcAft>
              <a:defRPr/>
            </a:pPr>
            <a:r>
              <a:rPr lang="es-AR" sz="2800" dirty="0" smtClean="0"/>
              <a:t>El atributo </a:t>
            </a:r>
            <a:r>
              <a:rPr lang="es-AR" sz="2800" b="1" i="1" dirty="0" err="1" smtClean="0"/>
              <a:t>rows</a:t>
            </a:r>
            <a:r>
              <a:rPr lang="es-AR" sz="2800" b="1" i="1" dirty="0" smtClean="0"/>
              <a:t> </a:t>
            </a:r>
            <a:r>
              <a:rPr lang="es-AR" sz="2800" dirty="0" smtClean="0"/>
              <a:t>especifica el número de filas que se visualizará en el área de texto.</a:t>
            </a:r>
          </a:p>
          <a:p>
            <a:pPr eaLnBrk="1" hangingPunct="1">
              <a:spcBef>
                <a:spcPct val="0"/>
              </a:spcBef>
              <a:spcAft>
                <a:spcPct val="50000"/>
              </a:spcAft>
              <a:defRPr/>
            </a:pPr>
            <a:r>
              <a:rPr lang="es-ES" sz="2800" dirty="0" smtClean="0"/>
              <a:t>Mientras que el atributo </a:t>
            </a:r>
            <a:r>
              <a:rPr lang="es-ES" sz="2800" b="1" i="1" dirty="0" err="1" smtClean="0"/>
              <a:t>cols</a:t>
            </a:r>
            <a:r>
              <a:rPr lang="es-ES" sz="2800" b="1" i="1" dirty="0" smtClean="0"/>
              <a:t> </a:t>
            </a:r>
            <a:r>
              <a:rPr lang="es-ES" sz="2800" dirty="0" smtClean="0"/>
              <a:t>indica la cantidad de caracteres por fila.</a:t>
            </a:r>
          </a:p>
          <a:p>
            <a:pPr eaLnBrk="1" hangingPunct="1">
              <a:spcBef>
                <a:spcPct val="0"/>
              </a:spcBef>
              <a:spcAft>
                <a:spcPct val="50000"/>
              </a:spcAft>
              <a:defRPr/>
            </a:pPr>
            <a:r>
              <a:rPr lang="es-ES" sz="2800" dirty="0" smtClean="0"/>
              <a:t>El atributo </a:t>
            </a:r>
            <a:r>
              <a:rPr lang="es-ES" sz="2800" b="1" i="1" dirty="0" err="1" smtClean="0"/>
              <a:t>wrap</a:t>
            </a:r>
            <a:r>
              <a:rPr lang="es-ES" sz="2800" dirty="0" smtClean="0"/>
              <a:t> indica que se saltará automáticamente a la línea siguiente cuando se complete la línea en la que se escribe.</a:t>
            </a:r>
          </a:p>
        </p:txBody>
      </p:sp>
      <p:sp>
        <p:nvSpPr>
          <p:cNvPr id="4" name="Rectangle 5"/>
          <p:cNvSpPr>
            <a:spLocks noChangeArrowheads="1"/>
          </p:cNvSpPr>
          <p:nvPr/>
        </p:nvSpPr>
        <p:spPr bwMode="auto">
          <a:xfrm>
            <a:off x="428625" y="5000625"/>
            <a:ext cx="8501063" cy="10715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textarea</a:t>
            </a:r>
            <a:r>
              <a:rPr lang="en-US" sz="2200" dirty="0">
                <a:solidFill>
                  <a:srgbClr val="800000"/>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mensaje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mensaje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rows</a:t>
            </a:r>
            <a:r>
              <a:rPr lang="en-US" sz="2200" dirty="0">
                <a:solidFill>
                  <a:srgbClr val="0000FF"/>
                </a:solidFill>
                <a:latin typeface="Arial Narrow" pitchFamily="34" charset="0"/>
                <a:ea typeface="Times New Roman" pitchFamily="18" charset="0"/>
                <a:cs typeface="Courier New" pitchFamily="49" charset="0"/>
              </a:rPr>
              <a:t>=“5” </a:t>
            </a:r>
            <a:r>
              <a:rPr lang="en-US" sz="2200" dirty="0">
                <a:solidFill>
                  <a:srgbClr val="FF0000"/>
                </a:solidFill>
                <a:latin typeface="Arial Narrow" pitchFamily="34" charset="0"/>
                <a:ea typeface="Times New Roman" pitchFamily="18" charset="0"/>
                <a:cs typeface="Courier New" pitchFamily="49" charset="0"/>
              </a:rPr>
              <a:t>cols</a:t>
            </a:r>
            <a:r>
              <a:rPr lang="en-US" sz="2200" dirty="0">
                <a:solidFill>
                  <a:srgbClr val="0000FF"/>
                </a:solidFill>
                <a:latin typeface="Arial Narrow" pitchFamily="34" charset="0"/>
                <a:ea typeface="Times New Roman" pitchFamily="18" charset="0"/>
                <a:cs typeface="Courier New" pitchFamily="49" charset="0"/>
              </a:rPr>
              <a:t>=“20” </a:t>
            </a:r>
            <a:r>
              <a:rPr lang="en-US" sz="2200" dirty="0">
                <a:solidFill>
                  <a:srgbClr val="FF0000"/>
                </a:solidFill>
                <a:latin typeface="Arial Narrow" pitchFamily="34" charset="0"/>
                <a:ea typeface="Times New Roman" pitchFamily="18" charset="0"/>
                <a:cs typeface="Courier New" pitchFamily="49" charset="0"/>
              </a:rPr>
              <a:t>wrap</a:t>
            </a:r>
            <a:r>
              <a:rPr lang="en-US" sz="2200" dirty="0">
                <a:solidFill>
                  <a:srgbClr val="0000FF"/>
                </a:solidFill>
                <a:latin typeface="Arial Narrow" pitchFamily="34" charset="0"/>
                <a:ea typeface="Times New Roman" pitchFamily="18" charset="0"/>
                <a:cs typeface="Courier New" pitchFamily="49" charset="0"/>
              </a:rPr>
              <a:t> &gt;</a:t>
            </a:r>
          </a:p>
          <a:p>
            <a:pPr>
              <a:defRPr/>
            </a:pPr>
            <a:endParaRPr lang="en-US" sz="2200" dirty="0">
              <a:solidFill>
                <a:schemeClr val="accent2">
                  <a:lumMod val="75000"/>
                </a:schemeClr>
              </a:solidFill>
              <a:latin typeface="Arial Narrow" pitchFamily="34"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textarea</a:t>
            </a:r>
            <a:r>
              <a:rPr lang="en-US" sz="2200" dirty="0">
                <a:solidFill>
                  <a:srgbClr val="0000FF"/>
                </a:solidFill>
                <a:latin typeface="Arial Narrow" pitchFamily="34" charset="0"/>
                <a:ea typeface="Times New Roman" pitchFamily="18" charset="0"/>
                <a:cs typeface="Courier New" pitchFamily="49" charset="0"/>
              </a:rPr>
              <a:t>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264380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 5</a:t>
            </a:r>
          </a:p>
          <a:p>
            <a:pPr marL="977900" lvl="1" indent="-417513">
              <a:lnSpc>
                <a:spcPct val="90000"/>
              </a:lnSpc>
              <a:spcBef>
                <a:spcPct val="25000"/>
              </a:spcBef>
              <a:buClr>
                <a:schemeClr val="tx2"/>
              </a:buClr>
              <a:buSzPct val="60000"/>
              <a:buFont typeface="Wingdings" pitchFamily="2" charset="2"/>
              <a:buChar char="l"/>
              <a:defRPr/>
            </a:pPr>
            <a:r>
              <a:rPr lang="es-ES" b="0" dirty="0" smtClean="0">
                <a:solidFill>
                  <a:schemeClr val="accent1"/>
                </a:solidFill>
                <a:effectLst>
                  <a:outerShdw blurRad="38100" dist="38100" dir="2700000" algn="tl">
                    <a:srgbClr val="000000"/>
                  </a:outerShdw>
                </a:effectLst>
                <a:latin typeface="Franklin Gothic Medium" pitchFamily="34" charset="0"/>
              </a:rPr>
              <a:t>¿</a:t>
            </a:r>
            <a:r>
              <a:rPr lang="es-ES" b="0" dirty="0">
                <a:solidFill>
                  <a:schemeClr val="accent1"/>
                </a:solidFill>
                <a:effectLst>
                  <a:outerShdw blurRad="38100" dist="38100" dir="2700000" algn="tl">
                    <a:srgbClr val="000000"/>
                  </a:outerShdw>
                </a:effectLst>
                <a:latin typeface="Franklin Gothic Medium" pitchFamily="34" charset="0"/>
              </a:rPr>
              <a:t>Qué es </a:t>
            </a:r>
            <a:r>
              <a:rPr lang="es-ES" b="0" dirty="0" smtClean="0">
                <a:solidFill>
                  <a:schemeClr val="accent1"/>
                </a:solidFill>
                <a:effectLst>
                  <a:outerShdw blurRad="38100" dist="38100" dir="2700000" algn="tl">
                    <a:srgbClr val="000000"/>
                  </a:outerShdw>
                </a:effectLst>
                <a:latin typeface="Franklin Gothic Medium" pitchFamily="34" charset="0"/>
              </a:rPr>
              <a:t>HTML / HTML 5?</a:t>
            </a:r>
            <a:endParaRPr lang="es-ES" b="0" dirty="0">
              <a:solidFill>
                <a:schemeClr val="accent1"/>
              </a:solidFill>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sz="2800" b="0" dirty="0" smtClean="0">
                <a:effectLst>
                  <a:outerShdw blurRad="38100" dist="38100" dir="2700000" algn="tl">
                    <a:srgbClr val="000000"/>
                  </a:outerShdw>
                </a:effectLst>
                <a:latin typeface="Franklin Gothic Medium" pitchFamily="34" charset="0"/>
              </a:rPr>
              <a:t>Formularios</a:t>
            </a:r>
            <a:endParaRPr lang="es-AR"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sz="2800" b="0" dirty="0">
                <a:effectLst>
                  <a:outerShdw blurRad="38100" dist="38100" dir="2700000" algn="tl">
                    <a:srgbClr val="000000"/>
                  </a:outerShdw>
                </a:effectLst>
                <a:latin typeface="Franklin Gothic Medium" pitchFamily="34" charset="0"/>
              </a:rPr>
              <a:t>Controles de Entrada de </a:t>
            </a:r>
            <a:r>
              <a:rPr lang="es-AR" sz="2800" b="0" dirty="0" smtClean="0">
                <a:effectLst>
                  <a:outerShdw blurRad="38100" dist="38100" dir="2700000" algn="tl">
                    <a:srgbClr val="000000"/>
                  </a:outerShdw>
                </a:effectLst>
                <a:latin typeface="Franklin Gothic Medium" pitchFamily="34" charset="0"/>
              </a:rPr>
              <a:t>Datos</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Listas Desplegables</a:t>
            </a:r>
            <a:endParaRPr lang="es-AR" sz="2800" dirty="0" smtClean="0"/>
          </a:p>
        </p:txBody>
      </p:sp>
      <p:sp>
        <p:nvSpPr>
          <p:cNvPr id="1097731" name="Rectangle 3"/>
          <p:cNvSpPr>
            <a:spLocks noGrp="1" noChangeArrowheads="1"/>
          </p:cNvSpPr>
          <p:nvPr>
            <p:ph type="body" idx="1"/>
          </p:nvPr>
        </p:nvSpPr>
        <p:spPr>
          <a:xfrm>
            <a:off x="374650" y="1271588"/>
            <a:ext cx="8769350" cy="3841750"/>
          </a:xfrm>
        </p:spPr>
        <p:txBody>
          <a:bodyPr/>
          <a:lstStyle/>
          <a:p>
            <a:pPr eaLnBrk="1" hangingPunct="1">
              <a:spcBef>
                <a:spcPct val="0"/>
              </a:spcBef>
              <a:spcAft>
                <a:spcPct val="50000"/>
              </a:spcAft>
              <a:defRPr/>
            </a:pPr>
            <a:r>
              <a:rPr lang="es-AR" sz="2800" dirty="0" smtClean="0"/>
              <a:t>La etiqueta que permite crear un control de este  tipo es </a:t>
            </a:r>
            <a:r>
              <a:rPr lang="es-AR" sz="2800" b="1" i="1" dirty="0" smtClean="0"/>
              <a:t>&lt;</a:t>
            </a:r>
            <a:r>
              <a:rPr lang="es-AR" sz="2800" b="1" i="1" dirty="0" err="1" smtClean="0"/>
              <a:t>select</a:t>
            </a:r>
            <a:r>
              <a:rPr lang="es-AR" sz="2800" b="1" i="1" dirty="0" smtClean="0"/>
              <a:t>&gt;</a:t>
            </a:r>
            <a:r>
              <a:rPr lang="es-AR" sz="2800" dirty="0" smtClean="0"/>
              <a:t>.</a:t>
            </a:r>
          </a:p>
          <a:p>
            <a:pPr eaLnBrk="1" hangingPunct="1">
              <a:spcBef>
                <a:spcPct val="0"/>
              </a:spcBef>
              <a:spcAft>
                <a:spcPct val="50000"/>
              </a:spcAft>
              <a:defRPr/>
            </a:pPr>
            <a:r>
              <a:rPr lang="es-ES" sz="2800" dirty="0" smtClean="0"/>
              <a:t>Las opciones se especifican con el </a:t>
            </a:r>
            <a:r>
              <a:rPr lang="es-ES" sz="2800" dirty="0" err="1" smtClean="0"/>
              <a:t>tag</a:t>
            </a:r>
            <a:r>
              <a:rPr lang="es-ES" sz="2800" dirty="0" smtClean="0"/>
              <a:t> </a:t>
            </a:r>
            <a:r>
              <a:rPr lang="es-ES" sz="2800" b="1" i="1" dirty="0" smtClean="0"/>
              <a:t>&lt;</a:t>
            </a:r>
            <a:r>
              <a:rPr lang="es-ES" sz="2800" b="1" i="1" dirty="0" err="1" smtClean="0"/>
              <a:t>option</a:t>
            </a:r>
            <a:r>
              <a:rPr lang="es-ES" sz="2800" b="1" i="1" dirty="0" smtClean="0"/>
              <a:t>&gt;</a:t>
            </a:r>
            <a:r>
              <a:rPr lang="es-ES" sz="2800" dirty="0" smtClean="0"/>
              <a:t>.</a:t>
            </a:r>
          </a:p>
          <a:p>
            <a:pPr eaLnBrk="1" hangingPunct="1">
              <a:spcBef>
                <a:spcPct val="0"/>
              </a:spcBef>
              <a:spcAft>
                <a:spcPct val="50000"/>
              </a:spcAft>
              <a:defRPr/>
            </a:pPr>
            <a:r>
              <a:rPr lang="es-ES" sz="2800" dirty="0" smtClean="0"/>
              <a:t>El atributo </a:t>
            </a:r>
            <a:r>
              <a:rPr lang="es-ES" sz="2800" b="1" i="1" dirty="0" err="1" smtClean="0"/>
              <a:t>value</a:t>
            </a:r>
            <a:r>
              <a:rPr lang="es-ES" sz="2800" dirty="0" smtClean="0"/>
              <a:t> indica el valor asociado con la opción especificada. Si se omite, toma el valor del texto.</a:t>
            </a:r>
          </a:p>
          <a:p>
            <a:pPr eaLnBrk="1" hangingPunct="1">
              <a:spcBef>
                <a:spcPct val="0"/>
              </a:spcBef>
              <a:spcAft>
                <a:spcPct val="50000"/>
              </a:spcAft>
              <a:defRPr/>
            </a:pPr>
            <a:r>
              <a:rPr lang="es-ES" sz="2800" dirty="0" smtClean="0"/>
              <a:t>El atributo </a:t>
            </a:r>
            <a:r>
              <a:rPr lang="es-ES" sz="2800" b="1" i="1" dirty="0" err="1" smtClean="0"/>
              <a:t>size</a:t>
            </a:r>
            <a:r>
              <a:rPr lang="es-ES" sz="2800" dirty="0" smtClean="0"/>
              <a:t> indica la cantidad de opciones que se visualizarán en la lista.</a:t>
            </a:r>
          </a:p>
        </p:txBody>
      </p:sp>
      <p:sp>
        <p:nvSpPr>
          <p:cNvPr id="4" name="Rectangle 5"/>
          <p:cNvSpPr>
            <a:spLocks noChangeArrowheads="1"/>
          </p:cNvSpPr>
          <p:nvPr/>
        </p:nvSpPr>
        <p:spPr bwMode="auto">
          <a:xfrm>
            <a:off x="428625" y="5143500"/>
            <a:ext cx="8501063" cy="142875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size</a:t>
            </a:r>
            <a:r>
              <a:rPr lang="en-US" sz="2200" dirty="0">
                <a:solidFill>
                  <a:srgbClr val="0000FF"/>
                </a:solidFill>
                <a:latin typeface="Arial Narrow" pitchFamily="34" charset="0"/>
                <a:ea typeface="Times New Roman" pitchFamily="18" charset="0"/>
                <a:cs typeface="Courier New" pitchFamily="49" charset="0"/>
              </a:rPr>
              <a:t>=“2”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=“1”&gt;</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1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=“2”</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selected </a:t>
            </a:r>
            <a:r>
              <a:rPr lang="en-US" sz="2200" dirty="0">
                <a:solidFill>
                  <a:srgbClr val="0000FF"/>
                </a:solidFill>
                <a:latin typeface="Arial Narrow" pitchFamily="34" charset="0"/>
                <a:ea typeface="Times New Roman" pitchFamily="18" charset="0"/>
                <a:cs typeface="Courier New" pitchFamily="49" charset="0"/>
              </a:rPr>
              <a:t>&gt;</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2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Opciones Agrupadas</a:t>
            </a:r>
            <a:endParaRPr lang="es-AR" sz="2800" dirty="0" smtClean="0"/>
          </a:p>
        </p:txBody>
      </p:sp>
      <p:sp>
        <p:nvSpPr>
          <p:cNvPr id="1097731" name="Rectangle 3"/>
          <p:cNvSpPr>
            <a:spLocks noGrp="1" noChangeArrowheads="1"/>
          </p:cNvSpPr>
          <p:nvPr>
            <p:ph type="body" idx="1"/>
          </p:nvPr>
        </p:nvSpPr>
        <p:spPr>
          <a:xfrm>
            <a:off x="374650" y="1271588"/>
            <a:ext cx="8769350" cy="2074862"/>
          </a:xfrm>
        </p:spPr>
        <p:txBody>
          <a:bodyPr/>
          <a:lstStyle/>
          <a:p>
            <a:pPr eaLnBrk="1" hangingPunct="1">
              <a:spcBef>
                <a:spcPct val="0"/>
              </a:spcBef>
              <a:spcAft>
                <a:spcPct val="50000"/>
              </a:spcAft>
              <a:defRPr/>
            </a:pPr>
            <a:r>
              <a:rPr lang="es-AR" sz="2800" dirty="0" smtClean="0"/>
              <a:t>La etiqueta utilizada es </a:t>
            </a:r>
            <a:r>
              <a:rPr lang="es-AR" sz="2800" b="1" i="1" dirty="0" smtClean="0"/>
              <a:t>&lt;</a:t>
            </a:r>
            <a:r>
              <a:rPr lang="es-AR" sz="2800" b="1" i="1" dirty="0" err="1" smtClean="0"/>
              <a:t>optgroup</a:t>
            </a:r>
            <a:r>
              <a:rPr lang="es-AR" sz="2800" b="1" i="1" dirty="0" smtClean="0"/>
              <a:t>&gt;</a:t>
            </a:r>
            <a:r>
              <a:rPr lang="es-AR" sz="2800" dirty="0" smtClean="0"/>
              <a:t>.</a:t>
            </a:r>
          </a:p>
          <a:p>
            <a:pPr eaLnBrk="1" hangingPunct="1">
              <a:spcBef>
                <a:spcPct val="0"/>
              </a:spcBef>
              <a:spcAft>
                <a:spcPct val="50000"/>
              </a:spcAft>
              <a:defRPr/>
            </a:pPr>
            <a:r>
              <a:rPr lang="es-ES" sz="2800" dirty="0" smtClean="0"/>
              <a:t>Se utilizan como submenúes.</a:t>
            </a:r>
          </a:p>
          <a:p>
            <a:pPr eaLnBrk="1" hangingPunct="1">
              <a:spcBef>
                <a:spcPct val="0"/>
              </a:spcBef>
              <a:spcAft>
                <a:spcPct val="50000"/>
              </a:spcAft>
              <a:defRPr/>
            </a:pPr>
            <a:r>
              <a:rPr lang="es-ES" sz="2800" dirty="0" smtClean="0"/>
              <a:t>Cada grupo quedará identificado con el atributo </a:t>
            </a:r>
            <a:r>
              <a:rPr lang="es-ES" sz="2800" b="1" i="1" dirty="0" err="1" smtClean="0"/>
              <a:t>label</a:t>
            </a:r>
            <a:r>
              <a:rPr lang="es-ES" sz="2800" dirty="0" smtClean="0"/>
              <a:t>.</a:t>
            </a:r>
          </a:p>
        </p:txBody>
      </p:sp>
      <p:sp>
        <p:nvSpPr>
          <p:cNvPr id="4" name="Rectangle 5"/>
          <p:cNvSpPr>
            <a:spLocks noChangeArrowheads="1"/>
          </p:cNvSpPr>
          <p:nvPr/>
        </p:nvSpPr>
        <p:spPr bwMode="auto">
          <a:xfrm>
            <a:off x="428625" y="3357563"/>
            <a:ext cx="8501063" cy="34290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label</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Grupo</a:t>
            </a:r>
            <a:r>
              <a:rPr lang="en-US" sz="2200" dirty="0">
                <a:solidFill>
                  <a:srgbClr val="0000FF"/>
                </a:solidFill>
                <a:latin typeface="Arial Narrow" pitchFamily="34" charset="0"/>
                <a:ea typeface="Times New Roman" pitchFamily="18" charset="0"/>
                <a:cs typeface="Courier New" pitchFamily="49" charset="0"/>
              </a:rPr>
              <a:t> 1”&gt;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=“1”&gt;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1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=“2”&gt;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2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rgbClr val="0000FF"/>
                </a:solidFill>
                <a:latin typeface="Arial Narrow" pitchFamily="34" charset="0"/>
                <a:ea typeface="Times New Roman" pitchFamily="18" charset="0"/>
                <a:cs typeface="Courier New" pitchFamily="49" charset="0"/>
              </a:rPr>
              <a:t>&gt;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label</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Grupo</a:t>
            </a:r>
            <a:r>
              <a:rPr lang="en-US" sz="2200" dirty="0">
                <a:solidFill>
                  <a:srgbClr val="0000FF"/>
                </a:solidFill>
                <a:latin typeface="Arial Narrow" pitchFamily="34" charset="0"/>
                <a:ea typeface="Times New Roman" pitchFamily="18" charset="0"/>
                <a:cs typeface="Courier New" pitchFamily="49" charset="0"/>
              </a:rPr>
              <a:t> 2”&gt;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=“3”&gt;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3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=“4”&gt;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4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rgbClr val="0000FF"/>
                </a:solidFill>
                <a:latin typeface="Arial Narrow" pitchFamily="34" charset="0"/>
                <a:ea typeface="Times New Roman" pitchFamily="18" charset="0"/>
                <a:cs typeface="Courier New" pitchFamily="49" charset="0"/>
              </a:rPr>
              <a:t>&gt;</a:t>
            </a:r>
            <a:r>
              <a:rPr lang="en-US" sz="2200" dirty="0">
                <a:solidFill>
                  <a:schemeClr val="accent2">
                    <a:lumMod val="75000"/>
                  </a:schemeClr>
                </a:solidFill>
                <a:latin typeface="Arial Narrow" pitchFamily="34" charset="0"/>
                <a:ea typeface="Times New Roman" pitchFamily="18" charset="0"/>
                <a:cs typeface="Courier New" pitchFamily="49" charset="0"/>
              </a:rPr>
              <a: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err="1" smtClean="0"/>
              <a:t>Datalist</a:t>
            </a:r>
            <a:r>
              <a:rPr lang="es-AR" dirty="0" smtClean="0"/>
              <a:t> (HTML 5)</a:t>
            </a:r>
            <a:endParaRPr lang="es-AR" sz="2800" dirty="0" smtClean="0"/>
          </a:p>
        </p:txBody>
      </p:sp>
      <p:sp>
        <p:nvSpPr>
          <p:cNvPr id="1097731" name="Rectangle 3"/>
          <p:cNvSpPr>
            <a:spLocks noGrp="1" noChangeArrowheads="1"/>
          </p:cNvSpPr>
          <p:nvPr>
            <p:ph type="body" idx="1"/>
          </p:nvPr>
        </p:nvSpPr>
        <p:spPr>
          <a:xfrm>
            <a:off x="374650" y="1271588"/>
            <a:ext cx="8769350" cy="3453253"/>
          </a:xfrm>
        </p:spPr>
        <p:txBody>
          <a:bodyPr/>
          <a:lstStyle/>
          <a:p>
            <a:pPr eaLnBrk="1" hangingPunct="1">
              <a:spcBef>
                <a:spcPct val="0"/>
              </a:spcBef>
              <a:spcAft>
                <a:spcPct val="50000"/>
              </a:spcAft>
              <a:defRPr/>
            </a:pPr>
            <a:r>
              <a:rPr lang="es-AR" sz="2800" dirty="0" smtClean="0"/>
              <a:t>La etiqueta </a:t>
            </a:r>
            <a:r>
              <a:rPr lang="es-AR" sz="2800" b="1" i="1" dirty="0" smtClean="0"/>
              <a:t>&lt;</a:t>
            </a:r>
            <a:r>
              <a:rPr lang="es-AR" sz="2800" b="1" i="1" dirty="0" err="1" smtClean="0"/>
              <a:t>datalist</a:t>
            </a:r>
            <a:r>
              <a:rPr lang="es-AR" sz="2800" b="1" i="1" dirty="0" smtClean="0"/>
              <a:t>&gt;</a:t>
            </a:r>
            <a:r>
              <a:rPr lang="es-AR" sz="2800" dirty="0" smtClean="0"/>
              <a:t> especifica una lista pre definida de opciones para un </a:t>
            </a:r>
            <a:r>
              <a:rPr lang="es-AR" sz="2800" b="1" i="1" dirty="0" smtClean="0"/>
              <a:t>&lt;input&gt;</a:t>
            </a:r>
            <a:r>
              <a:rPr lang="es-AR" sz="2800" dirty="0" smtClean="0"/>
              <a:t>.</a:t>
            </a:r>
          </a:p>
          <a:p>
            <a:pPr eaLnBrk="1" hangingPunct="1">
              <a:spcBef>
                <a:spcPct val="0"/>
              </a:spcBef>
              <a:spcAft>
                <a:spcPct val="50000"/>
              </a:spcAft>
              <a:defRPr/>
            </a:pPr>
            <a:r>
              <a:rPr lang="es-ES" sz="2800" dirty="0" smtClean="0"/>
              <a:t>Las opciones se especifican con el </a:t>
            </a:r>
            <a:r>
              <a:rPr lang="es-ES" sz="2800" dirty="0" err="1" smtClean="0"/>
              <a:t>tag</a:t>
            </a:r>
            <a:r>
              <a:rPr lang="es-ES" sz="2800" dirty="0" smtClean="0"/>
              <a:t> </a:t>
            </a:r>
            <a:r>
              <a:rPr lang="es-ES" sz="2800" b="1" i="1" dirty="0" smtClean="0"/>
              <a:t>&lt;</a:t>
            </a:r>
            <a:r>
              <a:rPr lang="es-ES" sz="2800" b="1" i="1" dirty="0" err="1" smtClean="0"/>
              <a:t>option</a:t>
            </a:r>
            <a:r>
              <a:rPr lang="es-ES" sz="2800" b="1" i="1" dirty="0" smtClean="0"/>
              <a:t>&gt;</a:t>
            </a:r>
            <a:r>
              <a:rPr lang="es-ES" sz="2800" dirty="0" smtClean="0"/>
              <a:t>.</a:t>
            </a:r>
          </a:p>
          <a:p>
            <a:pPr eaLnBrk="1" hangingPunct="1">
              <a:spcBef>
                <a:spcPct val="0"/>
              </a:spcBef>
              <a:spcAft>
                <a:spcPct val="50000"/>
              </a:spcAft>
              <a:defRPr/>
            </a:pPr>
            <a:r>
              <a:rPr lang="es-ES" sz="2800" dirty="0" smtClean="0"/>
              <a:t>El atributo </a:t>
            </a:r>
            <a:r>
              <a:rPr lang="es-ES" sz="2800" b="1" i="1" dirty="0" err="1" smtClean="0"/>
              <a:t>value</a:t>
            </a:r>
            <a:r>
              <a:rPr lang="es-ES" sz="2800" dirty="0" smtClean="0"/>
              <a:t> indica el valor asociado con la opción especificada. </a:t>
            </a:r>
          </a:p>
          <a:p>
            <a:pPr eaLnBrk="1" hangingPunct="1">
              <a:spcBef>
                <a:spcPct val="0"/>
              </a:spcBef>
              <a:spcAft>
                <a:spcPct val="50000"/>
              </a:spcAft>
              <a:defRPr/>
            </a:pPr>
            <a:r>
              <a:rPr lang="es-ES" sz="2800" dirty="0" smtClean="0"/>
              <a:t>El atributo </a:t>
            </a:r>
            <a:r>
              <a:rPr lang="es-ES" sz="2800" b="1" i="1" dirty="0" err="1" smtClean="0"/>
              <a:t>list</a:t>
            </a:r>
            <a:r>
              <a:rPr lang="es-ES" sz="2800" dirty="0" smtClean="0"/>
              <a:t> del </a:t>
            </a:r>
            <a:r>
              <a:rPr lang="es-ES" sz="2800" b="1" i="1" dirty="0" smtClean="0"/>
              <a:t>&lt;input&gt; </a:t>
            </a:r>
            <a:r>
              <a:rPr lang="es-ES" sz="2800" dirty="0" smtClean="0"/>
              <a:t>debe referir al atributo </a:t>
            </a:r>
            <a:r>
              <a:rPr lang="es-ES" sz="2800" b="1" i="1" dirty="0" smtClean="0"/>
              <a:t>id</a:t>
            </a:r>
            <a:r>
              <a:rPr lang="es-ES" sz="2800" dirty="0" smtClean="0"/>
              <a:t> del </a:t>
            </a:r>
            <a:r>
              <a:rPr lang="es-ES" sz="2800" b="1" i="1" dirty="0" smtClean="0"/>
              <a:t>&lt;</a:t>
            </a:r>
            <a:r>
              <a:rPr lang="es-ES" sz="2800" b="1" i="1" dirty="0" err="1" smtClean="0"/>
              <a:t>datalist</a:t>
            </a:r>
            <a:r>
              <a:rPr lang="es-ES" sz="2800" b="1" i="1" dirty="0" smtClean="0"/>
              <a:t>&gt;</a:t>
            </a:r>
            <a:r>
              <a:rPr lang="es-ES" sz="2800" dirty="0" smtClean="0"/>
              <a:t>.</a:t>
            </a:r>
          </a:p>
        </p:txBody>
      </p:sp>
      <p:sp>
        <p:nvSpPr>
          <p:cNvPr id="4" name="Rectangle 5"/>
          <p:cNvSpPr>
            <a:spLocks noChangeArrowheads="1"/>
          </p:cNvSpPr>
          <p:nvPr/>
        </p:nvSpPr>
        <p:spPr bwMode="auto">
          <a:xfrm>
            <a:off x="428625" y="4653136"/>
            <a:ext cx="8501063" cy="1919114"/>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200" dirty="0" smtClean="0">
              <a:solidFill>
                <a:srgbClr val="0000FF"/>
              </a:solidFill>
              <a:latin typeface="Arial Narrow" pitchFamily="34" charset="0"/>
              <a:ea typeface="Times New Roman" pitchFamily="18" charset="0"/>
              <a:cs typeface="Courier New" pitchFamily="49" charset="0"/>
            </a:endParaRPr>
          </a:p>
          <a:p>
            <a:pPr>
              <a:defRPr/>
            </a:pPr>
            <a:r>
              <a:rPr lang="en-US" sz="2200" dirty="0" smtClean="0">
                <a:solidFill>
                  <a:srgbClr val="0000FF"/>
                </a:solidFill>
                <a:latin typeface="Arial Narrow" pitchFamily="34" charset="0"/>
                <a:ea typeface="Times New Roman" pitchFamily="18" charset="0"/>
                <a:cs typeface="Courier New" pitchFamily="49" charset="0"/>
              </a:rPr>
              <a:t>&lt;</a:t>
            </a:r>
            <a:r>
              <a:rPr lang="en-US" sz="2200" dirty="0" smtClean="0">
                <a:solidFill>
                  <a:srgbClr val="800000"/>
                </a:solidFill>
                <a:latin typeface="Arial Narrow" pitchFamily="34" charset="0"/>
                <a:ea typeface="Times New Roman" pitchFamily="18" charset="0"/>
                <a:cs typeface="Courier New" pitchFamily="49" charset="0"/>
              </a:rPr>
              <a:t>input </a:t>
            </a:r>
            <a:r>
              <a:rPr lang="en-US" sz="2200" dirty="0" smtClean="0">
                <a:solidFill>
                  <a:srgbClr val="FF0000"/>
                </a:solidFill>
                <a:latin typeface="Arial Narrow" pitchFamily="34" charset="0"/>
                <a:ea typeface="Times New Roman" pitchFamily="18" charset="0"/>
                <a:cs typeface="Courier New" pitchFamily="49" charset="0"/>
              </a:rPr>
              <a:t>list</a:t>
            </a:r>
            <a:r>
              <a:rPr lang="en-US" sz="2200" dirty="0" smtClean="0">
                <a:solidFill>
                  <a:srgbClr val="0000FF"/>
                </a:solidFill>
                <a:latin typeface="Arial Narrow" pitchFamily="34" charset="0"/>
                <a:ea typeface="Times New Roman" pitchFamily="18" charset="0"/>
                <a:cs typeface="Courier New" pitchFamily="49" charset="0"/>
              </a:rPr>
              <a:t>=“</a:t>
            </a:r>
            <a:r>
              <a:rPr lang="en-US" sz="2200" dirty="0" err="1" smtClean="0">
                <a:solidFill>
                  <a:srgbClr val="0000FF"/>
                </a:solidFill>
                <a:latin typeface="Arial Narrow" pitchFamily="34" charset="0"/>
                <a:ea typeface="Times New Roman" pitchFamily="18" charset="0"/>
                <a:cs typeface="Courier New" pitchFamily="49" charset="0"/>
              </a:rPr>
              <a:t>dlLista</a:t>
            </a:r>
            <a:r>
              <a:rPr lang="en-US" sz="2200" dirty="0" smtClean="0">
                <a:solidFill>
                  <a:srgbClr val="0000FF"/>
                </a:solidFill>
                <a:latin typeface="Arial Narrow" pitchFamily="34" charset="0"/>
                <a:ea typeface="Times New Roman" pitchFamily="18" charset="0"/>
                <a:cs typeface="Courier New" pitchFamily="49" charset="0"/>
              </a:rPr>
              <a:t>” </a:t>
            </a:r>
            <a:r>
              <a:rPr lang="en-US" sz="2200" dirty="0" smtClean="0">
                <a:solidFill>
                  <a:srgbClr val="FF0000"/>
                </a:solidFill>
                <a:latin typeface="Arial Narrow" pitchFamily="34" charset="0"/>
                <a:ea typeface="Times New Roman" pitchFamily="18" charset="0"/>
                <a:cs typeface="Courier New" pitchFamily="49" charset="0"/>
              </a:rPr>
              <a:t>placeholder</a:t>
            </a:r>
            <a:r>
              <a:rPr lang="en-US" sz="2200" dirty="0" smtClean="0">
                <a:solidFill>
                  <a:srgbClr val="0000FF"/>
                </a:solidFill>
                <a:latin typeface="Arial Narrow" pitchFamily="34" charset="0"/>
                <a:ea typeface="Times New Roman" pitchFamily="18" charset="0"/>
                <a:cs typeface="Courier New" pitchFamily="49" charset="0"/>
              </a:rPr>
              <a:t>=“</a:t>
            </a:r>
            <a:r>
              <a:rPr lang="en-US" sz="2200" dirty="0" err="1" smtClean="0">
                <a:solidFill>
                  <a:srgbClr val="0000FF"/>
                </a:solidFill>
                <a:latin typeface="Arial Narrow" pitchFamily="34" charset="0"/>
                <a:ea typeface="Times New Roman" pitchFamily="18" charset="0"/>
                <a:cs typeface="Courier New" pitchFamily="49" charset="0"/>
              </a:rPr>
              <a:t>Elija</a:t>
            </a:r>
            <a:r>
              <a:rPr lang="en-US" sz="2200" dirty="0" smtClean="0">
                <a:solidFill>
                  <a:srgbClr val="0000FF"/>
                </a:solidFill>
                <a:latin typeface="Arial Narrow" pitchFamily="34" charset="0"/>
                <a:ea typeface="Times New Roman" pitchFamily="18" charset="0"/>
                <a:cs typeface="Courier New" pitchFamily="49" charset="0"/>
              </a:rPr>
              <a:t> un </a:t>
            </a:r>
            <a:r>
              <a:rPr lang="en-US" sz="2200" dirty="0" err="1" smtClean="0">
                <a:solidFill>
                  <a:srgbClr val="0000FF"/>
                </a:solidFill>
                <a:latin typeface="Arial Narrow" pitchFamily="34" charset="0"/>
                <a:ea typeface="Times New Roman" pitchFamily="18" charset="0"/>
                <a:cs typeface="Courier New" pitchFamily="49" charset="0"/>
              </a:rPr>
              <a:t>destino</a:t>
            </a:r>
            <a:r>
              <a:rPr lang="en-US" sz="2200" smtClean="0">
                <a:solidFill>
                  <a:srgbClr val="0000FF"/>
                </a:solidFill>
                <a:latin typeface="Arial Narrow" pitchFamily="34" charset="0"/>
                <a:ea typeface="Times New Roman" pitchFamily="18" charset="0"/>
                <a:cs typeface="Courier New" pitchFamily="49" charset="0"/>
              </a:rPr>
              <a:t>”  /&gt;</a:t>
            </a:r>
            <a:endParaRPr lang="en-US" sz="2200" dirty="0">
              <a:solidFill>
                <a:schemeClr val="accent2">
                  <a:lumMod val="75000"/>
                </a:schemeClr>
              </a:solidFill>
              <a:latin typeface="Arial Narrow" pitchFamily="34" charset="0"/>
              <a:ea typeface="Times New Roman" pitchFamily="18" charset="0"/>
              <a:cs typeface="Courier New" pitchFamily="49" charset="0"/>
            </a:endParaRPr>
          </a:p>
          <a:p>
            <a:pPr>
              <a:defRPr/>
            </a:pPr>
            <a:r>
              <a:rPr lang="en-US" sz="2200" dirty="0" smtClean="0">
                <a:solidFill>
                  <a:srgbClr val="0000FF"/>
                </a:solidFill>
                <a:latin typeface="Arial Narrow" pitchFamily="34" charset="0"/>
                <a:ea typeface="Times New Roman" pitchFamily="18" charset="0"/>
                <a:cs typeface="Courier New" pitchFamily="49" charset="0"/>
              </a:rPr>
              <a:t>&lt;</a:t>
            </a:r>
            <a:r>
              <a:rPr lang="en-US" sz="2200" dirty="0" err="1" smtClean="0">
                <a:solidFill>
                  <a:srgbClr val="800000"/>
                </a:solidFill>
                <a:latin typeface="Arial Narrow" pitchFamily="34" charset="0"/>
                <a:ea typeface="Times New Roman" pitchFamily="18" charset="0"/>
                <a:cs typeface="Courier New" pitchFamily="49" charset="0"/>
              </a:rPr>
              <a:t>datalist</a:t>
            </a:r>
            <a:r>
              <a:rPr lang="en-US" sz="2200" dirty="0" smtClean="0">
                <a:solidFill>
                  <a:srgbClr val="800000"/>
                </a:solidFill>
                <a:latin typeface="Arial Narrow" pitchFamily="34" charset="0"/>
                <a:ea typeface="Times New Roman" pitchFamily="18" charset="0"/>
                <a:cs typeface="Courier New" pitchFamily="49" charset="0"/>
              </a:rPr>
              <a:t> </a:t>
            </a:r>
            <a:r>
              <a:rPr lang="en-US" sz="2200" dirty="0" smtClean="0">
                <a:solidFill>
                  <a:srgbClr val="FF0000"/>
                </a:solidFill>
                <a:latin typeface="Arial Narrow" pitchFamily="34" charset="0"/>
                <a:ea typeface="Times New Roman" pitchFamily="18" charset="0"/>
                <a:cs typeface="Courier New" pitchFamily="49" charset="0"/>
              </a:rPr>
              <a:t>id</a:t>
            </a:r>
            <a:r>
              <a:rPr lang="en-US" sz="2200" dirty="0" smtClean="0">
                <a:solidFill>
                  <a:srgbClr val="0000FF"/>
                </a:solidFill>
                <a:latin typeface="Arial Narrow" pitchFamily="34" charset="0"/>
                <a:ea typeface="Times New Roman" pitchFamily="18" charset="0"/>
                <a:cs typeface="Courier New" pitchFamily="49" charset="0"/>
              </a:rPr>
              <a:t>=“</a:t>
            </a:r>
            <a:r>
              <a:rPr lang="en-US" sz="2200" dirty="0" err="1" smtClean="0">
                <a:solidFill>
                  <a:srgbClr val="0000FF"/>
                </a:solidFill>
                <a:latin typeface="Arial Narrow" pitchFamily="34" charset="0"/>
                <a:ea typeface="Times New Roman" pitchFamily="18" charset="0"/>
                <a:cs typeface="Courier New" pitchFamily="49" charset="0"/>
              </a:rPr>
              <a:t>dlLista</a:t>
            </a:r>
            <a:r>
              <a:rPr lang="en-US" sz="2200" dirty="0">
                <a:solidFill>
                  <a:srgbClr val="0000FF"/>
                </a:solidFill>
                <a:latin typeface="Arial Narrow" pitchFamily="34" charset="0"/>
                <a:ea typeface="Times New Roman" pitchFamily="18" charset="0"/>
                <a:cs typeface="Courier New" pitchFamily="49" charset="0"/>
              </a:rPr>
              <a:t>” &gt;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smtClean="0">
                <a:solidFill>
                  <a:srgbClr val="0000FF"/>
                </a:solidFill>
                <a:latin typeface="Arial Narrow" pitchFamily="34" charset="0"/>
                <a:ea typeface="Times New Roman" pitchFamily="18" charset="0"/>
                <a:cs typeface="Courier New" pitchFamily="49" charset="0"/>
              </a:rPr>
              <a:t>=“Cuba”&gt;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smtClean="0">
                <a:solidFill>
                  <a:srgbClr val="0000FF"/>
                </a:solidFill>
                <a:latin typeface="Arial Narrow" pitchFamily="34" charset="0"/>
                <a:ea typeface="Times New Roman" pitchFamily="18" charset="0"/>
                <a:cs typeface="Courier New" pitchFamily="49" charset="0"/>
              </a:rPr>
              <a:t>=“Mexico”</a:t>
            </a:r>
            <a:r>
              <a:rPr lang="en-US" sz="2200" dirty="0" smtClean="0">
                <a:solidFill>
                  <a:schemeClr val="accent2">
                    <a:lumMod val="75000"/>
                  </a:schemeClr>
                </a:solidFill>
                <a:latin typeface="Arial Narrow" pitchFamily="34" charset="0"/>
                <a:ea typeface="Times New Roman" pitchFamily="18" charset="0"/>
                <a:cs typeface="Courier New" pitchFamily="49" charset="0"/>
              </a:rPr>
              <a:t> </a:t>
            </a:r>
            <a:r>
              <a:rPr lang="en-US" sz="2200" dirty="0" smtClean="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smtClean="0">
                <a:solidFill>
                  <a:srgbClr val="0000FF"/>
                </a:solidFill>
                <a:latin typeface="Arial Narrow" pitchFamily="34" charset="0"/>
                <a:ea typeface="Times New Roman" pitchFamily="18" charset="0"/>
                <a:cs typeface="Courier New" pitchFamily="49" charset="0"/>
              </a:rPr>
              <a:t>&lt;/</a:t>
            </a:r>
            <a:r>
              <a:rPr lang="en-US" sz="2200" dirty="0" err="1" smtClean="0">
                <a:solidFill>
                  <a:srgbClr val="800000"/>
                </a:solidFill>
                <a:latin typeface="Arial Narrow" pitchFamily="34" charset="0"/>
                <a:ea typeface="Times New Roman" pitchFamily="18" charset="0"/>
                <a:cs typeface="Courier New" pitchFamily="49" charset="0"/>
              </a:rPr>
              <a:t>datalist</a:t>
            </a:r>
            <a:r>
              <a:rPr lang="en-US" sz="2200" dirty="0" smtClean="0">
                <a:solidFill>
                  <a:srgbClr val="0000FF"/>
                </a:solidFill>
                <a:latin typeface="Arial Narrow" pitchFamily="34" charset="0"/>
                <a:ea typeface="Times New Roman" pitchFamily="18" charset="0"/>
                <a:cs typeface="Courier New" pitchFamily="49" charset="0"/>
              </a:rPr>
              <a:t>&gt;</a:t>
            </a:r>
            <a:endParaRPr lang="en-US" sz="2200" dirty="0">
              <a:solidFill>
                <a:srgbClr val="0000FF"/>
              </a:solidFill>
              <a:latin typeface="Arial Narrow" pitchFamily="34"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41987" name="Picture 4" descr="C:\Program Files (x86)\Microsoft Office\MEDIA\CAGCAT10\j0234687.gif"/>
          <p:cNvPicPr>
            <a:picLocks noChangeAspect="1" noChangeArrowheads="1" noCrop="1"/>
          </p:cNvPicPr>
          <p:nvPr/>
        </p:nvPicPr>
        <p:blipFill>
          <a:blip r:embed="rId2" cstate="print"/>
          <a:srcRect/>
          <a:stretch>
            <a:fillRect/>
          </a:stretch>
        </p:blipFill>
        <p:spPr bwMode="auto">
          <a:xfrm>
            <a:off x="2514600" y="990600"/>
            <a:ext cx="4146550" cy="244316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990600" y="1387475"/>
            <a:ext cx="6477000" cy="4556125"/>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mj-lt"/>
              </a:rPr>
              <a:t>HTML</a:t>
            </a:r>
            <a:r>
              <a:rPr lang="es-ES" sz="4800" dirty="0">
                <a:solidFill>
                  <a:schemeClr val="tx2"/>
                </a:solidFill>
                <a:effectLst>
                  <a:outerShdw blurRad="38100" dist="38100" dir="2700000" algn="tl">
                    <a:srgbClr val="000000"/>
                  </a:outerShdw>
                </a:effectLst>
                <a:latin typeface="+mj-lt"/>
              </a:rPr>
              <a:t> </a:t>
            </a:r>
            <a:r>
              <a:rPr lang="es-ES" b="0" dirty="0">
                <a:solidFill>
                  <a:schemeClr val="tx2"/>
                </a:solidFill>
                <a:effectLst>
                  <a:outerShdw blurRad="38100" dist="38100" dir="2700000" algn="tl">
                    <a:srgbClr val="000000"/>
                  </a:outerShdw>
                </a:effectLst>
                <a:latin typeface="+mj-lt"/>
              </a:rPr>
              <a:t>(</a:t>
            </a:r>
            <a:r>
              <a:rPr lang="es-ES" b="0" dirty="0" err="1">
                <a:solidFill>
                  <a:schemeClr val="tx2"/>
                </a:solidFill>
                <a:effectLst>
                  <a:outerShdw blurRad="38100" dist="38100" dir="2700000" algn="tl">
                    <a:srgbClr val="000000"/>
                  </a:outerShdw>
                </a:effectLst>
                <a:latin typeface="+mj-lt"/>
              </a:rPr>
              <a:t>Hyper</a:t>
            </a:r>
            <a:r>
              <a:rPr lang="es-ES" b="0" dirty="0">
                <a:solidFill>
                  <a:schemeClr val="tx2"/>
                </a:solidFill>
                <a:effectLst>
                  <a:outerShdw blurRad="38100" dist="38100" dir="2700000" algn="tl">
                    <a:srgbClr val="000000"/>
                  </a:outerShdw>
                </a:effectLst>
                <a:latin typeface="+mj-lt"/>
              </a:rPr>
              <a:t> </a:t>
            </a:r>
            <a:r>
              <a:rPr lang="es-ES" b="0" dirty="0" err="1">
                <a:solidFill>
                  <a:schemeClr val="tx2"/>
                </a:solidFill>
                <a:effectLst>
                  <a:outerShdw blurRad="38100" dist="38100" dir="2700000" algn="tl">
                    <a:srgbClr val="000000"/>
                  </a:outerShdw>
                </a:effectLst>
                <a:latin typeface="+mj-lt"/>
              </a:rPr>
              <a:t>Text</a:t>
            </a:r>
            <a:r>
              <a:rPr lang="es-ES" b="0" dirty="0">
                <a:solidFill>
                  <a:schemeClr val="tx2"/>
                </a:solidFill>
                <a:effectLst>
                  <a:outerShdw blurRad="38100" dist="38100" dir="2700000" algn="tl">
                    <a:srgbClr val="000000"/>
                  </a:outerShdw>
                </a:effectLst>
                <a:latin typeface="+mj-lt"/>
              </a:rPr>
              <a:t> </a:t>
            </a:r>
            <a:r>
              <a:rPr lang="es-ES" b="0" dirty="0" err="1">
                <a:solidFill>
                  <a:schemeClr val="tx2"/>
                </a:solidFill>
                <a:effectLst>
                  <a:outerShdw blurRad="38100" dist="38100" dir="2700000" algn="tl">
                    <a:srgbClr val="000000"/>
                  </a:outerShdw>
                </a:effectLst>
                <a:latin typeface="+mj-lt"/>
              </a:rPr>
              <a:t>Markup</a:t>
            </a:r>
            <a:r>
              <a:rPr lang="es-ES" b="0" dirty="0">
                <a:solidFill>
                  <a:schemeClr val="tx2"/>
                </a:solidFill>
                <a:effectLst>
                  <a:outerShdw blurRad="38100" dist="38100" dir="2700000" algn="tl">
                    <a:srgbClr val="000000"/>
                  </a:outerShdw>
                </a:effectLst>
                <a:latin typeface="+mj-lt"/>
              </a:rPr>
              <a:t> </a:t>
            </a:r>
            <a:r>
              <a:rPr lang="es-ES" b="0" dirty="0" err="1">
                <a:solidFill>
                  <a:schemeClr val="tx2"/>
                </a:solidFill>
                <a:effectLst>
                  <a:outerShdw blurRad="38100" dist="38100" dir="2700000" algn="tl">
                    <a:srgbClr val="000000"/>
                  </a:outerShdw>
                </a:effectLst>
                <a:latin typeface="+mj-lt"/>
              </a:rPr>
              <a:t>Language</a:t>
            </a:r>
            <a:r>
              <a:rPr lang="es-ES" b="0" dirty="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252538"/>
            <a:ext cx="8759825" cy="5605462"/>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Es un lenguaje utilizado para desarrollar páginas Web.</a:t>
            </a: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HTML utiliza una serie de etiquetas (</a:t>
            </a:r>
            <a:r>
              <a:rPr lang="es-AR" sz="2800" b="0" kern="0" dirty="0" err="1">
                <a:effectLst>
                  <a:outerShdw blurRad="38100" dist="38100" dir="2700000" algn="tl">
                    <a:srgbClr val="000000"/>
                  </a:outerShdw>
                </a:effectLst>
                <a:latin typeface="+mn-lt"/>
              </a:rPr>
              <a:t>tags</a:t>
            </a:r>
            <a:r>
              <a:rPr lang="es-AR" sz="2800" b="0" kern="0" dirty="0">
                <a:effectLst>
                  <a:outerShdw blurRad="38100" dist="38100" dir="2700000" algn="tl">
                    <a:srgbClr val="000000"/>
                  </a:outerShdw>
                </a:effectLst>
                <a:latin typeface="+mn-lt"/>
              </a:rPr>
              <a:t>) intercaladas en un documento de texto sin formato.</a:t>
            </a: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Dichas etiquetas serán interpretadas por los navegadores (browsers) encargados visualizar la página Web con el fin de establecer un formato. </a:t>
            </a: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Se pueden crear en cualquier editor de texto.</a:t>
            </a:r>
          </a:p>
          <a:p>
            <a:pPr marL="558800" indent="-558800">
              <a:lnSpc>
                <a:spcPct val="90000"/>
              </a:lnSpc>
              <a:spcBef>
                <a:spcPct val="25000"/>
              </a:spcBef>
              <a:buClr>
                <a:schemeClr val="tx2"/>
              </a:buClr>
              <a:buSzPct val="75000"/>
              <a:buFont typeface="Wingdings" pitchFamily="2" charset="2"/>
              <a:buBlip>
                <a:blip r:embed="rId3"/>
              </a:buBlip>
              <a:defRPr/>
            </a:pPr>
            <a:endParaRPr lang="es-ES"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Su extensión puede ser </a:t>
            </a:r>
            <a:r>
              <a:rPr lang="es-ES" sz="2800" b="0" kern="0" dirty="0" err="1">
                <a:effectLst>
                  <a:outerShdw blurRad="38100" dist="38100" dir="2700000" algn="tl">
                    <a:srgbClr val="000000"/>
                  </a:outerShdw>
                </a:effectLst>
                <a:latin typeface="+mn-lt"/>
              </a:rPr>
              <a:t>htm</a:t>
            </a:r>
            <a:r>
              <a:rPr lang="es-ES" sz="2800" b="0" kern="0" dirty="0">
                <a:effectLst>
                  <a:outerShdw blurRad="38100" dist="38100" dir="2700000" algn="tl">
                    <a:srgbClr val="000000"/>
                  </a:outerShdw>
                </a:effectLst>
                <a:latin typeface="+mn-lt"/>
              </a:rPr>
              <a:t> o </a:t>
            </a:r>
            <a:r>
              <a:rPr lang="es-ES" sz="2800" b="0" kern="0" dirty="0" err="1">
                <a:effectLst>
                  <a:outerShdw blurRad="38100" dist="38100" dir="2700000" algn="tl">
                    <a:srgbClr val="000000"/>
                  </a:outerShdw>
                </a:effectLst>
                <a:latin typeface="+mn-lt"/>
              </a:rPr>
              <a:t>html</a:t>
            </a:r>
            <a:r>
              <a:rPr lang="es-ES" sz="2800" b="0" kern="0" dirty="0">
                <a:effectLst>
                  <a:outerShdw blurRad="38100" dist="38100" dir="2700000" algn="tl">
                    <a:srgbClr val="000000"/>
                  </a:outerShdw>
                </a:effectLst>
                <a:latin typeface="+mn-lt"/>
              </a:rPr>
              <a:t>.</a:t>
            </a:r>
            <a:endParaRPr lang="es-AR" sz="2800" b="0" kern="0" dirty="0">
              <a:effectLst>
                <a:outerShdw blurRad="38100" dist="38100" dir="2700000" algn="tl">
                  <a:srgbClr val="000000"/>
                </a:outerShdw>
              </a:effectLst>
              <a:latin typeface="+mn-lt"/>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990600" y="1387475"/>
            <a:ext cx="6477000" cy="4556125"/>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HTML 5</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252538"/>
            <a:ext cx="8759825" cy="5010602"/>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smtClean="0">
                <a:effectLst>
                  <a:outerShdw blurRad="38100" dist="38100" dir="2700000" algn="tl">
                    <a:srgbClr val="000000"/>
                  </a:outerShdw>
                </a:effectLst>
                <a:latin typeface="+mn-lt"/>
              </a:rPr>
              <a:t>Evolución de HTML (estandarizado por la W3C).</a:t>
            </a:r>
            <a:endParaRPr lang="es-ES" sz="28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Fusiona: </a:t>
            </a:r>
          </a:p>
          <a:p>
            <a:pPr marL="1016000" lvl="1" indent="-558800">
              <a:lnSpc>
                <a:spcPct val="90000"/>
              </a:lnSpc>
              <a:spcBef>
                <a:spcPct val="25000"/>
              </a:spcBef>
              <a:buClr>
                <a:schemeClr val="tx2"/>
              </a:buClr>
              <a:buSzPct val="75000"/>
              <a:buFont typeface="Wingdings" pitchFamily="2" charset="2"/>
              <a:buBlip>
                <a:blip r:embed="rId3"/>
              </a:buBlip>
              <a:defRPr/>
            </a:pPr>
            <a:r>
              <a:rPr lang="es-AR" sz="2800" b="0" kern="0" dirty="0" err="1" smtClean="0">
                <a:effectLst>
                  <a:outerShdw blurRad="38100" dist="38100" dir="2700000" algn="tl">
                    <a:srgbClr val="000000"/>
                  </a:outerShdw>
                </a:effectLst>
                <a:latin typeface="+mn-lt"/>
              </a:rPr>
              <a:t>JavaScript</a:t>
            </a:r>
            <a:r>
              <a:rPr lang="es-AR" sz="2800" b="0" kern="0" dirty="0" smtClean="0">
                <a:effectLst>
                  <a:outerShdw blurRad="38100" dist="38100" dir="2700000" algn="tl">
                    <a:srgbClr val="000000"/>
                  </a:outerShdw>
                </a:effectLst>
                <a:latin typeface="+mn-lt"/>
              </a:rPr>
              <a:t> (como lenguaje de programación). </a:t>
            </a:r>
          </a:p>
          <a:p>
            <a:pPr marL="1016000" lvl="1"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HTML (como modelo semántico).</a:t>
            </a:r>
          </a:p>
          <a:p>
            <a:pPr marL="1016000" lvl="1"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CSS 3 (como lenguaje de estilos).</a:t>
            </a:r>
            <a:endParaRPr lang="es-AR" sz="28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Introduce nuevas etiquetas (</a:t>
            </a:r>
            <a:r>
              <a:rPr lang="es-AR" sz="2800" b="0" kern="0" dirty="0" err="1" smtClean="0">
                <a:effectLst>
                  <a:outerShdw blurRad="38100" dist="38100" dir="2700000" algn="tl">
                    <a:srgbClr val="000000"/>
                  </a:outerShdw>
                </a:effectLst>
                <a:latin typeface="+mn-lt"/>
              </a:rPr>
              <a:t>tags</a:t>
            </a:r>
            <a:r>
              <a:rPr lang="es-AR" sz="2800" b="0" kern="0" dirty="0" smtClean="0">
                <a:effectLst>
                  <a:outerShdw blurRad="38100" dist="38100" dir="2700000" algn="tl">
                    <a:srgbClr val="000000"/>
                  </a:outerShdw>
                </a:effectLst>
                <a:latin typeface="+mn-lt"/>
              </a:rPr>
              <a:t>). </a:t>
            </a:r>
            <a:endParaRPr lang="es-AR" sz="28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smtClean="0">
                <a:effectLst>
                  <a:outerShdw blurRad="38100" dist="38100" dir="2700000" algn="tl">
                    <a:srgbClr val="000000"/>
                  </a:outerShdw>
                </a:effectLst>
                <a:latin typeface="+mn-lt"/>
              </a:rPr>
              <a:t>Simplifica la construcción de páginas Web.</a:t>
            </a:r>
            <a:endParaRPr lang="es-ES" sz="28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200" b="0" kern="0" dirty="0">
              <a:effectLst>
                <a:outerShdw blurRad="38100" dist="38100" dir="2700000" algn="tl">
                  <a:srgbClr val="000000"/>
                </a:outerShdw>
              </a:effectLst>
              <a:latin typeface="+mn-lt"/>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264380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 5</a:t>
            </a:r>
            <a:endParaRPr lang="es-AR" sz="36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¿Qué es </a:t>
            </a:r>
            <a:r>
              <a:rPr lang="es-ES" sz="2800" b="0" dirty="0" smtClean="0">
                <a:effectLst>
                  <a:outerShdw blurRad="38100" dist="38100" dir="2700000" algn="tl">
                    <a:srgbClr val="000000"/>
                  </a:outerShdw>
                </a:effectLst>
                <a:latin typeface="Franklin Gothic Medium" pitchFamily="34" charset="0"/>
              </a:rPr>
              <a:t>HTML / HTML 5?</a:t>
            </a:r>
            <a:endParaRPr lang="es-ES"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b="0" dirty="0">
                <a:solidFill>
                  <a:schemeClr val="accent1"/>
                </a:solidFill>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sz="2800" b="0" dirty="0" smtClean="0">
                <a:effectLst>
                  <a:outerShdw blurRad="38100" dist="38100" dir="2700000" algn="tl">
                    <a:srgbClr val="000000"/>
                  </a:outerShdw>
                </a:effectLst>
                <a:latin typeface="Franklin Gothic Medium" pitchFamily="34" charset="0"/>
              </a:rPr>
              <a:t>Formularios</a:t>
            </a:r>
            <a:endParaRPr lang="es-AR"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sz="2800" b="0" dirty="0">
                <a:effectLst>
                  <a:outerShdw blurRad="38100" dist="38100" dir="2700000" algn="tl">
                    <a:srgbClr val="000000"/>
                  </a:outerShdw>
                </a:effectLst>
                <a:latin typeface="Franklin Gothic Medium" pitchFamily="34" charset="0"/>
              </a:rPr>
              <a:t>Controles de Entrada de </a:t>
            </a:r>
            <a:r>
              <a:rPr lang="es-AR" sz="2800" b="0" dirty="0" smtClean="0">
                <a:effectLst>
                  <a:outerShdw blurRad="38100" dist="38100" dir="2700000" algn="tl">
                    <a:srgbClr val="000000"/>
                  </a:outerShdw>
                </a:effectLst>
                <a:latin typeface="Franklin Gothic Medium" pitchFamily="34" charset="0"/>
              </a:rPr>
              <a:t>Datos</a:t>
            </a:r>
            <a:endParaRPr lang="es-AR" sz="3600"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eaLnBrk="1" hangingPunct="1">
              <a:defRPr/>
            </a:pPr>
            <a:r>
              <a:rPr lang="es-AR" dirty="0" smtClean="0"/>
              <a:t>Etiquetas </a:t>
            </a:r>
            <a:r>
              <a:rPr lang="es-AR" sz="3200" dirty="0" smtClean="0"/>
              <a:t>(</a:t>
            </a:r>
            <a:r>
              <a:rPr lang="es-AR" sz="3200" dirty="0" err="1" smtClean="0"/>
              <a:t>Tags</a:t>
            </a:r>
            <a:r>
              <a:rPr lang="es-AR" sz="3200" dirty="0" smtClean="0"/>
              <a:t>)</a:t>
            </a:r>
          </a:p>
        </p:txBody>
      </p:sp>
      <p:sp>
        <p:nvSpPr>
          <p:cNvPr id="968707" name="Rectangle 3"/>
          <p:cNvSpPr>
            <a:spLocks noGrp="1" noChangeArrowheads="1"/>
          </p:cNvSpPr>
          <p:nvPr>
            <p:ph type="body" idx="1"/>
          </p:nvPr>
        </p:nvSpPr>
        <p:spPr>
          <a:xfrm>
            <a:off x="384175" y="1487488"/>
            <a:ext cx="8759825" cy="3629025"/>
          </a:xfrm>
        </p:spPr>
        <p:txBody>
          <a:bodyPr/>
          <a:lstStyle/>
          <a:p>
            <a:pPr eaLnBrk="1" hangingPunct="1">
              <a:defRPr/>
            </a:pPr>
            <a:r>
              <a:rPr lang="es-ES" sz="2800" dirty="0" smtClean="0"/>
              <a:t>Las etiquetas le indican al navegador cómo tienen que mostrar el texto y las imágenes.</a:t>
            </a:r>
          </a:p>
          <a:p>
            <a:pPr eaLnBrk="1" hangingPunct="1">
              <a:defRPr/>
            </a:pPr>
            <a:endParaRPr lang="es-ES" sz="2200" dirty="0" smtClean="0"/>
          </a:p>
          <a:p>
            <a:pPr eaLnBrk="1" hangingPunct="1">
              <a:defRPr/>
            </a:pPr>
            <a:r>
              <a:rPr lang="es-ES" sz="2800" dirty="0" smtClean="0"/>
              <a:t>Se escriben entre los símbolos </a:t>
            </a:r>
            <a:r>
              <a:rPr lang="es-ES" sz="2800" b="1" dirty="0" smtClean="0"/>
              <a:t>&lt;</a:t>
            </a:r>
            <a:r>
              <a:rPr lang="es-ES" sz="2800" dirty="0" smtClean="0"/>
              <a:t> y </a:t>
            </a:r>
            <a:r>
              <a:rPr lang="es-ES" sz="2800" b="1" dirty="0" smtClean="0"/>
              <a:t>&gt;</a:t>
            </a:r>
            <a:r>
              <a:rPr lang="es-ES" sz="2800" dirty="0" smtClean="0"/>
              <a:t>.</a:t>
            </a:r>
          </a:p>
          <a:p>
            <a:pPr eaLnBrk="1" hangingPunct="1">
              <a:defRPr/>
            </a:pPr>
            <a:endParaRPr lang="es-ES" sz="2200" dirty="0" smtClean="0"/>
          </a:p>
          <a:p>
            <a:pPr eaLnBrk="1" hangingPunct="1">
              <a:defRPr/>
            </a:pPr>
            <a:r>
              <a:rPr lang="es-ES" sz="2800" dirty="0" smtClean="0"/>
              <a:t>Suelen tener </a:t>
            </a:r>
            <a:r>
              <a:rPr lang="es-ES" sz="2800" dirty="0" err="1" smtClean="0"/>
              <a:t>tags</a:t>
            </a:r>
            <a:r>
              <a:rPr lang="es-ES" sz="2800" dirty="0" smtClean="0"/>
              <a:t> de apertura y </a:t>
            </a:r>
            <a:r>
              <a:rPr lang="es-ES" sz="2800" dirty="0" err="1" smtClean="0"/>
              <a:t>tags</a:t>
            </a:r>
            <a:r>
              <a:rPr lang="es-ES" sz="2800" dirty="0" smtClean="0"/>
              <a:t> de cierre.</a:t>
            </a:r>
          </a:p>
          <a:p>
            <a:pPr eaLnBrk="1" hangingPunct="1">
              <a:defRPr/>
            </a:pPr>
            <a:endParaRPr lang="es-ES" sz="2200" dirty="0" smtClean="0"/>
          </a:p>
          <a:p>
            <a:pPr eaLnBrk="1" hangingPunct="1">
              <a:defRPr/>
            </a:pPr>
            <a:r>
              <a:rPr lang="es-ES" sz="2800" dirty="0" smtClean="0"/>
              <a:t>La estructura de los </a:t>
            </a:r>
            <a:r>
              <a:rPr lang="es-ES" sz="2800" dirty="0" err="1" smtClean="0"/>
              <a:t>tags</a:t>
            </a:r>
            <a:r>
              <a:rPr lang="es-ES" sz="2800" dirty="0" smtClean="0"/>
              <a:t> es la siguiente:</a:t>
            </a:r>
            <a:endParaRPr lang="es-AR" sz="2800" dirty="0" smtClean="0"/>
          </a:p>
        </p:txBody>
      </p:sp>
      <p:sp>
        <p:nvSpPr>
          <p:cNvPr id="4" name="Rectangle 5"/>
          <p:cNvSpPr>
            <a:spLocks noChangeArrowheads="1"/>
          </p:cNvSpPr>
          <p:nvPr/>
        </p:nvSpPr>
        <p:spPr bwMode="auto">
          <a:xfrm>
            <a:off x="457200" y="5472113"/>
            <a:ext cx="8229600" cy="88582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&lt;</a:t>
            </a:r>
            <a:r>
              <a:rPr lang="en-US" sz="2000" dirty="0" err="1">
                <a:solidFill>
                  <a:srgbClr val="800000"/>
                </a:solidFill>
                <a:latin typeface="Courier New" pitchFamily="49" charset="0"/>
                <a:ea typeface="Times New Roman" pitchFamily="18" charset="0"/>
                <a:cs typeface="Courier New" pitchFamily="49" charset="0"/>
              </a:rPr>
              <a:t>nombreEtiqueta</a:t>
            </a:r>
            <a:r>
              <a:rPr lang="en-US" sz="2000" dirty="0">
                <a:solidFill>
                  <a:srgbClr val="800000"/>
                </a:solidFill>
                <a:latin typeface="Courier New" pitchFamily="49" charset="0"/>
                <a:ea typeface="Times New Roman" pitchFamily="18" charset="0"/>
                <a:cs typeface="Courier New" pitchFamily="49" charset="0"/>
              </a:rPr>
              <a:t> </a:t>
            </a:r>
            <a:r>
              <a:rPr lang="en-US" sz="2000" dirty="0" err="1">
                <a:solidFill>
                  <a:srgbClr val="FF0000"/>
                </a:solidFill>
                <a:latin typeface="Courier New" pitchFamily="49" charset="0"/>
                <a:ea typeface="Times New Roman" pitchFamily="18" charset="0"/>
                <a:cs typeface="Courier New" pitchFamily="49" charset="0"/>
              </a:rPr>
              <a:t>atributo</a:t>
            </a:r>
            <a:r>
              <a:rPr lang="en-US" sz="2000" dirty="0">
                <a:solidFill>
                  <a:srgbClr val="0000FF"/>
                </a:solidFill>
                <a:latin typeface="Courier New" pitchFamily="49" charset="0"/>
                <a:ea typeface="Times New Roman" pitchFamily="18" charset="0"/>
                <a:cs typeface="Courier New" pitchFamily="49" charset="0"/>
              </a:rPr>
              <a:t>=“valor” </a:t>
            </a:r>
            <a:r>
              <a:rPr lang="en-US" sz="2000" dirty="0">
                <a:solidFill>
                  <a:schemeClr val="accent2">
                    <a:lumMod val="75000"/>
                  </a:schemeClr>
                </a:solidFill>
                <a:latin typeface="Courier New" pitchFamily="49" charset="0"/>
                <a:ea typeface="Times New Roman" pitchFamily="18" charset="0"/>
                <a:cs typeface="Courier New" pitchFamily="49" charset="0"/>
              </a:rPr>
              <a:t>&gt; </a:t>
            </a:r>
            <a:r>
              <a:rPr lang="en-US" sz="2000" dirty="0">
                <a:solidFill>
                  <a:schemeClr val="accent2">
                    <a:lumMod val="75000"/>
                  </a:schemeClr>
                </a:solidFill>
                <a:latin typeface="Courier New" pitchFamily="49" charset="0"/>
              </a:rPr>
              <a:t>&lt;/</a:t>
            </a:r>
            <a:r>
              <a:rPr lang="en-US" sz="2000" dirty="0" err="1">
                <a:solidFill>
                  <a:srgbClr val="800000"/>
                </a:solidFill>
                <a:latin typeface="Courier New" pitchFamily="49" charset="0"/>
              </a:rPr>
              <a:t>nombreEtiqueta</a:t>
            </a:r>
            <a:r>
              <a:rPr lang="en-US" sz="2000" dirty="0">
                <a:solidFill>
                  <a:schemeClr val="accent2">
                    <a:lumMod val="75000"/>
                  </a:schemeClr>
                </a:solidFill>
                <a:latin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a:xfrm>
            <a:off x="304800" y="228600"/>
            <a:ext cx="8393113" cy="750888"/>
          </a:xfrm>
        </p:spPr>
        <p:txBody>
          <a:bodyPr/>
          <a:lstStyle/>
          <a:p>
            <a:pPr eaLnBrk="1" hangingPunct="1">
              <a:defRPr/>
            </a:pPr>
            <a:r>
              <a:rPr lang="en-US" dirty="0" err="1" smtClean="0"/>
              <a:t>Documento</a:t>
            </a:r>
            <a:r>
              <a:rPr lang="en-US" dirty="0" smtClean="0"/>
              <a:t> HTML 5</a:t>
            </a:r>
          </a:p>
        </p:txBody>
      </p:sp>
      <p:sp>
        <p:nvSpPr>
          <p:cNvPr id="1095683" name="Rectangle 3"/>
          <p:cNvSpPr>
            <a:spLocks noGrp="1" noChangeArrowheads="1"/>
          </p:cNvSpPr>
          <p:nvPr>
            <p:ph type="body" idx="1"/>
          </p:nvPr>
        </p:nvSpPr>
        <p:spPr>
          <a:xfrm>
            <a:off x="374650" y="1230313"/>
            <a:ext cx="8769350" cy="3460750"/>
          </a:xfrm>
        </p:spPr>
        <p:txBody>
          <a:bodyPr/>
          <a:lstStyle/>
          <a:p>
            <a:pPr eaLnBrk="1" hangingPunct="1">
              <a:lnSpc>
                <a:spcPct val="110000"/>
              </a:lnSpc>
              <a:spcBef>
                <a:spcPct val="0"/>
              </a:spcBef>
              <a:spcAft>
                <a:spcPct val="10000"/>
              </a:spcAft>
              <a:defRPr/>
            </a:pPr>
            <a:r>
              <a:rPr lang="es-ES" sz="2800" dirty="0" smtClean="0"/>
              <a:t>Todas las etiquetas de una página Web se colocan dentro del </a:t>
            </a:r>
            <a:r>
              <a:rPr lang="es-ES" sz="2800" dirty="0" err="1" smtClean="0"/>
              <a:t>tag</a:t>
            </a:r>
            <a:r>
              <a:rPr lang="es-ES" sz="2800" dirty="0" smtClean="0"/>
              <a:t> </a:t>
            </a:r>
            <a:r>
              <a:rPr lang="es-ES" sz="2800" b="1" i="1" dirty="0" err="1" smtClean="0"/>
              <a:t>html</a:t>
            </a:r>
            <a:r>
              <a:rPr lang="es-ES" sz="2800" dirty="0" smtClean="0"/>
              <a:t> . </a:t>
            </a:r>
          </a:p>
          <a:p>
            <a:pPr eaLnBrk="1" hangingPunct="1">
              <a:lnSpc>
                <a:spcPct val="110000"/>
              </a:lnSpc>
              <a:spcBef>
                <a:spcPct val="0"/>
              </a:spcBef>
              <a:spcAft>
                <a:spcPct val="10000"/>
              </a:spcAft>
              <a:defRPr/>
            </a:pPr>
            <a:endParaRPr lang="es-ES" sz="2200" dirty="0" smtClean="0"/>
          </a:p>
          <a:p>
            <a:pPr eaLnBrk="1" hangingPunct="1">
              <a:lnSpc>
                <a:spcPct val="110000"/>
              </a:lnSpc>
              <a:spcBef>
                <a:spcPct val="0"/>
              </a:spcBef>
              <a:spcAft>
                <a:spcPct val="10000"/>
              </a:spcAft>
              <a:defRPr/>
            </a:pPr>
            <a:r>
              <a:rPr lang="es-ES" sz="2800" dirty="0" smtClean="0"/>
              <a:t>La cual define dos secciones:</a:t>
            </a:r>
          </a:p>
          <a:p>
            <a:pPr lvl="1" eaLnBrk="1" hangingPunct="1">
              <a:lnSpc>
                <a:spcPct val="110000"/>
              </a:lnSpc>
              <a:spcBef>
                <a:spcPct val="0"/>
              </a:spcBef>
              <a:spcAft>
                <a:spcPct val="10000"/>
              </a:spcAft>
              <a:defRPr/>
            </a:pPr>
            <a:r>
              <a:rPr lang="es-ES" sz="2400" dirty="0" smtClean="0"/>
              <a:t>Head (cabecera)</a:t>
            </a:r>
          </a:p>
          <a:p>
            <a:pPr lvl="1" eaLnBrk="1" hangingPunct="1">
              <a:lnSpc>
                <a:spcPct val="110000"/>
              </a:lnSpc>
              <a:spcBef>
                <a:spcPct val="0"/>
              </a:spcBef>
              <a:spcAft>
                <a:spcPct val="10000"/>
              </a:spcAft>
              <a:defRPr/>
            </a:pPr>
            <a:r>
              <a:rPr lang="es-ES" sz="2400" dirty="0" err="1" smtClean="0"/>
              <a:t>Body</a:t>
            </a:r>
            <a:r>
              <a:rPr lang="es-ES" sz="2400" dirty="0" smtClean="0"/>
              <a:t> (cuerpo)</a:t>
            </a:r>
          </a:p>
          <a:p>
            <a:pPr eaLnBrk="1" hangingPunct="1">
              <a:lnSpc>
                <a:spcPct val="110000"/>
              </a:lnSpc>
              <a:spcBef>
                <a:spcPct val="0"/>
              </a:spcBef>
              <a:spcAft>
                <a:spcPct val="10000"/>
              </a:spcAft>
              <a:defRPr/>
            </a:pPr>
            <a:endParaRPr lang="es-AR" sz="2700" dirty="0" smtClean="0"/>
          </a:p>
        </p:txBody>
      </p:sp>
      <p:sp>
        <p:nvSpPr>
          <p:cNvPr id="5" name="Rectangle 5"/>
          <p:cNvSpPr>
            <a:spLocks noChangeArrowheads="1"/>
          </p:cNvSpPr>
          <p:nvPr/>
        </p:nvSpPr>
        <p:spPr bwMode="auto">
          <a:xfrm>
            <a:off x="500063" y="4048125"/>
            <a:ext cx="8229600" cy="271462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r>
              <a:rPr lang="en-US" sz="2000" dirty="0" smtClean="0">
                <a:solidFill>
                  <a:schemeClr val="bg2">
                    <a:lumMod val="50000"/>
                    <a:lumOff val="50000"/>
                  </a:schemeClr>
                </a:solidFill>
                <a:latin typeface="Courier New" pitchFamily="49" charset="0"/>
                <a:ea typeface="Times New Roman" pitchFamily="18" charset="0"/>
                <a:cs typeface="Courier New" pitchFamily="49" charset="0"/>
              </a:rPr>
              <a:t>&lt;!</a:t>
            </a:r>
            <a:r>
              <a:rPr lang="en-US" sz="2000" dirty="0" err="1" smtClean="0">
                <a:solidFill>
                  <a:schemeClr val="bg2">
                    <a:lumMod val="50000"/>
                    <a:lumOff val="50000"/>
                  </a:schemeClr>
                </a:solidFill>
                <a:latin typeface="Courier New" pitchFamily="49" charset="0"/>
                <a:ea typeface="Times New Roman" pitchFamily="18" charset="0"/>
                <a:cs typeface="Courier New" pitchFamily="49" charset="0"/>
              </a:rPr>
              <a:t>doctype</a:t>
            </a:r>
            <a:r>
              <a:rPr lang="en-US" sz="2000" dirty="0" smtClean="0">
                <a:solidFill>
                  <a:schemeClr val="bg2">
                    <a:lumMod val="50000"/>
                    <a:lumOff val="50000"/>
                  </a:schemeClr>
                </a:solidFill>
                <a:latin typeface="Courier New" pitchFamily="49" charset="0"/>
                <a:ea typeface="Times New Roman" pitchFamily="18" charset="0"/>
                <a:cs typeface="Courier New" pitchFamily="49" charset="0"/>
              </a:rPr>
              <a:t> html&gt;</a:t>
            </a:r>
          </a:p>
          <a:p>
            <a:pPr>
              <a:defRPr/>
            </a:pPr>
            <a:r>
              <a:rPr lang="en-US" sz="2000" dirty="0" smtClean="0">
                <a:solidFill>
                  <a:schemeClr val="accent2">
                    <a:lumMod val="75000"/>
                  </a:schemeClr>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html</a:t>
            </a:r>
            <a:r>
              <a:rPr lang="en-US" sz="20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head</a:t>
            </a:r>
            <a:r>
              <a:rPr lang="en-US" sz="2000" dirty="0" smtClean="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dirty="0" smtClean="0">
                <a:solidFill>
                  <a:schemeClr val="accent2">
                    <a:lumMod val="75000"/>
                  </a:schemeClr>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meta </a:t>
            </a:r>
            <a:r>
              <a:rPr lang="en-US" sz="2000" dirty="0" err="1" smtClean="0">
                <a:solidFill>
                  <a:srgbClr val="FF0000"/>
                </a:solidFill>
                <a:latin typeface="Courier New" pitchFamily="49" charset="0"/>
                <a:ea typeface="Times New Roman" pitchFamily="18" charset="0"/>
                <a:cs typeface="Courier New" pitchFamily="49" charset="0"/>
              </a:rPr>
              <a:t>charset</a:t>
            </a:r>
            <a:r>
              <a:rPr lang="en-US" sz="2000" dirty="0" smtClean="0">
                <a:solidFill>
                  <a:srgbClr val="0000FF"/>
                </a:solidFill>
                <a:latin typeface="Courier New" pitchFamily="49" charset="0"/>
                <a:ea typeface="Times New Roman" pitchFamily="18" charset="0"/>
                <a:cs typeface="Courier New" pitchFamily="49" charset="0"/>
              </a:rPr>
              <a:t>=“utf-8”</a:t>
            </a:r>
            <a:r>
              <a:rPr lang="en-US" sz="2000" dirty="0" smtClean="0">
                <a:solidFill>
                  <a:srgbClr val="800000"/>
                </a:solidFill>
                <a:latin typeface="Courier New" pitchFamily="49" charset="0"/>
                <a:ea typeface="Times New Roman" pitchFamily="18" charset="0"/>
                <a:cs typeface="Courier New" pitchFamily="49" charset="0"/>
              </a:rPr>
              <a:t> /</a:t>
            </a:r>
            <a:r>
              <a:rPr lang="en-US" sz="2000" dirty="0" smtClean="0">
                <a:solidFill>
                  <a:schemeClr val="accent2">
                    <a:lumMod val="75000"/>
                  </a:schemeClr>
                </a:solidFill>
                <a:latin typeface="Courier New" pitchFamily="49" charset="0"/>
                <a:ea typeface="Times New Roman" pitchFamily="18" charset="0"/>
                <a:cs typeface="Courier New" pitchFamily="49" charset="0"/>
              </a:rPr>
              <a:t>&gt;</a:t>
            </a: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title</a:t>
            </a:r>
            <a:r>
              <a:rPr lang="en-US" sz="2000" dirty="0" smtClean="0">
                <a:solidFill>
                  <a:schemeClr val="accent2">
                    <a:lumMod val="75000"/>
                  </a:schemeClr>
                </a:solidFill>
                <a:latin typeface="Courier New" pitchFamily="49" charset="0"/>
                <a:ea typeface="Times New Roman" pitchFamily="18" charset="0"/>
                <a:cs typeface="Courier New" pitchFamily="49" charset="0"/>
              </a:rPr>
              <a:t>&gt;&lt;/</a:t>
            </a:r>
            <a:r>
              <a:rPr lang="en-US" sz="2000" dirty="0">
                <a:solidFill>
                  <a:srgbClr val="800000"/>
                </a:solidFill>
                <a:latin typeface="Courier New" pitchFamily="49" charset="0"/>
                <a:ea typeface="Times New Roman" pitchFamily="18" charset="0"/>
                <a:cs typeface="Courier New" pitchFamily="49" charset="0"/>
              </a:rPr>
              <a:t>title</a:t>
            </a:r>
            <a:r>
              <a:rPr lang="en-US" sz="20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head</a:t>
            </a:r>
            <a:r>
              <a:rPr lang="en-US" sz="20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b="0" dirty="0">
                <a:solidFill>
                  <a:schemeClr val="bg2"/>
                </a:solidFill>
                <a:effectLst>
                  <a:outerShdw blurRad="38100" dist="38100" dir="2700000" algn="tl">
                    <a:srgbClr val="C0C0C0"/>
                  </a:outerShdw>
                </a:effectLst>
                <a:latin typeface="Courier New" pitchFamily="49" charset="0"/>
              </a:rPr>
              <a:t>	</a:t>
            </a:r>
            <a:r>
              <a:rPr lang="en-US" sz="2000" dirty="0">
                <a:solidFill>
                  <a:schemeClr val="accent2">
                    <a:lumMod val="75000"/>
                  </a:schemeClr>
                </a:solidFill>
                <a:latin typeface="Courier New" pitchFamily="49" charset="0"/>
              </a:rPr>
              <a:t>&lt;</a:t>
            </a:r>
            <a:r>
              <a:rPr lang="en-US" sz="2000" dirty="0">
                <a:solidFill>
                  <a:srgbClr val="800000"/>
                </a:solidFill>
                <a:latin typeface="Courier New" pitchFamily="49" charset="0"/>
              </a:rPr>
              <a:t>body</a:t>
            </a:r>
            <a:r>
              <a:rPr lang="en-US" sz="2000" dirty="0">
                <a:solidFill>
                  <a:schemeClr val="accent2">
                    <a:lumMod val="75000"/>
                  </a:schemeClr>
                </a:solidFill>
                <a:latin typeface="Courier New" pitchFamily="49" charset="0"/>
              </a:rPr>
              <a:t>&gt;</a:t>
            </a:r>
          </a:p>
          <a:p>
            <a:pPr>
              <a:defRPr/>
            </a:pPr>
            <a:r>
              <a:rPr lang="en-US" sz="2000" dirty="0">
                <a:solidFill>
                  <a:schemeClr val="bg2"/>
                </a:solidFill>
                <a:latin typeface="Courier New" pitchFamily="49" charset="0"/>
              </a:rPr>
              <a:t>	</a:t>
            </a:r>
            <a:r>
              <a:rPr lang="en-US" sz="2000" dirty="0">
                <a:solidFill>
                  <a:schemeClr val="accent2">
                    <a:lumMod val="75000"/>
                  </a:schemeClr>
                </a:solidFill>
                <a:latin typeface="Courier New" pitchFamily="49" charset="0"/>
              </a:rPr>
              <a:t>&lt;/</a:t>
            </a:r>
            <a:r>
              <a:rPr lang="en-US" sz="2000" dirty="0">
                <a:solidFill>
                  <a:srgbClr val="800000"/>
                </a:solidFill>
                <a:latin typeface="Courier New" pitchFamily="49" charset="0"/>
              </a:rPr>
              <a:t>body</a:t>
            </a:r>
            <a:r>
              <a:rPr lang="en-US" sz="2000" dirty="0">
                <a:solidFill>
                  <a:schemeClr val="accent2">
                    <a:lumMod val="75000"/>
                  </a:schemeClr>
                </a:solidFill>
                <a:latin typeface="Courier New" pitchFamily="49" charset="0"/>
              </a:rPr>
              <a:t>&gt;</a:t>
            </a:r>
          </a:p>
          <a:p>
            <a:pPr>
              <a:defRPr/>
            </a:pPr>
            <a:r>
              <a:rPr lang="en-US" sz="2000" dirty="0">
                <a:solidFill>
                  <a:schemeClr val="accent2">
                    <a:lumMod val="75000"/>
                  </a:schemeClr>
                </a:solidFill>
                <a:latin typeface="Courier New" pitchFamily="49" charset="0"/>
              </a:rPr>
              <a:t>&lt;/</a:t>
            </a:r>
            <a:r>
              <a:rPr lang="en-US" sz="2000" dirty="0">
                <a:solidFill>
                  <a:srgbClr val="800000"/>
                </a:solidFill>
                <a:latin typeface="Courier New" pitchFamily="49" charset="0"/>
              </a:rPr>
              <a:t>html</a:t>
            </a:r>
            <a:r>
              <a:rPr lang="en-US" sz="2000" dirty="0">
                <a:solidFill>
                  <a:schemeClr val="accent2">
                    <a:lumMod val="75000"/>
                  </a:schemeClr>
                </a:solidFill>
                <a:latin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Novedades de HTML 5</a:t>
            </a:r>
            <a:endParaRPr lang="es-AR" dirty="0"/>
          </a:p>
        </p:txBody>
      </p:sp>
      <p:sp>
        <p:nvSpPr>
          <p:cNvPr id="3" name="2 Marcador de contenido"/>
          <p:cNvSpPr>
            <a:spLocks noGrp="1"/>
          </p:cNvSpPr>
          <p:nvPr>
            <p:ph idx="1"/>
          </p:nvPr>
        </p:nvSpPr>
        <p:spPr>
          <a:xfrm>
            <a:off x="381000" y="1416050"/>
            <a:ext cx="8388350" cy="5278368"/>
          </a:xfrm>
        </p:spPr>
        <p:txBody>
          <a:bodyPr/>
          <a:lstStyle/>
          <a:p>
            <a:r>
              <a:rPr lang="es-AR" dirty="0" smtClean="0"/>
              <a:t>Nuevos elementos semánticos:</a:t>
            </a:r>
          </a:p>
          <a:p>
            <a:pPr lvl="1"/>
            <a:r>
              <a:rPr lang="es-AR" dirty="0" smtClean="0"/>
              <a:t>&lt;</a:t>
            </a:r>
            <a:r>
              <a:rPr lang="es-AR" dirty="0" err="1" smtClean="0"/>
              <a:t>header</a:t>
            </a:r>
            <a:r>
              <a:rPr lang="es-AR" dirty="0" smtClean="0"/>
              <a:t>&gt;, &lt;</a:t>
            </a:r>
            <a:r>
              <a:rPr lang="es-AR" dirty="0" err="1" smtClean="0"/>
              <a:t>footer</a:t>
            </a:r>
            <a:r>
              <a:rPr lang="es-AR" dirty="0" smtClean="0"/>
              <a:t>&gt;, &lt;</a:t>
            </a:r>
            <a:r>
              <a:rPr lang="es-AR" dirty="0" err="1" smtClean="0"/>
              <a:t>article</a:t>
            </a:r>
            <a:r>
              <a:rPr lang="es-AR" dirty="0" smtClean="0"/>
              <a:t>&gt; y &lt;</a:t>
            </a:r>
            <a:r>
              <a:rPr lang="es-AR" dirty="0" err="1" smtClean="0"/>
              <a:t>section</a:t>
            </a:r>
            <a:r>
              <a:rPr lang="es-AR" dirty="0" smtClean="0"/>
              <a:t>&gt;.</a:t>
            </a:r>
          </a:p>
          <a:p>
            <a:r>
              <a:rPr lang="es-AR" dirty="0" smtClean="0"/>
              <a:t>Nuevos atributos:</a:t>
            </a:r>
          </a:p>
          <a:p>
            <a:pPr lvl="1"/>
            <a:r>
              <a:rPr lang="es-AR" dirty="0" err="1" smtClean="0"/>
              <a:t>number</a:t>
            </a:r>
            <a:r>
              <a:rPr lang="es-AR" dirty="0" smtClean="0"/>
              <a:t>, date, time, </a:t>
            </a:r>
            <a:r>
              <a:rPr lang="es-AR" dirty="0" err="1" smtClean="0"/>
              <a:t>range</a:t>
            </a:r>
            <a:r>
              <a:rPr lang="es-AR" dirty="0" smtClean="0"/>
              <a:t>, etc.</a:t>
            </a:r>
          </a:p>
          <a:p>
            <a:r>
              <a:rPr lang="es-AR" dirty="0" smtClean="0"/>
              <a:t>Nuevos elementos gráficos:</a:t>
            </a:r>
          </a:p>
          <a:p>
            <a:pPr lvl="1"/>
            <a:r>
              <a:rPr lang="es-AR" dirty="0" smtClean="0"/>
              <a:t>&lt;</a:t>
            </a:r>
            <a:r>
              <a:rPr lang="es-AR" dirty="0" err="1" smtClean="0"/>
              <a:t>canvas</a:t>
            </a:r>
            <a:r>
              <a:rPr lang="es-AR" dirty="0" smtClean="0"/>
              <a:t>&gt; y &lt;</a:t>
            </a:r>
            <a:r>
              <a:rPr lang="es-AR" dirty="0" err="1" smtClean="0"/>
              <a:t>svg</a:t>
            </a:r>
            <a:r>
              <a:rPr lang="es-AR" dirty="0" smtClean="0"/>
              <a:t>&gt;.</a:t>
            </a:r>
          </a:p>
          <a:p>
            <a:r>
              <a:rPr lang="es-AR" dirty="0" smtClean="0"/>
              <a:t>Nuevos elementos multimedia:</a:t>
            </a:r>
          </a:p>
          <a:p>
            <a:pPr lvl="1"/>
            <a:r>
              <a:rPr lang="es-AR" dirty="0" smtClean="0"/>
              <a:t>&lt;audio&gt; y &lt;video&gt;.</a:t>
            </a:r>
          </a:p>
          <a:p>
            <a:r>
              <a:rPr lang="es-AR" dirty="0" smtClean="0"/>
              <a:t>Nuevas </a:t>
            </a:r>
            <a:r>
              <a:rPr lang="es-AR" dirty="0" err="1" smtClean="0"/>
              <a:t>API’s</a:t>
            </a:r>
            <a:endParaRPr lang="es-AR" dirty="0" smtClean="0"/>
          </a:p>
          <a:p>
            <a:pPr lvl="1"/>
            <a:r>
              <a:rPr lang="es-AR" dirty="0" err="1" smtClean="0"/>
              <a:t>geolocalización</a:t>
            </a:r>
            <a:r>
              <a:rPr lang="es-AR" dirty="0" smtClean="0"/>
              <a:t>, </a:t>
            </a:r>
            <a:r>
              <a:rPr lang="es-AR" dirty="0" err="1" smtClean="0"/>
              <a:t>drag</a:t>
            </a:r>
            <a:r>
              <a:rPr lang="es-AR" dirty="0" smtClean="0"/>
              <a:t> &amp; </a:t>
            </a:r>
            <a:r>
              <a:rPr lang="es-AR" dirty="0" err="1" smtClean="0"/>
              <a:t>drop</a:t>
            </a:r>
            <a:r>
              <a:rPr lang="es-AR" dirty="0" smtClean="0"/>
              <a:t>, local </a:t>
            </a:r>
            <a:r>
              <a:rPr lang="es-AR" dirty="0" err="1" smtClean="0"/>
              <a:t>storage</a:t>
            </a:r>
            <a:r>
              <a:rPr lang="es-AR" dirty="0" smtClean="0"/>
              <a:t>, etc.</a:t>
            </a:r>
            <a:endParaRPr lang="es-AR" dirty="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Clase05_ASP.NET-2009">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Clase05_ASP.NET-2009</Template>
  <TotalTime>4012</TotalTime>
  <Words>2873</Words>
  <Application>Microsoft Office PowerPoint</Application>
  <PresentationFormat>Presentación en pantalla (4:3)</PresentationFormat>
  <Paragraphs>479</Paragraphs>
  <Slides>33</Slides>
  <Notes>29</Notes>
  <HiddenSlides>0</HiddenSlides>
  <MMClips>0</MMClips>
  <ScaleCrop>false</ScaleCrop>
  <HeadingPairs>
    <vt:vector size="4" baseType="variant">
      <vt:variant>
        <vt:lpstr>Tema</vt:lpstr>
      </vt:variant>
      <vt:variant>
        <vt:i4>2</vt:i4>
      </vt:variant>
      <vt:variant>
        <vt:lpstr>Títulos de diapositiva</vt:lpstr>
      </vt:variant>
      <vt:variant>
        <vt:i4>33</vt:i4>
      </vt:variant>
    </vt:vector>
  </HeadingPairs>
  <TitlesOfParts>
    <vt:vector size="35" baseType="lpstr">
      <vt:lpstr>Clase05_ASP.NET-2009</vt:lpstr>
      <vt:lpstr>2_VS_NET Launch Template</vt:lpstr>
      <vt:lpstr>Maximiliano Neiner</vt:lpstr>
      <vt:lpstr>Temas a Tratar</vt:lpstr>
      <vt:lpstr>Temas a Tratar</vt:lpstr>
      <vt:lpstr>Diapositiva 4</vt:lpstr>
      <vt:lpstr>Diapositiva 5</vt:lpstr>
      <vt:lpstr>Temas a Tratar</vt:lpstr>
      <vt:lpstr>Etiquetas (Tags)</vt:lpstr>
      <vt:lpstr>Documento HTML 5</vt:lpstr>
      <vt:lpstr>Novedades de HTML 5</vt:lpstr>
      <vt:lpstr>Elementos Básicos</vt:lpstr>
      <vt:lpstr>Imágenes</vt:lpstr>
      <vt:lpstr>Links</vt:lpstr>
      <vt:lpstr>Listas</vt:lpstr>
      <vt:lpstr>Tablas</vt:lpstr>
      <vt:lpstr>Estilos y Semánticas</vt:lpstr>
      <vt:lpstr>Meta Datos</vt:lpstr>
      <vt:lpstr>Formularios e Inputs</vt:lpstr>
      <vt:lpstr>Temas a Tratar</vt:lpstr>
      <vt:lpstr>Diapositiva 19</vt:lpstr>
      <vt:lpstr>Temas a Tratar</vt:lpstr>
      <vt:lpstr>&lt;input&gt;</vt:lpstr>
      <vt:lpstr>Caja de Texto</vt:lpstr>
      <vt:lpstr>Casilla de Verificación</vt:lpstr>
      <vt:lpstr>Botón de Opción</vt:lpstr>
      <vt:lpstr>Parámetros Ocultos</vt:lpstr>
      <vt:lpstr>Enviar Datos</vt:lpstr>
      <vt:lpstr>Imágenes</vt:lpstr>
      <vt:lpstr>Nuevos Types &amp; Attributes</vt:lpstr>
      <vt:lpstr>Caja de Texto Multilínea</vt:lpstr>
      <vt:lpstr>Listas Desplegables</vt:lpstr>
      <vt:lpstr>Opciones Agrupadas</vt:lpstr>
      <vt:lpstr>Datalist (HTML 5)</vt:lpstr>
      <vt:lpstr>Ejercitación</vt:lpstr>
    </vt:vector>
  </TitlesOfParts>
  <Company>Max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III</dc:title>
  <dc:subject>HTML 5</dc:subject>
  <dc:creator>Neiner, Maximiliano</dc:creator>
  <cp:lastModifiedBy>Neiner Maximiliano</cp:lastModifiedBy>
  <cp:revision>165</cp:revision>
  <dcterms:created xsi:type="dcterms:W3CDTF">2009-07-23T13:58:14Z</dcterms:created>
  <dcterms:modified xsi:type="dcterms:W3CDTF">2017-03-14T17:07:57Z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