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45"/>
  </p:notesMasterIdLst>
  <p:handoutMasterIdLst>
    <p:handoutMasterId r:id="rId46"/>
  </p:handoutMasterIdLst>
  <p:sldIdLst>
    <p:sldId id="445" r:id="rId3"/>
    <p:sldId id="374" r:id="rId4"/>
    <p:sldId id="551" r:id="rId5"/>
    <p:sldId id="550" r:id="rId6"/>
    <p:sldId id="552" r:id="rId7"/>
    <p:sldId id="553" r:id="rId8"/>
    <p:sldId id="626" r:id="rId9"/>
    <p:sldId id="555" r:id="rId10"/>
    <p:sldId id="627" r:id="rId11"/>
    <p:sldId id="557" r:id="rId12"/>
    <p:sldId id="628" r:id="rId13"/>
    <p:sldId id="568" r:id="rId14"/>
    <p:sldId id="629" r:id="rId15"/>
    <p:sldId id="570" r:id="rId16"/>
    <p:sldId id="571" r:id="rId17"/>
    <p:sldId id="573" r:id="rId18"/>
    <p:sldId id="583" r:id="rId19"/>
    <p:sldId id="593" r:id="rId20"/>
    <p:sldId id="594" r:id="rId21"/>
    <p:sldId id="619" r:id="rId22"/>
    <p:sldId id="596" r:id="rId23"/>
    <p:sldId id="620" r:id="rId24"/>
    <p:sldId id="597" r:id="rId25"/>
    <p:sldId id="598" r:id="rId26"/>
    <p:sldId id="621" r:id="rId27"/>
    <p:sldId id="600" r:id="rId28"/>
    <p:sldId id="601" r:id="rId29"/>
    <p:sldId id="602" r:id="rId30"/>
    <p:sldId id="603" r:id="rId31"/>
    <p:sldId id="604" r:id="rId32"/>
    <p:sldId id="605" r:id="rId33"/>
    <p:sldId id="622" r:id="rId34"/>
    <p:sldId id="607" r:id="rId35"/>
    <p:sldId id="608" r:id="rId36"/>
    <p:sldId id="623" r:id="rId37"/>
    <p:sldId id="612" r:id="rId38"/>
    <p:sldId id="624" r:id="rId39"/>
    <p:sldId id="614" r:id="rId40"/>
    <p:sldId id="625" r:id="rId41"/>
    <p:sldId id="616" r:id="rId42"/>
    <p:sldId id="617" r:id="rId43"/>
    <p:sldId id="618" r:id="rId44"/>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066" autoAdjust="0"/>
  </p:normalViewPr>
  <p:slideViewPr>
    <p:cSldViewPr>
      <p:cViewPr varScale="1">
        <p:scale>
          <a:sx n="50" d="100"/>
          <a:sy n="50" d="100"/>
        </p:scale>
        <p:origin x="-5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312"/>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A5A437CB-52E9-4B68-8CE9-313575E0C36B}"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DA362D54-F820-47D9-9A34-E4BFC91428A8}"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C7F03-F1C9-4915-A035-23D3C700CF19}" type="slidenum">
              <a:rPr lang="en-US"/>
              <a:pPr>
                <a:defRPr/>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0B051E8D-8007-4DD3-A5AA-79A150A305F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AF32EC22-51AF-49A8-B861-FC64C921CF7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a:ln/>
        </p:spPr>
      </p:sp>
      <p:sp>
        <p:nvSpPr>
          <p:cNvPr id="78851"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E8E5D500-68FE-4D92-99F3-3A9898ED6AB6}"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a:ln/>
        </p:spPr>
      </p:sp>
      <p:sp>
        <p:nvSpPr>
          <p:cNvPr id="80899"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871C30D9-B8EC-48CC-A8EC-25AA3B8C83D3}"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06480F-75E2-4AF9-976C-8B9B9B4DA290}" type="slidenum">
              <a:rPr lang="en-US"/>
              <a:pPr>
                <a:defRPr/>
              </a:pPr>
              <a:t>18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p:cNvSpPr>
            <a:spLocks noGrp="1" noRot="1" noChangeAspect="1" noTextEdit="1"/>
          </p:cNvSpPr>
          <p:nvPr>
            <p:ph type="sldImg"/>
          </p:nvPr>
        </p:nvSpPr>
        <p:spPr>
          <a:ln/>
        </p:spPr>
      </p:sp>
      <p:sp>
        <p:nvSpPr>
          <p:cNvPr id="84995" name="2 Marcador de notas"/>
          <p:cNvSpPr>
            <a:spLocks noGrp="1"/>
          </p:cNvSpPr>
          <p:nvPr>
            <p:ph type="body" idx="1"/>
          </p:nvPr>
        </p:nvSpPr>
        <p:spPr>
          <a:noFill/>
          <a:ln/>
        </p:spPr>
        <p:txBody>
          <a:bodyPr/>
          <a:lstStyle/>
          <a:p>
            <a:r>
              <a:rPr lang="es-ES" dirty="0" smtClean="0"/>
              <a:t>Para más información acerca de XHTML dirigirse a: </a:t>
            </a:r>
          </a:p>
          <a:p>
            <a:endParaRPr lang="es-ES" dirty="0" smtClean="0"/>
          </a:p>
          <a:p>
            <a:r>
              <a:rPr lang="es-ES" dirty="0" smtClean="0"/>
              <a:t>http://www.w3c.es/Divulgacion/Guiasbreves/XHTML</a:t>
            </a:r>
          </a:p>
          <a:p>
            <a:endParaRPr lang="es-AR" dirty="0" smtClean="0"/>
          </a:p>
        </p:txBody>
      </p:sp>
      <p:sp>
        <p:nvSpPr>
          <p:cNvPr id="4" name="3 Marcador de número de diapositiva"/>
          <p:cNvSpPr>
            <a:spLocks noGrp="1"/>
          </p:cNvSpPr>
          <p:nvPr>
            <p:ph type="sldNum" sz="quarter" idx="5"/>
          </p:nvPr>
        </p:nvSpPr>
        <p:spPr/>
        <p:txBody>
          <a:bodyPr/>
          <a:lstStyle/>
          <a:p>
            <a:pPr>
              <a:defRPr/>
            </a:pPr>
            <a:fld id="{5C88480D-3411-425C-B079-A828FFDD5D6D}"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1BD4046-00EE-4D1A-9485-04001CE69F09}" type="slidenum">
              <a:rPr lang="en-US"/>
              <a:pPr>
                <a:defRPr/>
              </a:pPr>
              <a:t>20</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1D0FC1-AAD9-4DC1-B189-F0DBB22BEC69}" type="slidenum">
              <a:rPr lang="en-US"/>
              <a:pPr>
                <a:defRPr/>
              </a:pPr>
              <a:t>22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B7D61E-362F-43E9-98D6-3B0578980425}" type="slidenum">
              <a:rPr lang="en-US"/>
              <a:pPr>
                <a:defRPr/>
              </a:pPr>
              <a:t>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Marcador de imagen de diapositiva"/>
          <p:cNvSpPr>
            <a:spLocks noGrp="1" noRot="1" noChangeAspect="1" noTextEdit="1"/>
          </p:cNvSpPr>
          <p:nvPr>
            <p:ph type="sldImg"/>
          </p:nvPr>
        </p:nvSpPr>
        <p:spPr>
          <a:ln/>
        </p:spPr>
      </p:sp>
      <p:sp>
        <p:nvSpPr>
          <p:cNvPr id="88067" name="2 Marcador de notas"/>
          <p:cNvSpPr>
            <a:spLocks noGrp="1"/>
          </p:cNvSpPr>
          <p:nvPr>
            <p:ph type="body" idx="1"/>
          </p:nvPr>
        </p:nvSpPr>
        <p:spPr>
          <a:noFill/>
          <a:ln/>
        </p:spPr>
        <p:txBody>
          <a:bodyPr/>
          <a:lstStyle/>
          <a:p>
            <a:r>
              <a:rPr lang="es-AR" dirty="0" smtClean="0"/>
              <a:t>Las funciones que proporciona DOM para acceder a un nodo a través de sus nodos padre</a:t>
            </a:r>
          </a:p>
          <a:p>
            <a:r>
              <a:rPr lang="es-AR" dirty="0" smtClean="0"/>
              <a:t>consisten en acceder al nodo raíz de la página y después a sus nodos hijos y a los nodos hijos de esos hijos y así sucesivamente hasta el último nodo de la rama terminada por el nodo buscado.</a:t>
            </a:r>
          </a:p>
        </p:txBody>
      </p:sp>
      <p:sp>
        <p:nvSpPr>
          <p:cNvPr id="4" name="3 Marcador de número de diapositiva"/>
          <p:cNvSpPr>
            <a:spLocks noGrp="1"/>
          </p:cNvSpPr>
          <p:nvPr>
            <p:ph type="sldNum" sz="quarter" idx="5"/>
          </p:nvPr>
        </p:nvSpPr>
        <p:spPr/>
        <p:txBody>
          <a:bodyPr/>
          <a:lstStyle/>
          <a:p>
            <a:pPr>
              <a:defRPr/>
            </a:pPr>
            <a:fld id="{696FAA76-4DC4-4EEF-A1F0-3429F5560487}"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1 Marcador de imagen de diapositiva"/>
          <p:cNvSpPr>
            <a:spLocks noGrp="1" noRot="1" noChangeAspect="1" noTextEdit="1"/>
          </p:cNvSpPr>
          <p:nvPr>
            <p:ph type="sldImg"/>
          </p:nvPr>
        </p:nvSpPr>
        <p:spPr>
          <a:ln/>
        </p:spPr>
      </p:sp>
      <p:sp>
        <p:nvSpPr>
          <p:cNvPr id="89091" name="2 Marcador de notas"/>
          <p:cNvSpPr>
            <a:spLocks noGrp="1"/>
          </p:cNvSpPr>
          <p:nvPr>
            <p:ph type="body" idx="1"/>
          </p:nvPr>
        </p:nvSpPr>
        <p:spPr>
          <a:noFill/>
          <a:ln/>
        </p:spPr>
        <p:txBody>
          <a:bodyPr/>
          <a:lstStyle/>
          <a:p>
            <a:endParaRPr lang="es-AR" dirty="0" smtClean="0"/>
          </a:p>
        </p:txBody>
      </p:sp>
      <p:sp>
        <p:nvSpPr>
          <p:cNvPr id="4" name="3 Marcador de número de diapositiva"/>
          <p:cNvSpPr>
            <a:spLocks noGrp="1"/>
          </p:cNvSpPr>
          <p:nvPr>
            <p:ph type="sldNum" sz="quarter" idx="5"/>
          </p:nvPr>
        </p:nvSpPr>
        <p:spPr/>
        <p:txBody>
          <a:bodyPr/>
          <a:lstStyle/>
          <a:p>
            <a:pPr>
              <a:defRPr/>
            </a:pPr>
            <a:fld id="{E60D5670-C91D-4F57-A0D7-6CC14B7D8FAF}"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B202FD-2E90-430B-9017-3747DE37123F}" type="slidenum">
              <a:rPr lang="en-US"/>
              <a:pPr>
                <a:defRPr/>
              </a:pPr>
              <a:t>25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Marcador de imagen de diapositiva"/>
          <p:cNvSpPr>
            <a:spLocks noGrp="1" noRot="1" noChangeAspect="1" noTextEdit="1"/>
          </p:cNvSpPr>
          <p:nvPr>
            <p:ph type="sldImg"/>
          </p:nvPr>
        </p:nvSpPr>
        <p:spPr>
          <a:ln/>
        </p:spPr>
      </p:sp>
      <p:sp>
        <p:nvSpPr>
          <p:cNvPr id="91139" name="2 Marcador de notas"/>
          <p:cNvSpPr>
            <a:spLocks noGrp="1"/>
          </p:cNvSpPr>
          <p:nvPr>
            <p:ph type="body" idx="1"/>
          </p:nvPr>
        </p:nvSpPr>
        <p:spPr>
          <a:noFill/>
          <a:ln/>
        </p:spPr>
        <p:txBody>
          <a:bodyPr/>
          <a:lstStyle/>
          <a:p>
            <a:endParaRPr lang="es-AR" dirty="0" smtClean="0"/>
          </a:p>
        </p:txBody>
      </p:sp>
      <p:sp>
        <p:nvSpPr>
          <p:cNvPr id="4" name="3 Marcador de número de diapositiva"/>
          <p:cNvSpPr>
            <a:spLocks noGrp="1"/>
          </p:cNvSpPr>
          <p:nvPr>
            <p:ph type="sldNum" sz="quarter" idx="5"/>
          </p:nvPr>
        </p:nvSpPr>
        <p:spPr/>
        <p:txBody>
          <a:bodyPr/>
          <a:lstStyle/>
          <a:p>
            <a:pPr>
              <a:defRPr/>
            </a:pPr>
            <a:fld id="{43974B6D-DE9B-4ADC-806B-FE674DF16CFE}"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1 Marcador de imagen de diapositiva"/>
          <p:cNvSpPr>
            <a:spLocks noGrp="1" noRot="1" noChangeAspect="1" noTextEdit="1"/>
          </p:cNvSpPr>
          <p:nvPr>
            <p:ph type="sldImg"/>
          </p:nvPr>
        </p:nvSpPr>
        <p:spPr>
          <a:ln/>
        </p:spPr>
      </p:sp>
      <p:sp>
        <p:nvSpPr>
          <p:cNvPr id="92163" name="2 Marcador de notas"/>
          <p:cNvSpPr>
            <a:spLocks noGrp="1"/>
          </p:cNvSpPr>
          <p:nvPr>
            <p:ph type="body" idx="1"/>
          </p:nvPr>
        </p:nvSpPr>
        <p:spPr>
          <a:noFill/>
          <a:ln/>
        </p:spPr>
        <p:txBody>
          <a:bodyPr/>
          <a:lstStyle/>
          <a:p>
            <a:endParaRPr lang="es-AR" smtClean="0"/>
          </a:p>
        </p:txBody>
      </p:sp>
      <p:sp>
        <p:nvSpPr>
          <p:cNvPr id="4" name="3 Marcador de número de diapositiva"/>
          <p:cNvSpPr>
            <a:spLocks noGrp="1"/>
          </p:cNvSpPr>
          <p:nvPr>
            <p:ph type="sldNum" sz="quarter" idx="5"/>
          </p:nvPr>
        </p:nvSpPr>
        <p:spPr/>
        <p:txBody>
          <a:bodyPr/>
          <a:lstStyle/>
          <a:p>
            <a:pPr>
              <a:defRPr/>
            </a:pPr>
            <a:fld id="{7CBE2D19-E05A-452B-B8E3-194B251A1A23}"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p:cNvSpPr>
            <a:spLocks noGrp="1" noRot="1" noChangeAspect="1" noTextEdit="1"/>
          </p:cNvSpPr>
          <p:nvPr>
            <p:ph type="sldImg"/>
          </p:nvPr>
        </p:nvSpPr>
        <p:spPr>
          <a:ln/>
        </p:spPr>
      </p:sp>
      <p:sp>
        <p:nvSpPr>
          <p:cNvPr id="93187" name="2 Marcador de notas"/>
          <p:cNvSpPr>
            <a:spLocks noGrp="1"/>
          </p:cNvSpPr>
          <p:nvPr>
            <p:ph type="body" idx="1"/>
          </p:nvPr>
        </p:nvSpPr>
        <p:spPr>
          <a:noFill/>
          <a:ln/>
        </p:spPr>
        <p:txBody>
          <a:bodyPr/>
          <a:lstStyle/>
          <a:p>
            <a:r>
              <a:rPr lang="es-AR" dirty="0" smtClean="0"/>
              <a:t>▪ </a:t>
            </a:r>
            <a:r>
              <a:rPr lang="es-AR" dirty="0" err="1" smtClean="0"/>
              <a:t>font-weight</a:t>
            </a:r>
            <a:r>
              <a:rPr lang="es-AR" dirty="0" smtClean="0"/>
              <a:t> se transforma en </a:t>
            </a:r>
            <a:r>
              <a:rPr lang="es-AR" dirty="0" err="1" smtClean="0"/>
              <a:t>fontWeight</a:t>
            </a:r>
            <a:endParaRPr lang="es-AR" dirty="0" smtClean="0"/>
          </a:p>
          <a:p>
            <a:r>
              <a:rPr lang="en-US" dirty="0" smtClean="0"/>
              <a:t>▪ line-height se </a:t>
            </a:r>
            <a:r>
              <a:rPr lang="en-US" dirty="0" err="1" smtClean="0"/>
              <a:t>transforma</a:t>
            </a:r>
            <a:r>
              <a:rPr lang="en-US" dirty="0" smtClean="0"/>
              <a:t> en </a:t>
            </a:r>
            <a:r>
              <a:rPr lang="en-US" dirty="0" err="1" smtClean="0"/>
              <a:t>lineHeight</a:t>
            </a:r>
            <a:endParaRPr lang="en-US" dirty="0" smtClean="0"/>
          </a:p>
          <a:p>
            <a:r>
              <a:rPr lang="es-AR" dirty="0" smtClean="0"/>
              <a:t>▪ </a:t>
            </a:r>
            <a:r>
              <a:rPr lang="es-AR" dirty="0" err="1" smtClean="0"/>
              <a:t>border</a:t>
            </a:r>
            <a:r>
              <a:rPr lang="es-AR" dirty="0" smtClean="0"/>
              <a:t>-top-</a:t>
            </a:r>
            <a:r>
              <a:rPr lang="es-AR" dirty="0" err="1" smtClean="0"/>
              <a:t>style</a:t>
            </a:r>
            <a:r>
              <a:rPr lang="es-AR" dirty="0" smtClean="0"/>
              <a:t> se transforma en </a:t>
            </a:r>
            <a:r>
              <a:rPr lang="es-AR" dirty="0" err="1" smtClean="0"/>
              <a:t>borderTopStyle</a:t>
            </a:r>
            <a:endParaRPr lang="es-AR" dirty="0" smtClean="0"/>
          </a:p>
          <a:p>
            <a:r>
              <a:rPr lang="es-AR" dirty="0" smtClean="0"/>
              <a:t>▪ </a:t>
            </a:r>
            <a:r>
              <a:rPr lang="es-AR" dirty="0" err="1" smtClean="0"/>
              <a:t>list-style-image</a:t>
            </a:r>
            <a:r>
              <a:rPr lang="es-AR" dirty="0" smtClean="0"/>
              <a:t> se transforma en </a:t>
            </a:r>
            <a:r>
              <a:rPr lang="es-AR" dirty="0" err="1" smtClean="0"/>
              <a:t>listStyleImage</a:t>
            </a:r>
            <a:endParaRPr lang="es-AR" dirty="0" smtClean="0"/>
          </a:p>
        </p:txBody>
      </p:sp>
      <p:sp>
        <p:nvSpPr>
          <p:cNvPr id="4" name="3 Marcador de número de diapositiva"/>
          <p:cNvSpPr>
            <a:spLocks noGrp="1"/>
          </p:cNvSpPr>
          <p:nvPr>
            <p:ph type="sldNum" sz="quarter" idx="5"/>
          </p:nvPr>
        </p:nvSpPr>
        <p:spPr/>
        <p:txBody>
          <a:bodyPr/>
          <a:lstStyle/>
          <a:p>
            <a:pPr>
              <a:defRPr/>
            </a:pPr>
            <a:fld id="{21DEAE33-9285-432C-84A5-AED5D3B410BB}"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11C8D2-4C38-4A7A-B3DA-A51F179DF110}" type="slidenum">
              <a:rPr lang="en-US"/>
              <a:pPr>
                <a:defRPr/>
              </a:pPr>
              <a:t>30</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7976C0-F775-48BE-A17C-21A9C41E4093}" type="slidenum">
              <a:rPr lang="en-US"/>
              <a:pPr>
                <a:defRPr/>
              </a:pPr>
              <a:t>31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spcBef>
                <a:spcPct val="0"/>
              </a:spcBef>
            </a:pPr>
            <a:endParaRPr lang="es-AR" sz="3200" b="1"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73C2D3-3FF7-47C7-B363-94D31189E8E1}" type="slidenum">
              <a:rPr lang="en-US"/>
              <a:pPr>
                <a:defRPr/>
              </a:pPr>
              <a:t>32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Marcador de imagen de diapositiva"/>
          <p:cNvSpPr>
            <a:spLocks noGrp="1" noRot="1" noChangeAspect="1" noTextEdit="1"/>
          </p:cNvSpPr>
          <p:nvPr>
            <p:ph type="sldImg"/>
          </p:nvPr>
        </p:nvSpPr>
        <p:spPr>
          <a:ln/>
        </p:spPr>
      </p:sp>
      <p:sp>
        <p:nvSpPr>
          <p:cNvPr id="97283" name="2 Marcador de notas"/>
          <p:cNvSpPr>
            <a:spLocks noGrp="1"/>
          </p:cNvSpPr>
          <p:nvPr>
            <p:ph type="body" idx="1"/>
          </p:nvPr>
        </p:nvSpPr>
        <p:spPr>
          <a:noFill/>
          <a:ln/>
        </p:spPr>
        <p:txBody>
          <a:bodyPr/>
          <a:lstStyle/>
          <a:p>
            <a:pPr>
              <a:spcBef>
                <a:spcPct val="0"/>
              </a:spcBef>
            </a:pPr>
            <a:r>
              <a:rPr lang="es-AR" sz="3200" b="0" dirty="0" smtClean="0">
                <a:latin typeface="Cambria" pitchFamily="18" charset="0"/>
              </a:rPr>
              <a:t>En este modelo, cada elemento o etiqueta XHTML define su propia lista de posibles eventos </a:t>
            </a:r>
            <a:r>
              <a:rPr lang="es-AR" sz="3200" b="0" dirty="0" smtClean="0">
                <a:latin typeface="Cambria" pitchFamily="18" charset="0"/>
              </a:rPr>
              <a:t>que se </a:t>
            </a:r>
            <a:r>
              <a:rPr lang="es-AR" sz="3200" b="0" dirty="0" smtClean="0">
                <a:latin typeface="Cambria" pitchFamily="18" charset="0"/>
              </a:rPr>
              <a:t>le pueden asignar. Un mismo tipo de evento (por ejemplo, pinchar el bot</a:t>
            </a:r>
            <a:r>
              <a:rPr lang="es-AR" sz="3200" b="0" dirty="0" smtClean="0">
                <a:latin typeface="Arial" pitchFamily="34" charset="0"/>
              </a:rPr>
              <a:t>ó</a:t>
            </a:r>
            <a:r>
              <a:rPr lang="es-AR" sz="3200" b="0" dirty="0" smtClean="0">
                <a:latin typeface="Cambria" pitchFamily="18" charset="0"/>
              </a:rPr>
              <a:t>n izquierdo </a:t>
            </a:r>
            <a:r>
              <a:rPr lang="es-AR" sz="3200" b="0" dirty="0" smtClean="0">
                <a:latin typeface="Cambria" pitchFamily="18" charset="0"/>
              </a:rPr>
              <a:t>del rat</a:t>
            </a:r>
            <a:r>
              <a:rPr lang="es-AR" sz="3200" b="0" dirty="0" smtClean="0">
                <a:latin typeface="Arial" pitchFamily="34" charset="0"/>
              </a:rPr>
              <a:t>ó</a:t>
            </a:r>
            <a:r>
              <a:rPr lang="es-AR" sz="3200" b="0" dirty="0" smtClean="0">
                <a:latin typeface="Cambria" pitchFamily="18" charset="0"/>
              </a:rPr>
              <a:t>n</a:t>
            </a:r>
            <a:r>
              <a:rPr lang="es-AR" sz="3200" b="0" dirty="0" smtClean="0">
                <a:latin typeface="Cambria" pitchFamily="18" charset="0"/>
              </a:rPr>
              <a:t>) puede estar definido para varios elementos XHTML diferentes y un mismo </a:t>
            </a:r>
            <a:r>
              <a:rPr lang="es-AR" sz="3200" b="0" dirty="0" smtClean="0">
                <a:latin typeface="Cambria" pitchFamily="18" charset="0"/>
              </a:rPr>
              <a:t>elemento XHTML </a:t>
            </a:r>
            <a:r>
              <a:rPr lang="es-AR" sz="3200" b="0" dirty="0" smtClean="0">
                <a:latin typeface="Cambria" pitchFamily="18" charset="0"/>
              </a:rPr>
              <a:t>puede tener asociados varios eventos diferentes.</a:t>
            </a:r>
          </a:p>
          <a:p>
            <a:pPr>
              <a:spcBef>
                <a:spcPct val="0"/>
              </a:spcBef>
            </a:pPr>
            <a:r>
              <a:rPr lang="es-AR" sz="3200" b="0" dirty="0" smtClean="0">
                <a:latin typeface="Cambria" pitchFamily="18" charset="0"/>
              </a:rPr>
              <a:t>El nombre de cada evento se construye mediante el prefijo </a:t>
            </a:r>
            <a:r>
              <a:rPr lang="es-AR" sz="3200" b="0" dirty="0" err="1" smtClean="0">
                <a:latin typeface="Consolas" pitchFamily="49" charset="0"/>
              </a:rPr>
              <a:t>on</a:t>
            </a:r>
            <a:r>
              <a:rPr lang="es-AR" sz="3200" b="0" dirty="0" smtClean="0">
                <a:latin typeface="Cambria" pitchFamily="18" charset="0"/>
              </a:rPr>
              <a:t>, seguido del nombre en ingl</a:t>
            </a:r>
            <a:r>
              <a:rPr lang="es-AR" sz="3200" b="0" dirty="0" smtClean="0">
                <a:latin typeface="Arial" pitchFamily="34" charset="0"/>
              </a:rPr>
              <a:t>é</a:t>
            </a:r>
            <a:r>
              <a:rPr lang="es-AR" sz="3200" b="0" dirty="0" smtClean="0">
                <a:latin typeface="Cambria" pitchFamily="18" charset="0"/>
              </a:rPr>
              <a:t>s </a:t>
            </a:r>
            <a:r>
              <a:rPr lang="es-AR" sz="3200" b="0" dirty="0" smtClean="0">
                <a:latin typeface="Cambria" pitchFamily="18" charset="0"/>
              </a:rPr>
              <a:t>de la </a:t>
            </a:r>
            <a:r>
              <a:rPr lang="es-AR" sz="3200" b="0" dirty="0" smtClean="0">
                <a:latin typeface="Cambria" pitchFamily="18" charset="0"/>
              </a:rPr>
              <a:t>acci</a:t>
            </a:r>
            <a:r>
              <a:rPr lang="es-AR" sz="3200" b="0" dirty="0" smtClean="0">
                <a:latin typeface="Arial" pitchFamily="34" charset="0"/>
              </a:rPr>
              <a:t>ó</a:t>
            </a:r>
            <a:r>
              <a:rPr lang="es-AR" sz="3200" b="0" dirty="0" smtClean="0">
                <a:latin typeface="Cambria" pitchFamily="18" charset="0"/>
              </a:rPr>
              <a:t>n asociada al evento. As</a:t>
            </a:r>
            <a:r>
              <a:rPr lang="es-AR" sz="3200" b="0" dirty="0" smtClean="0">
                <a:latin typeface="Arial" pitchFamily="34" charset="0"/>
              </a:rPr>
              <a:t>í</a:t>
            </a:r>
            <a:r>
              <a:rPr lang="es-AR" sz="3200" b="0" dirty="0" smtClean="0">
                <a:latin typeface="Cambria" pitchFamily="18" charset="0"/>
              </a:rPr>
              <a:t>, el evento de pinchar un elemento con el rat</a:t>
            </a:r>
            <a:r>
              <a:rPr lang="es-AR" sz="3200" b="0" dirty="0" smtClean="0">
                <a:latin typeface="Arial" pitchFamily="34" charset="0"/>
              </a:rPr>
              <a:t>ó</a:t>
            </a:r>
            <a:r>
              <a:rPr lang="es-AR" sz="3200" b="0" dirty="0" smtClean="0">
                <a:latin typeface="Cambria" pitchFamily="18" charset="0"/>
              </a:rPr>
              <a:t>n se </a:t>
            </a:r>
            <a:r>
              <a:rPr lang="es-AR" sz="3200" b="0" dirty="0" smtClean="0">
                <a:latin typeface="Cambria" pitchFamily="18" charset="0"/>
              </a:rPr>
              <a:t>denomina </a:t>
            </a:r>
            <a:r>
              <a:rPr lang="es-AR" sz="3200" b="0" dirty="0" err="1" smtClean="0">
                <a:latin typeface="Consolas" pitchFamily="49" charset="0"/>
              </a:rPr>
              <a:t>onclick</a:t>
            </a:r>
            <a:r>
              <a:rPr lang="es-AR" sz="3200" b="0" dirty="0" smtClean="0">
                <a:latin typeface="Consolas" pitchFamily="49" charset="0"/>
              </a:rPr>
              <a:t> </a:t>
            </a:r>
            <a:r>
              <a:rPr lang="es-AR" sz="3200" b="0" dirty="0" smtClean="0">
                <a:latin typeface="Cambria" pitchFamily="18" charset="0"/>
              </a:rPr>
              <a:t>y el evento asociado a la acci</a:t>
            </a:r>
            <a:r>
              <a:rPr lang="es-AR" sz="3200" b="0" dirty="0" smtClean="0">
                <a:latin typeface="Arial" pitchFamily="34" charset="0"/>
              </a:rPr>
              <a:t>ó</a:t>
            </a:r>
            <a:r>
              <a:rPr lang="es-AR" sz="3200" b="0" dirty="0" smtClean="0">
                <a:latin typeface="Cambria" pitchFamily="18" charset="0"/>
              </a:rPr>
              <a:t>n de mover el rat</a:t>
            </a:r>
            <a:r>
              <a:rPr lang="es-AR" sz="3200" b="0" dirty="0" smtClean="0">
                <a:latin typeface="Arial" pitchFamily="34" charset="0"/>
              </a:rPr>
              <a:t>ó</a:t>
            </a:r>
            <a:r>
              <a:rPr lang="es-AR" sz="3200" b="0" dirty="0" smtClean="0">
                <a:latin typeface="Cambria" pitchFamily="18" charset="0"/>
              </a:rPr>
              <a:t>n se denomina </a:t>
            </a:r>
            <a:r>
              <a:rPr lang="es-AR" sz="3200" b="0" dirty="0" err="1" smtClean="0">
                <a:latin typeface="Consolas" pitchFamily="49" charset="0"/>
              </a:rPr>
              <a:t>onmousemove</a:t>
            </a:r>
            <a:r>
              <a:rPr lang="es-AR" sz="3200" b="0" dirty="0" smtClean="0">
                <a:latin typeface="Cambria" pitchFamily="18" charset="0"/>
              </a:rPr>
              <a:t>.</a:t>
            </a:r>
          </a:p>
          <a:p>
            <a:pPr>
              <a:spcBef>
                <a:spcPct val="0"/>
              </a:spcBef>
            </a:pPr>
            <a:endParaRPr lang="es-AR" sz="3200" b="1" dirty="0" smtClean="0">
              <a:latin typeface="Arial" pitchFamily="34" charset="0"/>
            </a:endParaRPr>
          </a:p>
        </p:txBody>
      </p:sp>
      <p:sp>
        <p:nvSpPr>
          <p:cNvPr id="4" name="3 Marcador de número de diapositiva"/>
          <p:cNvSpPr>
            <a:spLocks noGrp="1"/>
          </p:cNvSpPr>
          <p:nvPr>
            <p:ph type="sldNum" sz="quarter" idx="5"/>
          </p:nvPr>
        </p:nvSpPr>
        <p:spPr/>
        <p:txBody>
          <a:bodyPr/>
          <a:lstStyle/>
          <a:p>
            <a:pPr>
              <a:defRPr/>
            </a:pPr>
            <a:fld id="{4D0BDEDB-B84C-4409-A4A9-4430C8DFE57B}"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solidFill>
            <a:srgbClr val="FFFFFF"/>
          </a:solidFill>
          <a:ln/>
        </p:spPr>
      </p:sp>
      <p:sp>
        <p:nvSpPr>
          <p:cNvPr id="98307" name="2 Marcador de notas"/>
          <p:cNvSpPr>
            <a:spLocks noGrp="1"/>
          </p:cNvSpPr>
          <p:nvPr>
            <p:ph type="body" idx="1"/>
          </p:nvPr>
        </p:nvSpPr>
        <p:spPr>
          <a:solidFill>
            <a:srgbClr val="FFFFFF"/>
          </a:solidFill>
          <a:ln>
            <a:solidFill>
              <a:srgbClr val="000000"/>
            </a:solidFill>
          </a:ln>
        </p:spPr>
        <p:txBody>
          <a:bodyPr/>
          <a:lstStyle/>
          <a:p>
            <a:pPr>
              <a:spcBef>
                <a:spcPct val="0"/>
              </a:spcBef>
            </a:pPr>
            <a:r>
              <a:rPr lang="es-AR" sz="3200" b="0" dirty="0" smtClean="0">
                <a:latin typeface="Cambria" pitchFamily="18" charset="0"/>
              </a:rPr>
              <a:t>Los eventos m</a:t>
            </a:r>
            <a:r>
              <a:rPr lang="es-AR" sz="3200" b="0" dirty="0" smtClean="0">
                <a:latin typeface="Arial" pitchFamily="34" charset="0"/>
              </a:rPr>
              <a:t>á</a:t>
            </a:r>
            <a:r>
              <a:rPr lang="es-AR" sz="3200" b="0" dirty="0" smtClean="0">
                <a:latin typeface="Cambria" pitchFamily="18" charset="0"/>
              </a:rPr>
              <a:t>s utilizados en las aplicaciones web tradicionales son </a:t>
            </a:r>
            <a:r>
              <a:rPr lang="es-AR" sz="3200" b="0" dirty="0" err="1" smtClean="0">
                <a:latin typeface="Consolas" pitchFamily="49" charset="0"/>
              </a:rPr>
              <a:t>onload</a:t>
            </a:r>
            <a:r>
              <a:rPr lang="es-AR" sz="3200" b="0" dirty="0" smtClean="0">
                <a:latin typeface="Consolas" pitchFamily="49" charset="0"/>
              </a:rPr>
              <a:t> </a:t>
            </a:r>
            <a:r>
              <a:rPr lang="es-AR" sz="3200" b="0" dirty="0" smtClean="0">
                <a:latin typeface="Cambria" pitchFamily="18" charset="0"/>
              </a:rPr>
              <a:t>para esperar a </a:t>
            </a:r>
            <a:r>
              <a:rPr lang="es-AR" sz="3200" b="0" dirty="0" smtClean="0">
                <a:latin typeface="Cambria" pitchFamily="18" charset="0"/>
              </a:rPr>
              <a:t>que se </a:t>
            </a:r>
            <a:r>
              <a:rPr lang="es-AR" sz="3200" b="0" dirty="0" smtClean="0">
                <a:latin typeface="Cambria" pitchFamily="18" charset="0"/>
              </a:rPr>
              <a:t>cargue la p</a:t>
            </a:r>
            <a:r>
              <a:rPr lang="es-AR" sz="3200" b="0" dirty="0" smtClean="0">
                <a:latin typeface="Arial" pitchFamily="34" charset="0"/>
              </a:rPr>
              <a:t>á</a:t>
            </a:r>
            <a:r>
              <a:rPr lang="es-AR" sz="3200" b="0" dirty="0" smtClean="0">
                <a:latin typeface="Cambria" pitchFamily="18" charset="0"/>
              </a:rPr>
              <a:t>gina por completo, los eventos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onmouseover</a:t>
            </a:r>
            <a:r>
              <a:rPr lang="es-AR" sz="3200" b="0" dirty="0" smtClean="0">
                <a:latin typeface="Cambria" pitchFamily="18" charset="0"/>
              </a:rPr>
              <a:t>, </a:t>
            </a:r>
            <a:r>
              <a:rPr lang="es-AR" sz="3200" b="0" dirty="0" err="1" smtClean="0">
                <a:latin typeface="Consolas" pitchFamily="49" charset="0"/>
              </a:rPr>
              <a:t>onmouseout</a:t>
            </a:r>
            <a:r>
              <a:rPr lang="es-AR" sz="3200" b="0" dirty="0" smtClean="0">
                <a:latin typeface="Consolas" pitchFamily="49" charset="0"/>
              </a:rPr>
              <a:t> </a:t>
            </a:r>
            <a:r>
              <a:rPr lang="es-AR" sz="3200" b="0" dirty="0" smtClean="0">
                <a:latin typeface="Cambria" pitchFamily="18" charset="0"/>
              </a:rPr>
              <a:t>para </a:t>
            </a:r>
            <a:r>
              <a:rPr lang="es-AR" sz="3200" b="0" dirty="0" smtClean="0">
                <a:latin typeface="Cambria" pitchFamily="18" charset="0"/>
              </a:rPr>
              <a:t>controlar el </a:t>
            </a:r>
            <a:r>
              <a:rPr lang="es-AR" sz="3200" b="0" dirty="0" smtClean="0">
                <a:latin typeface="Cambria" pitchFamily="18" charset="0"/>
              </a:rPr>
              <a:t>rat</a:t>
            </a:r>
            <a:r>
              <a:rPr lang="es-AR" sz="3200" b="0" dirty="0" smtClean="0">
                <a:latin typeface="Arial" pitchFamily="34" charset="0"/>
              </a:rPr>
              <a:t>ó</a:t>
            </a:r>
            <a:r>
              <a:rPr lang="es-AR" sz="3200" b="0" dirty="0" smtClean="0">
                <a:latin typeface="Cambria" pitchFamily="18" charset="0"/>
              </a:rPr>
              <a:t>n y </a:t>
            </a:r>
            <a:r>
              <a:rPr lang="es-AR" sz="3200" b="0" dirty="0" err="1" smtClean="0">
                <a:latin typeface="Consolas" pitchFamily="49" charset="0"/>
              </a:rPr>
              <a:t>onsubmit</a:t>
            </a:r>
            <a:r>
              <a:rPr lang="es-AR" sz="3200" b="0" dirty="0" smtClean="0">
                <a:latin typeface="Consolas" pitchFamily="49" charset="0"/>
              </a:rPr>
              <a:t> </a:t>
            </a:r>
            <a:r>
              <a:rPr lang="es-AR" sz="3200" b="0" dirty="0" smtClean="0">
                <a:latin typeface="Cambria" pitchFamily="18" charset="0"/>
              </a:rPr>
              <a:t>para controlar el env</a:t>
            </a:r>
            <a:r>
              <a:rPr lang="es-AR" sz="3200" b="0" dirty="0" smtClean="0">
                <a:latin typeface="Arial" pitchFamily="34" charset="0"/>
              </a:rPr>
              <a:t>í</a:t>
            </a:r>
            <a:r>
              <a:rPr lang="es-AR" sz="3200" b="0" dirty="0" smtClean="0">
                <a:latin typeface="Cambria" pitchFamily="18" charset="0"/>
              </a:rPr>
              <a:t>o de los formularios.</a:t>
            </a:r>
          </a:p>
          <a:p>
            <a:pPr>
              <a:spcBef>
                <a:spcPct val="0"/>
              </a:spcBef>
            </a:pPr>
            <a:r>
              <a:rPr lang="es-AR" sz="3200" b="0" dirty="0" smtClean="0">
                <a:latin typeface="Cambria" pitchFamily="18" charset="0"/>
              </a:rPr>
              <a:t>Algunos eventos de la tabla anterior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onkeydown</a:t>
            </a:r>
            <a:r>
              <a:rPr lang="es-AR" sz="3200" b="0" dirty="0" smtClean="0">
                <a:latin typeface="Cambria" pitchFamily="18" charset="0"/>
              </a:rPr>
              <a:t>, </a:t>
            </a:r>
            <a:r>
              <a:rPr lang="es-AR" sz="3200" b="0" dirty="0" err="1" smtClean="0">
                <a:latin typeface="Consolas" pitchFamily="49" charset="0"/>
              </a:rPr>
              <a:t>onkeypress</a:t>
            </a:r>
            <a:r>
              <a:rPr lang="es-AR" sz="3200" b="0" dirty="0" smtClean="0">
                <a:latin typeface="Cambria" pitchFamily="18" charset="0"/>
              </a:rPr>
              <a:t>, </a:t>
            </a:r>
            <a:r>
              <a:rPr lang="es-AR" sz="3200" b="0" dirty="0" err="1" smtClean="0">
                <a:latin typeface="Consolas" pitchFamily="49" charset="0"/>
              </a:rPr>
              <a:t>onreset</a:t>
            </a:r>
            <a:r>
              <a:rPr lang="es-AR" sz="3200" b="0" dirty="0" smtClean="0">
                <a:latin typeface="Cambria" pitchFamily="18" charset="0"/>
              </a:rPr>
              <a:t>, </a:t>
            </a:r>
            <a:r>
              <a:rPr lang="es-AR" sz="3200" b="0" dirty="0" err="1" smtClean="0">
                <a:latin typeface="Consolas" pitchFamily="49" charset="0"/>
              </a:rPr>
              <a:t>onsubmit</a:t>
            </a:r>
            <a:r>
              <a:rPr lang="es-AR" sz="3200" b="0" dirty="0" smtClean="0">
                <a:latin typeface="Cambria" pitchFamily="18" charset="0"/>
              </a:rPr>
              <a:t>)</a:t>
            </a:r>
          </a:p>
          <a:p>
            <a:pPr>
              <a:spcBef>
                <a:spcPct val="0"/>
              </a:spcBef>
            </a:pPr>
            <a:r>
              <a:rPr lang="es-AR" sz="3200" b="0" dirty="0" smtClean="0">
                <a:latin typeface="Cambria" pitchFamily="18" charset="0"/>
              </a:rPr>
              <a:t>permiten evitar la </a:t>
            </a:r>
            <a:r>
              <a:rPr lang="es-AR" sz="3200" b="0" i="1" dirty="0" smtClean="0">
                <a:latin typeface="Cambria,Italic" charset="0"/>
              </a:rPr>
              <a:t>"acci</a:t>
            </a:r>
            <a:r>
              <a:rPr lang="es-AR" sz="3200" b="0" i="1" dirty="0" smtClean="0">
                <a:latin typeface="Arial" pitchFamily="34" charset="0"/>
              </a:rPr>
              <a:t>ó</a:t>
            </a:r>
            <a:r>
              <a:rPr lang="es-AR" sz="3200" b="0" i="1" dirty="0" smtClean="0">
                <a:latin typeface="Cambria,Italic" charset="0"/>
              </a:rPr>
              <a:t>n por defecto" </a:t>
            </a:r>
            <a:r>
              <a:rPr lang="es-AR" sz="3200" b="0" dirty="0" smtClean="0">
                <a:latin typeface="Cambria" pitchFamily="18" charset="0"/>
              </a:rPr>
              <a:t>de ese evento. M</a:t>
            </a:r>
            <a:r>
              <a:rPr lang="es-AR" sz="3200" b="0" dirty="0" smtClean="0">
                <a:latin typeface="Arial" pitchFamily="34" charset="0"/>
              </a:rPr>
              <a:t>á</a:t>
            </a:r>
            <a:r>
              <a:rPr lang="es-AR" sz="3200" b="0" dirty="0" smtClean="0">
                <a:latin typeface="Cambria" pitchFamily="18" charset="0"/>
              </a:rPr>
              <a:t>s adelante se muestra en detalle </a:t>
            </a:r>
            <a:r>
              <a:rPr lang="es-AR" sz="3200" b="0" dirty="0" smtClean="0">
                <a:latin typeface="Cambria" pitchFamily="18" charset="0"/>
              </a:rPr>
              <a:t>este comportamiento</a:t>
            </a:r>
            <a:r>
              <a:rPr lang="es-AR" sz="3200" b="0" dirty="0" smtClean="0">
                <a:latin typeface="Cambria" pitchFamily="18" charset="0"/>
              </a:rPr>
              <a:t>, que puede resultar muy </a:t>
            </a:r>
            <a:r>
              <a:rPr lang="es-AR" sz="3200" b="0" dirty="0" smtClean="0">
                <a:latin typeface="Arial" pitchFamily="34" charset="0"/>
              </a:rPr>
              <a:t>ú</a:t>
            </a:r>
            <a:r>
              <a:rPr lang="es-AR" sz="3200" b="0" dirty="0" smtClean="0">
                <a:latin typeface="Cambria" pitchFamily="18" charset="0"/>
              </a:rPr>
              <a:t>til en algunas t</a:t>
            </a:r>
            <a:r>
              <a:rPr lang="es-AR" sz="3200" b="0" dirty="0" smtClean="0">
                <a:latin typeface="Arial" pitchFamily="34" charset="0"/>
              </a:rPr>
              <a:t>é</a:t>
            </a:r>
            <a:r>
              <a:rPr lang="es-AR" sz="3200" b="0" dirty="0" smtClean="0">
                <a:latin typeface="Cambria" pitchFamily="18" charset="0"/>
              </a:rPr>
              <a:t>cnicas de programaci</a:t>
            </a:r>
            <a:r>
              <a:rPr lang="es-AR" sz="3200" b="0" dirty="0" smtClean="0">
                <a:latin typeface="Arial" pitchFamily="34" charset="0"/>
              </a:rPr>
              <a:t>ó</a:t>
            </a:r>
            <a:r>
              <a:rPr lang="es-AR" sz="3200" b="0" dirty="0" smtClean="0">
                <a:latin typeface="Cambria" pitchFamily="18" charset="0"/>
              </a:rPr>
              <a:t>n.</a:t>
            </a:r>
          </a:p>
          <a:p>
            <a:pPr>
              <a:spcBef>
                <a:spcPct val="0"/>
              </a:spcBef>
            </a:pPr>
            <a:r>
              <a:rPr lang="es-AR" sz="3200" b="0" dirty="0" smtClean="0">
                <a:latin typeface="Cambria" pitchFamily="18" charset="0"/>
              </a:rPr>
              <a:t>Las acciones t</a:t>
            </a:r>
            <a:r>
              <a:rPr lang="es-AR" sz="3200" b="0" dirty="0" smtClean="0">
                <a:latin typeface="Arial" pitchFamily="34" charset="0"/>
              </a:rPr>
              <a:t>í</a:t>
            </a:r>
            <a:r>
              <a:rPr lang="es-AR" sz="3200" b="0" dirty="0" smtClean="0">
                <a:latin typeface="Cambria" pitchFamily="18" charset="0"/>
              </a:rPr>
              <a:t>picas que realiza un usuario en una p</a:t>
            </a:r>
            <a:r>
              <a:rPr lang="es-AR" sz="3200" b="0" dirty="0" smtClean="0">
                <a:latin typeface="Arial" pitchFamily="34" charset="0"/>
              </a:rPr>
              <a:t>á</a:t>
            </a:r>
            <a:r>
              <a:rPr lang="es-AR" sz="3200" b="0" dirty="0" smtClean="0">
                <a:latin typeface="Cambria" pitchFamily="18" charset="0"/>
              </a:rPr>
              <a:t>gina web pueden dar lugar a una </a:t>
            </a:r>
            <a:r>
              <a:rPr lang="es-AR" sz="3200" b="0" dirty="0" smtClean="0">
                <a:latin typeface="Cambria" pitchFamily="18" charset="0"/>
              </a:rPr>
              <a:t>sucesi</a:t>
            </a:r>
            <a:r>
              <a:rPr lang="es-AR" sz="3200" b="0" dirty="0" smtClean="0">
                <a:latin typeface="Arial" pitchFamily="34" charset="0"/>
              </a:rPr>
              <a:t>ó</a:t>
            </a:r>
            <a:r>
              <a:rPr lang="es-AR" sz="3200" b="0" dirty="0" smtClean="0">
                <a:latin typeface="Cambria" pitchFamily="18" charset="0"/>
              </a:rPr>
              <a:t>n de </a:t>
            </a:r>
            <a:r>
              <a:rPr lang="es-AR" sz="3200" b="0" dirty="0" smtClean="0">
                <a:latin typeface="Cambria" pitchFamily="18" charset="0"/>
              </a:rPr>
              <a:t>eventos. Al pulsar por ejemplo sobre un bot</a:t>
            </a:r>
            <a:r>
              <a:rPr lang="es-AR" sz="3200" b="0" dirty="0" smtClean="0">
                <a:latin typeface="Arial" pitchFamily="34" charset="0"/>
              </a:rPr>
              <a:t>ó</a:t>
            </a:r>
            <a:r>
              <a:rPr lang="es-AR" sz="3200" b="0" dirty="0" smtClean="0">
                <a:latin typeface="Cambria" pitchFamily="18" charset="0"/>
              </a:rPr>
              <a:t>n de tipo </a:t>
            </a:r>
            <a:r>
              <a:rPr lang="es-AR" sz="3200" b="0" dirty="0" smtClean="0">
                <a:latin typeface="Consolas" pitchFamily="49" charset="0"/>
              </a:rPr>
              <a:t>&lt;input </a:t>
            </a:r>
            <a:r>
              <a:rPr lang="es-AR" sz="3200" b="0" dirty="0" err="1" smtClean="0">
                <a:latin typeface="Consolas" pitchFamily="49" charset="0"/>
              </a:rPr>
              <a:t>type</a:t>
            </a:r>
            <a:r>
              <a:rPr lang="es-AR" sz="3200" b="0" dirty="0" smtClean="0">
                <a:latin typeface="Consolas" pitchFamily="49" charset="0"/>
              </a:rPr>
              <a:t>="</a:t>
            </a:r>
            <a:r>
              <a:rPr lang="es-AR" sz="3200" b="0" dirty="0" err="1" smtClean="0">
                <a:latin typeface="Consolas" pitchFamily="49" charset="0"/>
              </a:rPr>
              <a:t>submit</a:t>
            </a:r>
            <a:r>
              <a:rPr lang="es-AR" sz="3200" b="0" dirty="0" smtClean="0">
                <a:latin typeface="Consolas" pitchFamily="49" charset="0"/>
              </a:rPr>
              <a:t>"&gt; </a:t>
            </a:r>
            <a:r>
              <a:rPr lang="es-AR" sz="3200" b="0" dirty="0" smtClean="0">
                <a:latin typeface="Cambria" pitchFamily="18" charset="0"/>
              </a:rPr>
              <a:t>se desencadenan </a:t>
            </a:r>
            <a:r>
              <a:rPr lang="es-AR" sz="3200" b="0" dirty="0" smtClean="0">
                <a:latin typeface="Cambria" pitchFamily="18" charset="0"/>
              </a:rPr>
              <a:t>los eventos </a:t>
            </a:r>
            <a:r>
              <a:rPr lang="es-AR" sz="3200" b="0" dirty="0" err="1" smtClean="0">
                <a:latin typeface="Consolas" pitchFamily="49" charset="0"/>
              </a:rPr>
              <a:t>onmousedown</a:t>
            </a:r>
            <a:r>
              <a:rPr lang="es-AR" sz="3200" b="0" dirty="0" smtClean="0">
                <a:latin typeface="Cambria" pitchFamily="18" charset="0"/>
              </a:rPr>
              <a:t>, </a:t>
            </a:r>
            <a:r>
              <a:rPr lang="es-AR" sz="3200" b="0" dirty="0" err="1" smtClean="0">
                <a:latin typeface="Consolas" pitchFamily="49" charset="0"/>
              </a:rPr>
              <a:t>onclick</a:t>
            </a:r>
            <a:r>
              <a:rPr lang="es-AR" sz="3200" b="0" dirty="0" smtClean="0">
                <a:latin typeface="Cambria" pitchFamily="18" charset="0"/>
              </a:rPr>
              <a:t>, </a:t>
            </a:r>
            <a:r>
              <a:rPr lang="es-AR" sz="3200" b="0" dirty="0" err="1" smtClean="0">
                <a:latin typeface="Consolas" pitchFamily="49" charset="0"/>
              </a:rPr>
              <a:t>onmouseup</a:t>
            </a:r>
            <a:r>
              <a:rPr lang="es-AR" sz="3200" b="0" dirty="0" smtClean="0">
                <a:latin typeface="Consolas" pitchFamily="49" charset="0"/>
              </a:rPr>
              <a:t> </a:t>
            </a:r>
            <a:r>
              <a:rPr lang="es-AR" sz="3200" b="0" dirty="0" smtClean="0">
                <a:latin typeface="Cambria" pitchFamily="18" charset="0"/>
              </a:rPr>
              <a:t>y </a:t>
            </a:r>
            <a:r>
              <a:rPr lang="es-AR" sz="3200" b="0" dirty="0" err="1" smtClean="0">
                <a:latin typeface="Consolas" pitchFamily="49" charset="0"/>
              </a:rPr>
              <a:t>onsubmit</a:t>
            </a:r>
            <a:r>
              <a:rPr lang="es-AR" sz="3200" b="0" dirty="0" smtClean="0">
                <a:latin typeface="Consolas" pitchFamily="49" charset="0"/>
              </a:rPr>
              <a:t> </a:t>
            </a:r>
            <a:r>
              <a:rPr lang="es-AR" sz="3200" b="0" dirty="0" smtClean="0">
                <a:latin typeface="Cambria" pitchFamily="18" charset="0"/>
              </a:rPr>
              <a:t>de forma consecutiva.</a:t>
            </a:r>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7FFA9861-497E-4A08-86B3-9CBB3157B88C}" type="slidenum">
              <a:rPr lang="en-US" sz="1300">
                <a:effectLst>
                  <a:outerShdw blurRad="38100" dist="38100" dir="2700000" algn="tl">
                    <a:srgbClr val="C0C0C0"/>
                  </a:outerShdw>
                </a:effectLst>
                <a:latin typeface="Arial" charset="0"/>
              </a:rPr>
              <a:pPr algn="r" defTabSz="985838">
                <a:defRPr/>
              </a:pPr>
              <a:t>34</a:t>
            </a:fld>
            <a:endParaRPr lang="en-US" sz="1300">
              <a:effectLst>
                <a:outerShdw blurRad="38100" dist="38100" dir="2700000" algn="tl">
                  <a:srgbClr val="C0C0C0"/>
                </a:outerShdw>
              </a:effectLst>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781369-1D4F-4F72-9EB9-016F286A805A}" type="slidenum">
              <a:rPr lang="en-US"/>
              <a:pPr>
                <a:defRPr/>
              </a:pPr>
              <a:t>35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spcBef>
                <a:spcPct val="0"/>
              </a:spcBef>
            </a:pPr>
            <a:endParaRPr lang="es-AR" sz="3200" b="1"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solidFill>
            <a:srgbClr val="FFFFFF"/>
          </a:solidFill>
          <a:ln/>
        </p:spPr>
      </p:sp>
      <p:sp>
        <p:nvSpPr>
          <p:cNvPr id="100355" name="2 Marcador de notas"/>
          <p:cNvSpPr>
            <a:spLocks noGrp="1"/>
          </p:cNvSpPr>
          <p:nvPr>
            <p:ph type="body" idx="1"/>
          </p:nvPr>
        </p:nvSpPr>
        <p:spPr>
          <a:xfrm>
            <a:off x="0" y="0"/>
            <a:ext cx="0" cy="0"/>
          </a:xfrm>
          <a:noFill/>
          <a:ln/>
        </p:spPr>
        <p:txBody>
          <a:bodyPr/>
          <a:lstStyle/>
          <a:p>
            <a:pPr>
              <a:lnSpc>
                <a:spcPct val="80000"/>
              </a:lnSpc>
            </a:pPr>
            <a:r>
              <a:rPr lang="es-AR" sz="1500" dirty="0" smtClean="0">
                <a:latin typeface="Cambria" pitchFamily="18" charset="0"/>
              </a:rPr>
              <a:t>En este m</a:t>
            </a:r>
            <a:r>
              <a:rPr lang="es-AR" sz="1500" dirty="0" smtClean="0"/>
              <a:t>é</a:t>
            </a:r>
            <a:r>
              <a:rPr lang="es-AR" sz="1500" dirty="0" smtClean="0">
                <a:latin typeface="Cambria" pitchFamily="18" charset="0"/>
              </a:rPr>
              <a:t>todo, se definen atributos XHTML con el mismo nombre que los eventos que </a:t>
            </a:r>
            <a:r>
              <a:rPr lang="es-AR" sz="1500" dirty="0" smtClean="0">
                <a:latin typeface="Cambria" pitchFamily="18" charset="0"/>
              </a:rPr>
              <a:t>se quieren </a:t>
            </a:r>
            <a:r>
              <a:rPr lang="es-AR" sz="1500" dirty="0" smtClean="0">
                <a:latin typeface="Cambria" pitchFamily="18" charset="0"/>
              </a:rPr>
              <a:t>manejar. El ejemplo anterior s</a:t>
            </a:r>
            <a:r>
              <a:rPr lang="es-AR" sz="1500" dirty="0" smtClean="0"/>
              <a:t>ó</a:t>
            </a:r>
            <a:r>
              <a:rPr lang="es-AR" sz="1500" dirty="0" smtClean="0">
                <a:latin typeface="Cambria" pitchFamily="18" charset="0"/>
              </a:rPr>
              <a:t>lo quiere controlar el evento de pinchar con el rat</a:t>
            </a:r>
            <a:r>
              <a:rPr lang="es-AR" sz="1500" dirty="0" smtClean="0"/>
              <a:t>ó</a:t>
            </a:r>
            <a:r>
              <a:rPr lang="es-AR" sz="1500" dirty="0" smtClean="0">
                <a:latin typeface="Cambria" pitchFamily="18" charset="0"/>
              </a:rPr>
              <a:t>n</a:t>
            </a:r>
            <a:r>
              <a:rPr lang="es-AR" sz="1500" dirty="0" smtClean="0">
                <a:latin typeface="Cambria" pitchFamily="18" charset="0"/>
              </a:rPr>
              <a:t>, cuyo </a:t>
            </a:r>
            <a:r>
              <a:rPr lang="es-AR" sz="1500" dirty="0" smtClean="0">
                <a:latin typeface="Cambria" pitchFamily="18" charset="0"/>
              </a:rPr>
              <a:t>nombre es </a:t>
            </a:r>
            <a:r>
              <a:rPr lang="es-AR" sz="1500" dirty="0" err="1" smtClean="0">
                <a:latin typeface="Consolas" pitchFamily="49" charset="0"/>
              </a:rPr>
              <a:t>onclick</a:t>
            </a:r>
            <a:r>
              <a:rPr lang="es-AR" sz="1500" dirty="0" smtClean="0">
                <a:latin typeface="Cambria" pitchFamily="18" charset="0"/>
              </a:rPr>
              <a:t>. As</a:t>
            </a:r>
            <a:r>
              <a:rPr lang="es-AR" sz="1500" dirty="0" smtClean="0"/>
              <a:t>í</a:t>
            </a:r>
            <a:r>
              <a:rPr lang="es-AR" sz="1500" dirty="0" smtClean="0">
                <a:latin typeface="Cambria" pitchFamily="18" charset="0"/>
              </a:rPr>
              <a:t>, el elemento XHTML para el que se quiere definir este evento, </a:t>
            </a:r>
            <a:r>
              <a:rPr lang="es-AR" sz="1500" dirty="0" smtClean="0">
                <a:latin typeface="Cambria" pitchFamily="18" charset="0"/>
              </a:rPr>
              <a:t>debe incluir </a:t>
            </a:r>
            <a:r>
              <a:rPr lang="es-AR" sz="1500" dirty="0" smtClean="0">
                <a:latin typeface="Cambria" pitchFamily="18" charset="0"/>
              </a:rPr>
              <a:t>un atributo llamado </a:t>
            </a:r>
            <a:r>
              <a:rPr lang="es-AR" sz="1500" dirty="0" err="1" smtClean="0">
                <a:latin typeface="Consolas" pitchFamily="49" charset="0"/>
              </a:rPr>
              <a:t>onclick</a:t>
            </a:r>
            <a:r>
              <a:rPr lang="es-AR" sz="1500" dirty="0" smtClean="0">
                <a:latin typeface="Cambria" pitchFamily="18" charset="0"/>
              </a:rPr>
              <a:t>.</a:t>
            </a:r>
          </a:p>
          <a:p>
            <a:pPr>
              <a:lnSpc>
                <a:spcPct val="80000"/>
              </a:lnSpc>
            </a:pPr>
            <a:r>
              <a:rPr lang="es-AR" sz="1500" dirty="0" smtClean="0">
                <a:latin typeface="Cambria" pitchFamily="18" charset="0"/>
              </a:rPr>
              <a:t>El contenido del atributo es una cadena de texto que contiene todas las instrucciones </a:t>
            </a:r>
            <a:r>
              <a:rPr lang="es-AR" sz="1500" dirty="0" err="1" smtClean="0">
                <a:latin typeface="Cambria" pitchFamily="18" charset="0"/>
              </a:rPr>
              <a:t>JavaScript</a:t>
            </a:r>
            <a:r>
              <a:rPr lang="es-AR" sz="1500" dirty="0" smtClean="0">
                <a:latin typeface="Cambria" pitchFamily="18" charset="0"/>
              </a:rPr>
              <a:t> que </a:t>
            </a:r>
            <a:r>
              <a:rPr lang="es-AR" sz="1500" dirty="0" smtClean="0">
                <a:latin typeface="Cambria" pitchFamily="18" charset="0"/>
              </a:rPr>
              <a:t>se ejecutan cuando se produce el evento. En este caso, el c</a:t>
            </a:r>
            <a:r>
              <a:rPr lang="es-AR" sz="1500" dirty="0" smtClean="0"/>
              <a:t>ó</a:t>
            </a:r>
            <a:r>
              <a:rPr lang="es-AR" sz="1500" dirty="0" smtClean="0">
                <a:latin typeface="Cambria" pitchFamily="18" charset="0"/>
              </a:rPr>
              <a:t>digo </a:t>
            </a:r>
            <a:r>
              <a:rPr lang="es-AR" sz="1500" dirty="0" err="1" smtClean="0">
                <a:latin typeface="Cambria" pitchFamily="18" charset="0"/>
              </a:rPr>
              <a:t>JavaScript</a:t>
            </a:r>
            <a:r>
              <a:rPr lang="es-AR" sz="1500" dirty="0" smtClean="0">
                <a:latin typeface="Cambria" pitchFamily="18" charset="0"/>
              </a:rPr>
              <a:t> es muy </a:t>
            </a:r>
            <a:r>
              <a:rPr lang="es-AR" sz="1500" dirty="0" smtClean="0">
                <a:latin typeface="Cambria" pitchFamily="18" charset="0"/>
              </a:rPr>
              <a:t>sencillo (</a:t>
            </a:r>
            <a:r>
              <a:rPr lang="es-AR" sz="1500" dirty="0" err="1" smtClean="0">
                <a:latin typeface="Consolas" pitchFamily="49" charset="0"/>
              </a:rPr>
              <a:t>alert</a:t>
            </a:r>
            <a:r>
              <a:rPr lang="es-AR" sz="1500" dirty="0" smtClean="0">
                <a:latin typeface="Consolas" pitchFamily="49" charset="0"/>
              </a:rPr>
              <a:t>(Hola mundo!!');</a:t>
            </a:r>
            <a:r>
              <a:rPr lang="es-AR" sz="1500" dirty="0" smtClean="0">
                <a:latin typeface="Cambria" pitchFamily="18" charset="0"/>
              </a:rPr>
              <a:t>), ya que solamente se trata de mostrar un mensaje</a:t>
            </a:r>
            <a:r>
              <a:rPr lang="es-AR" sz="1500" dirty="0" smtClean="0">
                <a:latin typeface="Cambria" pitchFamily="18" charset="0"/>
              </a:rPr>
              <a:t>.</a:t>
            </a:r>
            <a:endParaRPr lang="es-AR" sz="1500" dirty="0" smtClean="0"/>
          </a:p>
          <a:p>
            <a:pPr>
              <a:lnSpc>
                <a:spcPct val="90000"/>
              </a:lnSpc>
              <a:spcBef>
                <a:spcPct val="25000"/>
              </a:spcBef>
              <a:buClr>
                <a:schemeClr val="tx2"/>
              </a:buClr>
              <a:buSzPct val="75000"/>
              <a:buFont typeface="Wingdings" pitchFamily="2" charset="2"/>
              <a:buNone/>
            </a:pPr>
            <a:r>
              <a:rPr lang="es-AR" sz="2800" dirty="0" smtClean="0">
                <a:latin typeface="Franklin Gothic Medium" pitchFamily="34" charset="0"/>
              </a:rPr>
              <a:t>La definición de los manejadores de eventos en los atributos XHTML es el método más </a:t>
            </a:r>
            <a:r>
              <a:rPr lang="es-AR" sz="2800" dirty="0" smtClean="0">
                <a:latin typeface="Franklin Gothic Medium" pitchFamily="34" charset="0"/>
              </a:rPr>
              <a:t>sencillo pero </a:t>
            </a:r>
            <a:r>
              <a:rPr lang="es-AR" sz="2800" dirty="0" smtClean="0">
                <a:latin typeface="Franklin Gothic Medium" pitchFamily="34" charset="0"/>
              </a:rPr>
              <a:t>menos aconsejable de tratar con los eventos en </a:t>
            </a:r>
            <a:r>
              <a:rPr lang="es-AR" sz="2800" dirty="0" err="1" smtClean="0">
                <a:latin typeface="Franklin Gothic Medium" pitchFamily="34" charset="0"/>
              </a:rPr>
              <a:t>JavaScript</a:t>
            </a:r>
            <a:r>
              <a:rPr lang="es-AR" sz="2800" dirty="0" smtClean="0">
                <a:latin typeface="Franklin Gothic Medium" pitchFamily="34" charset="0"/>
              </a:rPr>
              <a:t>. El principal inconveniente </a:t>
            </a:r>
            <a:r>
              <a:rPr lang="es-AR" sz="2800" dirty="0" smtClean="0">
                <a:latin typeface="Franklin Gothic Medium" pitchFamily="34" charset="0"/>
              </a:rPr>
              <a:t>es que </a:t>
            </a:r>
            <a:r>
              <a:rPr lang="es-AR" sz="2800" dirty="0" smtClean="0">
                <a:latin typeface="Franklin Gothic Medium" pitchFamily="34" charset="0"/>
              </a:rPr>
              <a:t>se complica en exceso en cuanto se añaden algunas pocas instrucciones, por lo </a:t>
            </a:r>
            <a:r>
              <a:rPr lang="es-AR" sz="2800" dirty="0" smtClean="0">
                <a:latin typeface="Franklin Gothic Medium" pitchFamily="34" charset="0"/>
              </a:rPr>
              <a:t>que solamente </a:t>
            </a:r>
            <a:r>
              <a:rPr lang="es-AR" sz="2800" dirty="0" smtClean="0">
                <a:latin typeface="Franklin Gothic Medium" pitchFamily="34" charset="0"/>
              </a:rPr>
              <a:t>es recomendable para los casos más sencillos.</a:t>
            </a:r>
          </a:p>
          <a:p>
            <a:pPr>
              <a:lnSpc>
                <a:spcPct val="80000"/>
              </a:lnSpc>
            </a:pPr>
            <a:endParaRPr lang="es-AR" sz="1500" dirty="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DBB12FB1-1CF8-4EA5-A74D-AFE46BC797F9}" type="slidenum">
              <a:rPr lang="en-US" sz="1300">
                <a:effectLst>
                  <a:outerShdw blurRad="38100" dist="38100" dir="2700000" algn="tl">
                    <a:srgbClr val="C0C0C0"/>
                  </a:outerShdw>
                </a:effectLst>
                <a:latin typeface="Arial" charset="0"/>
              </a:rPr>
              <a:pPr algn="r" defTabSz="985838">
                <a:defRPr/>
              </a:pPr>
              <a:t>36</a:t>
            </a:fld>
            <a:endParaRPr lang="en-US" sz="1300">
              <a:effectLst>
                <a:outerShdw blurRad="38100" dist="38100" dir="2700000" algn="tl">
                  <a:srgbClr val="C0C0C0"/>
                </a:outerShdw>
              </a:effectLst>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FBA114-63A0-4AB6-B504-AAE46E44DF82}" type="slidenum">
              <a:rPr lang="en-US"/>
              <a:pPr>
                <a:defRPr/>
              </a:pPr>
              <a:t>37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solidFill>
            <a:srgbClr val="FFFFFF"/>
          </a:solidFill>
          <a:ln/>
        </p:spPr>
      </p:sp>
      <p:sp>
        <p:nvSpPr>
          <p:cNvPr id="102403" name="2 Marcador de notas"/>
          <p:cNvSpPr>
            <a:spLocks noGrp="1"/>
          </p:cNvSpPr>
          <p:nvPr>
            <p:ph type="body" idx="1"/>
          </p:nvPr>
        </p:nvSpPr>
        <p:spPr>
          <a:solidFill>
            <a:srgbClr val="FFFFFF"/>
          </a:solidFill>
          <a:ln>
            <a:solidFill>
              <a:srgbClr val="000000"/>
            </a:solidFill>
          </a:ln>
        </p:spPr>
        <p:txBody>
          <a:bodyPr/>
          <a:lstStyle/>
          <a:p>
            <a:pPr>
              <a:lnSpc>
                <a:spcPct val="80000"/>
              </a:lnSpc>
            </a:pPr>
            <a:endParaRPr lang="es-AR" sz="150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0F603A31-A2E0-43C9-AEC5-D586D41E8C63}" type="slidenum">
              <a:rPr lang="en-US" sz="1300">
                <a:effectLst>
                  <a:outerShdw blurRad="38100" dist="38100" dir="2700000" algn="tl">
                    <a:srgbClr val="C0C0C0"/>
                  </a:outerShdw>
                </a:effectLst>
                <a:latin typeface="Arial" charset="0"/>
              </a:rPr>
              <a:pPr algn="r" defTabSz="985838">
                <a:defRPr/>
              </a:pPr>
              <a:t>38</a:t>
            </a:fld>
            <a:endParaRPr lang="en-US" sz="1300">
              <a:effectLst>
                <a:outerShdw blurRad="38100" dist="38100" dir="2700000" algn="tl">
                  <a:srgbClr val="C0C0C0"/>
                </a:outerShdw>
              </a:effectLst>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482815-F373-4782-83F1-A4D1F92CAAE5}" type="slidenum">
              <a:rPr lang="en-US"/>
              <a:pPr>
                <a:defRPr/>
              </a:pPr>
              <a:t>39</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spcBef>
                <a:spcPct val="0"/>
              </a:spcBef>
            </a:pPr>
            <a:endParaRPr lang="es-AR" sz="3200" b="1"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solidFill>
            <a:srgbClr val="FFFFFF"/>
          </a:solidFill>
          <a:ln/>
        </p:spPr>
      </p:sp>
      <p:sp>
        <p:nvSpPr>
          <p:cNvPr id="104451" name="2 Marcador de notas"/>
          <p:cNvSpPr>
            <a:spLocks noGrp="1"/>
          </p:cNvSpPr>
          <p:nvPr>
            <p:ph type="body" idx="1"/>
          </p:nvPr>
        </p:nvSpPr>
        <p:spPr>
          <a:xfrm>
            <a:off x="0" y="0"/>
            <a:ext cx="0" cy="0"/>
          </a:xfrm>
          <a:noFill/>
          <a:ln/>
        </p:spPr>
        <p:txBody>
          <a:bodyPr/>
          <a:lstStyle/>
          <a:p>
            <a:pPr>
              <a:lnSpc>
                <a:spcPct val="80000"/>
              </a:lnSpc>
            </a:pPr>
            <a:r>
              <a:rPr lang="es-AR" sz="1500" dirty="0" smtClean="0">
                <a:latin typeface="Cambria" pitchFamily="18" charset="0"/>
              </a:rPr>
              <a:t>La gran ventaja de este m</a:t>
            </a:r>
            <a:r>
              <a:rPr lang="es-AR" sz="1500" dirty="0" smtClean="0"/>
              <a:t>é</a:t>
            </a:r>
            <a:r>
              <a:rPr lang="es-AR" sz="1500" dirty="0" smtClean="0">
                <a:latin typeface="Cambria" pitchFamily="18" charset="0"/>
              </a:rPr>
              <a:t>todo es que el c</a:t>
            </a:r>
            <a:r>
              <a:rPr lang="es-AR" sz="1500" dirty="0" smtClean="0"/>
              <a:t>ó</a:t>
            </a:r>
            <a:r>
              <a:rPr lang="es-AR" sz="1500" dirty="0" smtClean="0">
                <a:latin typeface="Cambria" pitchFamily="18" charset="0"/>
              </a:rPr>
              <a:t>digo XHTML resultante es muy </a:t>
            </a:r>
            <a:r>
              <a:rPr lang="es-AR" sz="1500" i="1" dirty="0" smtClean="0">
                <a:latin typeface="Cambria,Italic" charset="0"/>
              </a:rPr>
              <a:t>"limpio"</a:t>
            </a:r>
            <a:r>
              <a:rPr lang="es-AR" sz="1500" dirty="0" smtClean="0">
                <a:latin typeface="Cambria" pitchFamily="18" charset="0"/>
              </a:rPr>
              <a:t>, ya que no </a:t>
            </a:r>
            <a:r>
              <a:rPr lang="es-AR" sz="1500" dirty="0" smtClean="0">
                <a:latin typeface="Cambria" pitchFamily="18" charset="0"/>
              </a:rPr>
              <a:t>se mezcla </a:t>
            </a:r>
            <a:r>
              <a:rPr lang="es-AR" sz="1500" dirty="0" smtClean="0">
                <a:latin typeface="Cambria" pitchFamily="18" charset="0"/>
              </a:rPr>
              <a:t>con el c</a:t>
            </a:r>
            <a:r>
              <a:rPr lang="es-AR" sz="1500" dirty="0" smtClean="0"/>
              <a:t>ó</a:t>
            </a:r>
            <a:r>
              <a:rPr lang="es-AR" sz="1500" dirty="0" smtClean="0">
                <a:latin typeface="Cambria" pitchFamily="18" charset="0"/>
              </a:rPr>
              <a:t>digo </a:t>
            </a:r>
            <a:r>
              <a:rPr lang="es-AR" sz="1500" dirty="0" err="1" smtClean="0">
                <a:latin typeface="Cambria" pitchFamily="18" charset="0"/>
              </a:rPr>
              <a:t>JavaScript</a:t>
            </a:r>
            <a:r>
              <a:rPr lang="es-AR" sz="1500" dirty="0" smtClean="0">
                <a:latin typeface="Cambria" pitchFamily="18" charset="0"/>
              </a:rPr>
              <a:t>. Adem</a:t>
            </a:r>
            <a:r>
              <a:rPr lang="es-AR" sz="1500" dirty="0" smtClean="0"/>
              <a:t>á</a:t>
            </a:r>
            <a:r>
              <a:rPr lang="es-AR" sz="1500" dirty="0" smtClean="0">
                <a:latin typeface="Cambria" pitchFamily="18" charset="0"/>
              </a:rPr>
              <a:t>s, dentro de las funciones externas asignadas s</a:t>
            </a:r>
            <a:r>
              <a:rPr lang="es-AR" sz="1500" dirty="0" smtClean="0"/>
              <a:t>í</a:t>
            </a:r>
            <a:r>
              <a:rPr lang="es-AR" sz="1500" dirty="0" smtClean="0">
                <a:latin typeface="Cambria" pitchFamily="18" charset="0"/>
              </a:rPr>
              <a:t> que </a:t>
            </a:r>
            <a:r>
              <a:rPr lang="es-AR" sz="1500" dirty="0" smtClean="0">
                <a:latin typeface="Cambria" pitchFamily="18" charset="0"/>
              </a:rPr>
              <a:t>se puede </a:t>
            </a:r>
            <a:r>
              <a:rPr lang="es-AR" sz="1500" dirty="0" smtClean="0">
                <a:latin typeface="Cambria" pitchFamily="18" charset="0"/>
              </a:rPr>
              <a:t>utilizar la variable </a:t>
            </a:r>
            <a:r>
              <a:rPr lang="es-AR" sz="1500" dirty="0" err="1" smtClean="0">
                <a:latin typeface="Consolas" pitchFamily="49" charset="0"/>
              </a:rPr>
              <a:t>this</a:t>
            </a:r>
            <a:r>
              <a:rPr lang="es-AR" sz="1500" dirty="0" smtClean="0">
                <a:latin typeface="Consolas" pitchFamily="49" charset="0"/>
              </a:rPr>
              <a:t> </a:t>
            </a:r>
            <a:r>
              <a:rPr lang="es-AR" sz="1500" dirty="0" smtClean="0">
                <a:latin typeface="Cambria" pitchFamily="18" charset="0"/>
              </a:rPr>
              <a:t>para referirse al elemento que provoca el evento.</a:t>
            </a:r>
          </a:p>
          <a:p>
            <a:pPr>
              <a:lnSpc>
                <a:spcPct val="80000"/>
              </a:lnSpc>
            </a:pPr>
            <a:r>
              <a:rPr lang="es-AR" sz="1500" dirty="0" smtClean="0">
                <a:latin typeface="Cambria" pitchFamily="18" charset="0"/>
              </a:rPr>
              <a:t>El </a:t>
            </a:r>
            <a:r>
              <a:rPr lang="es-AR" sz="1500" dirty="0" smtClean="0"/>
              <a:t>ú</a:t>
            </a:r>
            <a:r>
              <a:rPr lang="es-AR" sz="1500" dirty="0" smtClean="0">
                <a:latin typeface="Cambria" pitchFamily="18" charset="0"/>
              </a:rPr>
              <a:t>nico inconveniente de este m</a:t>
            </a:r>
            <a:r>
              <a:rPr lang="es-AR" sz="1500" dirty="0" smtClean="0"/>
              <a:t>é</a:t>
            </a:r>
            <a:r>
              <a:rPr lang="es-AR" sz="1500" dirty="0" smtClean="0">
                <a:latin typeface="Cambria" pitchFamily="18" charset="0"/>
              </a:rPr>
              <a:t>todo es que la p</a:t>
            </a:r>
            <a:r>
              <a:rPr lang="es-AR" sz="1500" dirty="0" smtClean="0"/>
              <a:t>á</a:t>
            </a:r>
            <a:r>
              <a:rPr lang="es-AR" sz="1500" dirty="0" smtClean="0">
                <a:latin typeface="Cambria" pitchFamily="18" charset="0"/>
              </a:rPr>
              <a:t>gina se debe cargar completamente antes </a:t>
            </a:r>
            <a:r>
              <a:rPr lang="es-AR" sz="1500" dirty="0" smtClean="0">
                <a:latin typeface="Cambria" pitchFamily="18" charset="0"/>
              </a:rPr>
              <a:t>de que </a:t>
            </a:r>
            <a:r>
              <a:rPr lang="es-AR" sz="1500" dirty="0" smtClean="0">
                <a:latin typeface="Cambria" pitchFamily="18" charset="0"/>
              </a:rPr>
              <a:t>se puedan utilizar las funciones DOM que asignan los manejadores a los elementos XHTML.</a:t>
            </a:r>
          </a:p>
          <a:p>
            <a:pPr>
              <a:lnSpc>
                <a:spcPct val="80000"/>
              </a:lnSpc>
            </a:pPr>
            <a:r>
              <a:rPr lang="es-AR" sz="1500" dirty="0" smtClean="0">
                <a:latin typeface="Cambria" pitchFamily="18" charset="0"/>
              </a:rPr>
              <a:t>Una de las formas m</a:t>
            </a:r>
            <a:r>
              <a:rPr lang="es-AR" sz="1500" dirty="0" smtClean="0"/>
              <a:t>á</a:t>
            </a:r>
            <a:r>
              <a:rPr lang="es-AR" sz="1500" dirty="0" smtClean="0">
                <a:latin typeface="Cambria" pitchFamily="18" charset="0"/>
              </a:rPr>
              <a:t>s sencillas de asegurar que cierto c</a:t>
            </a:r>
            <a:r>
              <a:rPr lang="es-AR" sz="1500" dirty="0" smtClean="0"/>
              <a:t>ó</a:t>
            </a:r>
            <a:r>
              <a:rPr lang="es-AR" sz="1500" dirty="0" smtClean="0">
                <a:latin typeface="Cambria" pitchFamily="18" charset="0"/>
              </a:rPr>
              <a:t>digo se va a ejecutar despu</a:t>
            </a:r>
            <a:r>
              <a:rPr lang="es-AR" sz="1500" dirty="0" smtClean="0"/>
              <a:t>é</a:t>
            </a:r>
            <a:r>
              <a:rPr lang="es-AR" sz="1500" dirty="0" smtClean="0">
                <a:latin typeface="Cambria" pitchFamily="18" charset="0"/>
              </a:rPr>
              <a:t>s de que </a:t>
            </a:r>
            <a:r>
              <a:rPr lang="es-AR" sz="1500" dirty="0" smtClean="0">
                <a:latin typeface="Cambria" pitchFamily="18" charset="0"/>
              </a:rPr>
              <a:t>la p</a:t>
            </a:r>
            <a:r>
              <a:rPr lang="es-AR" sz="1500" dirty="0" smtClean="0"/>
              <a:t>á</a:t>
            </a:r>
            <a:r>
              <a:rPr lang="es-AR" sz="1500" dirty="0" smtClean="0">
                <a:latin typeface="Cambria" pitchFamily="18" charset="0"/>
              </a:rPr>
              <a:t>gina </a:t>
            </a:r>
            <a:r>
              <a:rPr lang="es-AR" sz="1500" dirty="0" smtClean="0">
                <a:latin typeface="Cambria" pitchFamily="18" charset="0"/>
              </a:rPr>
              <a:t>se cargue por completo es utilizar el evento </a:t>
            </a:r>
            <a:r>
              <a:rPr lang="es-AR" sz="1500" dirty="0" err="1" smtClean="0">
                <a:latin typeface="Consolas" pitchFamily="49" charset="0"/>
              </a:rPr>
              <a:t>onload</a:t>
            </a:r>
            <a:endParaRPr lang="es-AR" sz="1500" dirty="0" smtClean="0">
              <a:latin typeface="Cambria" pitchFamily="18" charset="0"/>
            </a:endParaRPr>
          </a:p>
          <a:p>
            <a:pPr>
              <a:lnSpc>
                <a:spcPct val="80000"/>
              </a:lnSpc>
            </a:pPr>
            <a:endParaRPr lang="es-AR" sz="1500" dirty="0" smtClean="0"/>
          </a:p>
        </p:txBody>
      </p:sp>
      <p:sp>
        <p:nvSpPr>
          <p:cNvPr id="4" name="3 Marcador de número de diapositiva"/>
          <p:cNvSpPr txBox="1">
            <a:spLocks noGrp="1"/>
          </p:cNvSpPr>
          <p:nvPr/>
        </p:nvSpPr>
        <p:spPr bwMode="auto">
          <a:xfrm>
            <a:off x="4003675" y="9688513"/>
            <a:ext cx="3062288" cy="509587"/>
          </a:xfrm>
          <a:prstGeom prst="rect">
            <a:avLst/>
          </a:prstGeom>
          <a:noFill/>
          <a:ln>
            <a:miter lim="800000"/>
            <a:headEnd/>
            <a:tailEnd/>
          </a:ln>
        </p:spPr>
        <p:txBody>
          <a:bodyPr lIns="98645" tIns="49323" rIns="98645" bIns="49323" anchor="b"/>
          <a:lstStyle/>
          <a:p>
            <a:pPr algn="r" defTabSz="985838">
              <a:defRPr/>
            </a:pPr>
            <a:fld id="{E26B6D13-39B2-470A-ABDB-120EC9193C4C}" type="slidenum">
              <a:rPr lang="en-US" sz="1300">
                <a:effectLst>
                  <a:outerShdw blurRad="38100" dist="38100" dir="2700000" algn="tl">
                    <a:srgbClr val="C0C0C0"/>
                  </a:outerShdw>
                </a:effectLst>
                <a:latin typeface="Arial" charset="0"/>
              </a:rPr>
              <a:pPr algn="r" defTabSz="985838">
                <a:defRPr/>
              </a:pPr>
              <a:t>40</a:t>
            </a:fld>
            <a:endParaRPr lang="en-US" sz="1300">
              <a:effectLst>
                <a:outerShdw blurRad="38100" dist="38100" dir="2700000" algn="tl">
                  <a:srgbClr val="C0C0C0"/>
                </a:outerShdw>
              </a:effectLst>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r>
              <a:rPr lang="es-ES" dirty="0" smtClean="0">
                <a:latin typeface="Cambria" pitchFamily="18" charset="0"/>
              </a:rPr>
              <a:t>La t</a:t>
            </a:r>
            <a:r>
              <a:rPr lang="es-ES" dirty="0" smtClean="0"/>
              <a:t>é</a:t>
            </a:r>
            <a:r>
              <a:rPr lang="es-ES" dirty="0" smtClean="0">
                <a:latin typeface="Cambria" pitchFamily="18" charset="0"/>
              </a:rPr>
              <a:t>cnica anterior utiliza el concepto de </a:t>
            </a:r>
            <a:r>
              <a:rPr lang="es-ES" i="1" dirty="0" smtClean="0">
                <a:latin typeface="Cambria,Italic" charset="0"/>
              </a:rPr>
              <a:t>funciones an</a:t>
            </a:r>
            <a:r>
              <a:rPr lang="es-ES" i="1" dirty="0" smtClean="0"/>
              <a:t>ó</a:t>
            </a:r>
            <a:r>
              <a:rPr lang="es-ES" i="1" dirty="0" smtClean="0">
                <a:latin typeface="Cambria,Italic" charset="0"/>
              </a:rPr>
              <a:t>nimas</a:t>
            </a:r>
            <a:r>
              <a:rPr lang="es-ES" dirty="0" smtClean="0">
                <a:latin typeface="Cambria" pitchFamily="18" charset="0"/>
              </a:rPr>
              <a:t>, que no se va a estudiar, pero </a:t>
            </a:r>
            <a:r>
              <a:rPr lang="es-ES" dirty="0" smtClean="0">
                <a:latin typeface="Cambria" pitchFamily="18" charset="0"/>
              </a:rPr>
              <a:t>que permite </a:t>
            </a:r>
            <a:r>
              <a:rPr lang="es-ES" dirty="0" smtClean="0">
                <a:latin typeface="Cambria" pitchFamily="18" charset="0"/>
              </a:rPr>
              <a:t>crear un c</a:t>
            </a:r>
            <a:r>
              <a:rPr lang="es-ES" dirty="0" smtClean="0"/>
              <a:t>ó</a:t>
            </a:r>
            <a:r>
              <a:rPr lang="es-ES" dirty="0" smtClean="0">
                <a:latin typeface="Cambria" pitchFamily="18" charset="0"/>
              </a:rPr>
              <a:t>digo compacto y muy sencillo. Para asegurarse que un c</a:t>
            </a:r>
            <a:r>
              <a:rPr lang="es-ES" dirty="0" smtClean="0"/>
              <a:t>ó</a:t>
            </a:r>
            <a:r>
              <a:rPr lang="es-ES" dirty="0" smtClean="0">
                <a:latin typeface="Cambria" pitchFamily="18" charset="0"/>
              </a:rPr>
              <a:t>digo </a:t>
            </a:r>
            <a:r>
              <a:rPr lang="es-ES" dirty="0" err="1" smtClean="0">
                <a:latin typeface="Cambria" pitchFamily="18" charset="0"/>
              </a:rPr>
              <a:t>JavaScript</a:t>
            </a:r>
            <a:r>
              <a:rPr lang="es-ES" dirty="0" smtClean="0">
                <a:latin typeface="Cambria" pitchFamily="18" charset="0"/>
              </a:rPr>
              <a:t> </a:t>
            </a:r>
            <a:r>
              <a:rPr lang="es-ES" smtClean="0">
                <a:latin typeface="Cambria" pitchFamily="18" charset="0"/>
              </a:rPr>
              <a:t>va </a:t>
            </a:r>
            <a:r>
              <a:rPr lang="es-ES" smtClean="0">
                <a:latin typeface="Cambria" pitchFamily="18" charset="0"/>
              </a:rPr>
              <a:t>a ejecutarse </a:t>
            </a:r>
            <a:r>
              <a:rPr lang="es-ES" dirty="0" smtClean="0">
                <a:latin typeface="Cambria" pitchFamily="18" charset="0"/>
              </a:rPr>
              <a:t>despu</a:t>
            </a:r>
            <a:r>
              <a:rPr lang="es-ES" dirty="0" smtClean="0"/>
              <a:t>é</a:t>
            </a:r>
            <a:r>
              <a:rPr lang="es-ES" dirty="0" smtClean="0">
                <a:latin typeface="Cambria" pitchFamily="18" charset="0"/>
              </a:rPr>
              <a:t>s de que la p</a:t>
            </a:r>
            <a:r>
              <a:rPr lang="es-ES" dirty="0" smtClean="0"/>
              <a:t>á</a:t>
            </a:r>
            <a:r>
              <a:rPr lang="es-ES" dirty="0" smtClean="0">
                <a:latin typeface="Cambria" pitchFamily="18" charset="0"/>
              </a:rPr>
              <a:t>gina se haya cargado completamente, s</a:t>
            </a:r>
            <a:r>
              <a:rPr lang="es-ES" dirty="0" smtClean="0"/>
              <a:t>ó</a:t>
            </a:r>
            <a:r>
              <a:rPr lang="es-ES" dirty="0" smtClean="0">
                <a:latin typeface="Cambria" pitchFamily="18" charset="0"/>
              </a:rPr>
              <a:t>lo es </a:t>
            </a:r>
            <a:r>
              <a:rPr lang="es-ES" smtClean="0">
                <a:latin typeface="Cambria" pitchFamily="18" charset="0"/>
              </a:rPr>
              <a:t>necesario </a:t>
            </a:r>
            <a:r>
              <a:rPr lang="es-ES" smtClean="0">
                <a:latin typeface="Cambria" pitchFamily="18" charset="0"/>
              </a:rPr>
              <a:t>incluir esas </a:t>
            </a:r>
            <a:r>
              <a:rPr lang="es-ES" dirty="0" smtClean="0">
                <a:latin typeface="Cambria" pitchFamily="18" charset="0"/>
              </a:rPr>
              <a:t>instrucciones entre los s</a:t>
            </a:r>
            <a:r>
              <a:rPr lang="es-ES" dirty="0" smtClean="0"/>
              <a:t>í</a:t>
            </a:r>
            <a:r>
              <a:rPr lang="es-ES" dirty="0" smtClean="0">
                <a:latin typeface="Cambria" pitchFamily="18" charset="0"/>
              </a:rPr>
              <a:t>mbolos </a:t>
            </a:r>
            <a:r>
              <a:rPr lang="es-ES" dirty="0" smtClean="0">
                <a:latin typeface="Consolas" pitchFamily="49" charset="0"/>
              </a:rPr>
              <a:t>{ </a:t>
            </a:r>
            <a:r>
              <a:rPr lang="es-ES" dirty="0" smtClean="0">
                <a:latin typeface="Cambria" pitchFamily="18" charset="0"/>
              </a:rPr>
              <a:t>y </a:t>
            </a:r>
            <a:r>
              <a:rPr lang="es-ES" dirty="0" smtClean="0">
                <a:latin typeface="Consolas" pitchFamily="49" charset="0"/>
              </a:rPr>
              <a:t>}</a:t>
            </a:r>
            <a:r>
              <a:rPr lang="es-ES" dirty="0" smtClean="0">
                <a:latin typeface="Cambria" pitchFamily="18" charset="0"/>
              </a:rPr>
              <a:t>:</a:t>
            </a:r>
          </a:p>
          <a:p>
            <a:endParaRPr lang="es-E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r>
              <a:rPr lang="es-AR" dirty="0" smtClean="0"/>
              <a:t>Para que la página XHTML resultante sea válida, es necesario añadir el atributo </a:t>
            </a:r>
            <a:r>
              <a:rPr lang="es-AR" dirty="0" err="1" smtClean="0"/>
              <a:t>type</a:t>
            </a:r>
            <a:r>
              <a:rPr lang="es-AR" dirty="0" smtClean="0"/>
              <a:t> a la</a:t>
            </a:r>
          </a:p>
          <a:p>
            <a:r>
              <a:rPr lang="es-AR" dirty="0" smtClean="0"/>
              <a:t>etiqueta &lt;script&gt;. Los valores que se incluyen en el atributo </a:t>
            </a:r>
            <a:r>
              <a:rPr lang="es-AR" dirty="0" err="1" smtClean="0"/>
              <a:t>type</a:t>
            </a:r>
            <a:r>
              <a:rPr lang="es-AR" dirty="0" smtClean="0"/>
              <a:t> están estandarizados y para el caso de </a:t>
            </a:r>
            <a:r>
              <a:rPr lang="es-AR" dirty="0" err="1" smtClean="0"/>
              <a:t>JavaScript</a:t>
            </a:r>
            <a:r>
              <a:rPr lang="es-AR" dirty="0" smtClean="0"/>
              <a:t>, el valor correcto es </a:t>
            </a:r>
            <a:r>
              <a:rPr lang="es-AR" dirty="0" err="1" smtClean="0"/>
              <a:t>text</a:t>
            </a:r>
            <a:r>
              <a:rPr lang="es-AR" dirty="0" smtClean="0"/>
              <a:t>/</a:t>
            </a:r>
            <a:r>
              <a:rPr lang="es-AR" dirty="0" err="1" smtClean="0"/>
              <a:t>javascript</a:t>
            </a:r>
            <a:r>
              <a:rPr lang="es-AR" dirty="0" smtClean="0"/>
              <a:t>.</a:t>
            </a:r>
          </a:p>
          <a:p>
            <a:r>
              <a:rPr lang="es-AR" dirty="0" smtClean="0"/>
              <a:t>Este método se emplea cuando se define un bloque pequeño de código o cuando se quieren incluir instrucciones específicas en un determinado documento HTML que completen las instrucciones y funciones que se incluyen por defecto en todos los documentos del sitio web.</a:t>
            </a:r>
          </a:p>
          <a:p>
            <a:r>
              <a:rPr lang="es-AR" dirty="0" smtClean="0"/>
              <a:t>El principal inconveniente es que si se quiere hacer una modificación en el bloque de código, es necesario modificar todas las páginas que incluyen ese mismo bloque de código </a:t>
            </a:r>
            <a:r>
              <a:rPr lang="es-AR" dirty="0" err="1" smtClean="0"/>
              <a:t>JavaScript</a:t>
            </a:r>
            <a:r>
              <a:rPr lang="es-AR" dirty="0" smtClean="0"/>
              <a:t>.</a:t>
            </a:r>
          </a:p>
        </p:txBody>
      </p:sp>
      <p:sp>
        <p:nvSpPr>
          <p:cNvPr id="4" name="3 Marcador de número de diapositiva"/>
          <p:cNvSpPr>
            <a:spLocks noGrp="1"/>
          </p:cNvSpPr>
          <p:nvPr>
            <p:ph type="sldNum" sz="quarter" idx="5"/>
          </p:nvPr>
        </p:nvSpPr>
        <p:spPr/>
        <p:txBody>
          <a:bodyPr/>
          <a:lstStyle/>
          <a:p>
            <a:pPr>
              <a:defRPr/>
            </a:pPr>
            <a:fld id="{80844B80-E3E6-440D-B0B8-C32A2DA9440A}"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r>
              <a:rPr lang="es-AR" dirty="0" smtClean="0"/>
              <a:t>Además del atributo </a:t>
            </a:r>
            <a:r>
              <a:rPr lang="es-AR" dirty="0" err="1" smtClean="0"/>
              <a:t>type</a:t>
            </a:r>
            <a:r>
              <a:rPr lang="es-AR" dirty="0" smtClean="0"/>
              <a:t>, este método requiere definir el atributo </a:t>
            </a:r>
            <a:r>
              <a:rPr lang="es-AR" dirty="0" err="1" smtClean="0"/>
              <a:t>src</a:t>
            </a:r>
            <a:r>
              <a:rPr lang="es-AR" dirty="0" smtClean="0"/>
              <a:t>, que es el que indica la URL correspondiente al archivo </a:t>
            </a:r>
            <a:r>
              <a:rPr lang="es-AR" dirty="0" err="1" smtClean="0"/>
              <a:t>JavaScript</a:t>
            </a:r>
            <a:r>
              <a:rPr lang="es-AR" dirty="0" smtClean="0"/>
              <a:t> que se quiere enlazar. Cada etiqueta &lt;script&gt; solamente puede enlazar un único archivo, pero en una misma página se pueden incluir tantas etiquetas &lt;script&gt; como sean necesarias.</a:t>
            </a:r>
          </a:p>
          <a:p>
            <a:r>
              <a:rPr lang="es-AR" dirty="0" smtClean="0"/>
              <a:t>Los archivos de tipo </a:t>
            </a:r>
            <a:r>
              <a:rPr lang="es-AR" dirty="0" err="1" smtClean="0"/>
              <a:t>JavaScript</a:t>
            </a:r>
            <a:r>
              <a:rPr lang="es-AR" dirty="0" smtClean="0"/>
              <a:t> son documentos normales de texto con la extensión .</a:t>
            </a:r>
            <a:r>
              <a:rPr lang="es-AR" dirty="0" err="1" smtClean="0"/>
              <a:t>js</a:t>
            </a:r>
            <a:r>
              <a:rPr lang="es-AR" dirty="0" smtClean="0"/>
              <a:t>, que se pueden crear con cualquier editor de texto como </a:t>
            </a:r>
            <a:r>
              <a:rPr lang="es-AR" dirty="0" err="1" smtClean="0"/>
              <a:t>Notepad</a:t>
            </a:r>
            <a:r>
              <a:rPr lang="es-AR" dirty="0" smtClean="0"/>
              <a:t>, </a:t>
            </a:r>
            <a:r>
              <a:rPr lang="es-AR" dirty="0" err="1" smtClean="0"/>
              <a:t>Wordpad</a:t>
            </a:r>
            <a:r>
              <a:rPr lang="es-AR" dirty="0" smtClean="0"/>
              <a:t>, </a:t>
            </a:r>
            <a:r>
              <a:rPr lang="es-AR" dirty="0" err="1" smtClean="0"/>
              <a:t>EmEditor</a:t>
            </a:r>
            <a:r>
              <a:rPr lang="es-AR" dirty="0" smtClean="0"/>
              <a:t>, </a:t>
            </a:r>
            <a:r>
              <a:rPr lang="es-AR" dirty="0" err="1" smtClean="0"/>
              <a:t>UltraEdit</a:t>
            </a:r>
            <a:r>
              <a:rPr lang="es-AR" dirty="0" smtClean="0"/>
              <a:t>, Vi, etc.</a:t>
            </a:r>
          </a:p>
          <a:p>
            <a:r>
              <a:rPr lang="es-AR" dirty="0" smtClean="0"/>
              <a:t>La principal ventaja de enlazar un archivo </a:t>
            </a:r>
            <a:r>
              <a:rPr lang="es-AR" dirty="0" err="1" smtClean="0"/>
              <a:t>JavaScript</a:t>
            </a:r>
            <a:r>
              <a:rPr lang="es-AR" dirty="0" smtClean="0"/>
              <a:t> externo es que se simplifica el código XHTML de la página, que se puede reutilizar el mismo código </a:t>
            </a:r>
            <a:r>
              <a:rPr lang="es-AR" dirty="0" err="1" smtClean="0"/>
              <a:t>JavaScript</a:t>
            </a:r>
            <a:r>
              <a:rPr lang="es-AR" dirty="0" smtClean="0"/>
              <a:t> en todas las páginas del sitio web y que cualquier modificación realizada en el archivo </a:t>
            </a:r>
            <a:r>
              <a:rPr lang="es-AR" dirty="0" err="1" smtClean="0"/>
              <a:t>JavaScript</a:t>
            </a:r>
            <a:r>
              <a:rPr lang="es-AR" dirty="0" smtClean="0"/>
              <a:t> se ve reflejada inmediatamente en todas las páginas XHTML que lo enlazan.</a:t>
            </a:r>
          </a:p>
        </p:txBody>
      </p:sp>
      <p:sp>
        <p:nvSpPr>
          <p:cNvPr id="4" name="3 Marcador de número de diapositiva"/>
          <p:cNvSpPr>
            <a:spLocks noGrp="1"/>
          </p:cNvSpPr>
          <p:nvPr>
            <p:ph type="sldNum" sz="quarter" idx="5"/>
          </p:nvPr>
        </p:nvSpPr>
        <p:spPr/>
        <p:txBody>
          <a:bodyPr/>
          <a:lstStyle/>
          <a:p>
            <a:pPr>
              <a:defRPr/>
            </a:pPr>
            <a:fld id="{618655B7-1734-4805-B7CD-60D7335129A1}"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r>
              <a:rPr lang="es-AR" dirty="0" smtClean="0"/>
              <a:t>El mayor inconveniente de este método es que </a:t>
            </a:r>
            <a:r>
              <a:rPr lang="es-AR" i="1" dirty="0" smtClean="0"/>
              <a:t>ensucia innecesariamente el código XHTML de la </a:t>
            </a:r>
            <a:r>
              <a:rPr lang="es-AR" dirty="0" smtClean="0"/>
              <a:t>página y complica el mantenimiento del código </a:t>
            </a:r>
            <a:r>
              <a:rPr lang="es-AR" dirty="0" err="1" smtClean="0"/>
              <a:t>JavaScript</a:t>
            </a:r>
            <a:r>
              <a:rPr lang="es-AR" dirty="0" smtClean="0"/>
              <a:t>. En general, este método sólo se utiliza para definir algunos eventos y en algunos otros casos especiales, como se verá más adelante.</a:t>
            </a:r>
          </a:p>
          <a:p>
            <a:endParaRPr lang="es-AR" dirty="0" smtClean="0"/>
          </a:p>
        </p:txBody>
      </p:sp>
      <p:sp>
        <p:nvSpPr>
          <p:cNvPr id="4" name="3 Marcador de número de diapositiva"/>
          <p:cNvSpPr>
            <a:spLocks noGrp="1"/>
          </p:cNvSpPr>
          <p:nvPr>
            <p:ph type="sldNum" sz="quarter" idx="5"/>
          </p:nvPr>
        </p:nvSpPr>
        <p:spPr/>
        <p:txBody>
          <a:bodyPr/>
          <a:lstStyle/>
          <a:p>
            <a:pPr>
              <a:defRPr/>
            </a:pPr>
            <a:fld id="{DF07B390-B053-4A74-A481-A903150BCA1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20000"/>
          </a:bodyPr>
          <a:lstStyle/>
          <a:p>
            <a:pPr>
              <a:defRPr/>
            </a:pPr>
            <a:r>
              <a:rPr lang="es-AR" b="1" dirty="0" smtClean="0"/>
              <a:t>Glosario básico</a:t>
            </a:r>
          </a:p>
          <a:p>
            <a:pPr>
              <a:defRPr/>
            </a:pPr>
            <a:endParaRPr lang="es-AR" b="1" dirty="0" smtClean="0"/>
          </a:p>
          <a:p>
            <a:pPr>
              <a:defRPr/>
            </a:pPr>
            <a:r>
              <a:rPr lang="es-AR" b="1" dirty="0" smtClean="0"/>
              <a:t>Script: </a:t>
            </a:r>
            <a:r>
              <a:rPr lang="es-AR" b="0" dirty="0" smtClean="0"/>
              <a:t>cada uno de los programas, aplicaciones o trozos de código creados con el lenguaje de </a:t>
            </a:r>
            <a:r>
              <a:rPr lang="es-AR" dirty="0" smtClean="0"/>
              <a:t>programación </a:t>
            </a:r>
            <a:r>
              <a:rPr lang="es-AR" dirty="0" err="1" smtClean="0"/>
              <a:t>JavaScript</a:t>
            </a:r>
            <a:r>
              <a:rPr lang="es-AR" dirty="0" smtClean="0"/>
              <a:t>. Unas pocas líneas de código forman un script y un archivo de miles de líneas de </a:t>
            </a:r>
            <a:r>
              <a:rPr lang="es-AR" dirty="0" err="1" smtClean="0"/>
              <a:t>JavaScript</a:t>
            </a:r>
            <a:r>
              <a:rPr lang="es-AR" dirty="0" smtClean="0"/>
              <a:t> también se considera un script. A veces se traduce al español directamente como </a:t>
            </a:r>
            <a:r>
              <a:rPr lang="es-AR" i="1" dirty="0" smtClean="0"/>
              <a:t>"guión", aunque script es una palabra más adecuada y comúnmente aceptada.</a:t>
            </a:r>
          </a:p>
          <a:p>
            <a:pPr>
              <a:defRPr/>
            </a:pPr>
            <a:endParaRPr lang="es-AR" i="1" dirty="0" smtClean="0"/>
          </a:p>
          <a:p>
            <a:pPr>
              <a:defRPr/>
            </a:pPr>
            <a:r>
              <a:rPr lang="es-AR" b="1" dirty="0" smtClean="0"/>
              <a:t>Sentencia: </a:t>
            </a:r>
            <a:r>
              <a:rPr lang="es-AR" dirty="0" smtClean="0"/>
              <a:t>cada una de las instrucciones que forman un script.</a:t>
            </a:r>
          </a:p>
          <a:p>
            <a:pPr>
              <a:defRPr/>
            </a:pPr>
            <a:endParaRPr lang="es-AR" b="1" dirty="0" smtClean="0"/>
          </a:p>
          <a:p>
            <a:pPr>
              <a:defRPr/>
            </a:pPr>
            <a:r>
              <a:rPr lang="es-AR" b="1" dirty="0" smtClean="0"/>
              <a:t>Palabras reservadas: </a:t>
            </a:r>
            <a:r>
              <a:rPr lang="es-AR" dirty="0" smtClean="0"/>
              <a:t>son las palabras (en inglés) que se utilizan para construir las sentencias de </a:t>
            </a:r>
            <a:r>
              <a:rPr lang="es-AR" dirty="0" err="1" smtClean="0"/>
              <a:t>JavaScript</a:t>
            </a:r>
            <a:r>
              <a:rPr lang="es-AR" dirty="0" smtClean="0"/>
              <a:t> y que por tanto no pueden ser utilizadas libremente. Las palabras actualmente </a:t>
            </a:r>
            <a:r>
              <a:rPr lang="en-US" dirty="0" err="1" smtClean="0"/>
              <a:t>reservadas</a:t>
            </a:r>
            <a:r>
              <a:rPr lang="en-US" dirty="0" smtClean="0"/>
              <a:t> </a:t>
            </a:r>
            <a:r>
              <a:rPr lang="en-US" dirty="0" err="1" smtClean="0"/>
              <a:t>por</a:t>
            </a:r>
            <a:r>
              <a:rPr lang="en-US" dirty="0" smtClean="0"/>
              <a:t> JavaScript son: break, case, catch, continue, default, delete, do, else, finally, for, function, if, in, </a:t>
            </a:r>
            <a:r>
              <a:rPr lang="en-US" dirty="0" err="1" smtClean="0"/>
              <a:t>instanceof</a:t>
            </a:r>
            <a:r>
              <a:rPr lang="en-US" dirty="0" smtClean="0"/>
              <a:t>, new, return, switch, this, throw, try, </a:t>
            </a:r>
            <a:r>
              <a:rPr lang="en-US" dirty="0" err="1" smtClean="0"/>
              <a:t>typeof</a:t>
            </a:r>
            <a:r>
              <a:rPr lang="en-US" dirty="0" smtClean="0"/>
              <a:t>, </a:t>
            </a:r>
            <a:r>
              <a:rPr lang="en-US" dirty="0" err="1" smtClean="0"/>
              <a:t>var</a:t>
            </a:r>
            <a:r>
              <a:rPr lang="en-US" dirty="0" smtClean="0"/>
              <a:t>, void, while, </a:t>
            </a:r>
            <a:r>
              <a:rPr lang="es-AR" dirty="0" err="1" smtClean="0"/>
              <a:t>with</a:t>
            </a:r>
            <a:r>
              <a:rPr lang="es-AR" dirty="0" smtClean="0"/>
              <a:t>.</a:t>
            </a:r>
            <a:endParaRPr lang="es-AR" dirty="0"/>
          </a:p>
        </p:txBody>
      </p:sp>
      <p:sp>
        <p:nvSpPr>
          <p:cNvPr id="4" name="3 Marcador de número de diapositiva"/>
          <p:cNvSpPr>
            <a:spLocks noGrp="1"/>
          </p:cNvSpPr>
          <p:nvPr>
            <p:ph type="sldNum" sz="quarter" idx="5"/>
          </p:nvPr>
        </p:nvSpPr>
        <p:spPr/>
        <p:txBody>
          <a:bodyPr/>
          <a:lstStyle/>
          <a:p>
            <a:pPr>
              <a:defRPr/>
            </a:pPr>
            <a:fld id="{FAE56E88-E2CC-4B42-8F34-D28BF3DD171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71888"/>
            <a:ext cx="8697913" cy="757237"/>
          </a:xfrm>
        </p:spPr>
        <p:txBody>
          <a:bodyPr/>
          <a:lstStyle/>
          <a:p>
            <a:pPr algn="ctr" eaLnBrk="1" hangingPunct="1">
              <a:defRPr/>
            </a:pPr>
            <a:r>
              <a:rPr lang="es-ES" dirty="0" smtClean="0"/>
              <a:t>Maximiliano </a:t>
            </a:r>
            <a:r>
              <a:rPr lang="es-ES" dirty="0" err="1" smtClean="0"/>
              <a:t>Neiner</a:t>
            </a:r>
            <a:endParaRPr lang="es-AR" dirty="0" smtClean="0"/>
          </a:p>
        </p:txBody>
      </p:sp>
      <p:sp>
        <p:nvSpPr>
          <p:cNvPr id="960516" name="Rectangle 4"/>
          <p:cNvSpPr>
            <a:spLocks noChangeArrowheads="1"/>
          </p:cNvSpPr>
          <p:nvPr/>
        </p:nvSpPr>
        <p:spPr bwMode="auto">
          <a:xfrm>
            <a:off x="328613" y="38983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Laboratorio III</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err="1">
                <a:solidFill>
                  <a:schemeClr val="tx2"/>
                </a:solidFill>
                <a:effectLst>
                  <a:outerShdw blurRad="38100" dist="38100" dir="2700000" algn="tl">
                    <a:srgbClr val="000000"/>
                  </a:outerShdw>
                </a:effectLst>
                <a:latin typeface="Franklin Gothic Medium" pitchFamily="34" charset="0"/>
              </a:rPr>
              <a:t>JavaScript</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2</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Variables, Tipos y Ámbitos</a:t>
            </a:r>
            <a:endParaRPr lang="es-AR" dirty="0"/>
          </a:p>
        </p:txBody>
      </p:sp>
      <p:sp>
        <p:nvSpPr>
          <p:cNvPr id="3" name="2 Marcador de contenido"/>
          <p:cNvSpPr>
            <a:spLocks noGrp="1"/>
          </p:cNvSpPr>
          <p:nvPr>
            <p:ph idx="1"/>
          </p:nvPr>
        </p:nvSpPr>
        <p:spPr>
          <a:xfrm>
            <a:off x="381000" y="1416050"/>
            <a:ext cx="8763000" cy="4404283"/>
          </a:xfrm>
        </p:spPr>
        <p:txBody>
          <a:bodyPr/>
          <a:lstStyle/>
          <a:p>
            <a:pPr>
              <a:defRPr/>
            </a:pPr>
            <a:r>
              <a:rPr lang="es-AR" sz="2800" dirty="0" smtClean="0"/>
              <a:t>Las variables en </a:t>
            </a:r>
            <a:r>
              <a:rPr lang="es-AR" sz="2800" dirty="0" err="1" smtClean="0"/>
              <a:t>JavaScript</a:t>
            </a:r>
            <a:r>
              <a:rPr lang="es-AR" sz="2800" dirty="0" smtClean="0"/>
              <a:t> se crean mediante la palabra reservada </a:t>
            </a:r>
            <a:r>
              <a:rPr lang="es-AR" sz="2800" b="1" i="1" dirty="0" err="1" smtClean="0"/>
              <a:t>var</a:t>
            </a:r>
            <a:r>
              <a:rPr lang="es-AR" sz="2800" dirty="0" smtClean="0"/>
              <a:t>.</a:t>
            </a:r>
          </a:p>
          <a:p>
            <a:pPr>
              <a:defRPr/>
            </a:pPr>
            <a:endParaRPr lang="es-AR" sz="2400" dirty="0" smtClean="0"/>
          </a:p>
          <a:p>
            <a:pPr>
              <a:defRPr/>
            </a:pPr>
            <a:r>
              <a:rPr lang="es-AR" sz="2800" dirty="0" smtClean="0"/>
              <a:t>En </a:t>
            </a:r>
            <a:r>
              <a:rPr lang="es-AR" sz="2800" dirty="0" err="1" smtClean="0"/>
              <a:t>JavaScript</a:t>
            </a:r>
            <a:r>
              <a:rPr lang="es-AR" sz="2800" dirty="0" smtClean="0"/>
              <a:t> no se declara el tipo de variable. </a:t>
            </a:r>
          </a:p>
          <a:p>
            <a:pPr>
              <a:defRPr/>
            </a:pPr>
            <a:endParaRPr lang="es-AR" sz="2400" dirty="0" smtClean="0"/>
          </a:p>
          <a:p>
            <a:pPr>
              <a:defRPr/>
            </a:pPr>
            <a:r>
              <a:rPr lang="es-AR" sz="2800" dirty="0" smtClean="0"/>
              <a:t>El ámbito de una variable (</a:t>
            </a:r>
            <a:r>
              <a:rPr lang="es-AR" sz="2800" b="1" i="1" dirty="0" err="1" smtClean="0"/>
              <a:t>scope</a:t>
            </a:r>
            <a:r>
              <a:rPr lang="es-AR" sz="2800" dirty="0" smtClean="0"/>
              <a:t>)</a:t>
            </a:r>
            <a:r>
              <a:rPr lang="es-AR" sz="2800" i="1" dirty="0" smtClean="0"/>
              <a:t> </a:t>
            </a:r>
            <a:r>
              <a:rPr lang="es-AR" sz="2800" dirty="0" smtClean="0"/>
              <a:t>es la zona del programa en la que se define la variable.</a:t>
            </a:r>
          </a:p>
          <a:p>
            <a:pPr>
              <a:defRPr/>
            </a:pPr>
            <a:endParaRPr lang="es-AR" sz="2400" dirty="0" smtClean="0"/>
          </a:p>
          <a:p>
            <a:pPr>
              <a:defRPr/>
            </a:pPr>
            <a:r>
              <a:rPr lang="es-AR" sz="2800" dirty="0" err="1" smtClean="0"/>
              <a:t>JavaScript</a:t>
            </a:r>
            <a:r>
              <a:rPr lang="es-AR" sz="2800" dirty="0" smtClean="0"/>
              <a:t> define dos ámbitos para las variables: global y local.</a:t>
            </a:r>
            <a:endParaRPr lang="es-AR" sz="2800"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solidFill>
                  <a:schemeClr val="accent1"/>
                </a:solidFill>
              </a:rPr>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Sintaxis</a:t>
            </a:r>
            <a:endParaRPr lang="es-AR" dirty="0"/>
          </a:p>
        </p:txBody>
      </p:sp>
      <p:sp>
        <p:nvSpPr>
          <p:cNvPr id="3" name="2 Marcador de contenido"/>
          <p:cNvSpPr>
            <a:spLocks noGrp="1"/>
          </p:cNvSpPr>
          <p:nvPr>
            <p:ph idx="1"/>
          </p:nvPr>
        </p:nvSpPr>
        <p:spPr>
          <a:xfrm>
            <a:off x="381000" y="1214438"/>
            <a:ext cx="8763000" cy="1735137"/>
          </a:xfrm>
        </p:spPr>
        <p:txBody>
          <a:bodyPr/>
          <a:lstStyle/>
          <a:p>
            <a:pPr>
              <a:defRPr/>
            </a:pPr>
            <a:r>
              <a:rPr lang="es-AR" sz="2800" dirty="0" smtClean="0"/>
              <a:t>Las funciones en </a:t>
            </a:r>
            <a:r>
              <a:rPr lang="es-AR" sz="2800" dirty="0" err="1" smtClean="0"/>
              <a:t>JavaScript</a:t>
            </a:r>
            <a:r>
              <a:rPr lang="es-AR" sz="2800" dirty="0" smtClean="0"/>
              <a:t> se definen mediante la palabra reservada </a:t>
            </a:r>
            <a:r>
              <a:rPr lang="es-AR" sz="2800" b="1" i="1" dirty="0" err="1" smtClean="0"/>
              <a:t>function</a:t>
            </a:r>
            <a:r>
              <a:rPr lang="es-AR" sz="2800" dirty="0" smtClean="0"/>
              <a:t>, seguida del nombre de la función. </a:t>
            </a:r>
          </a:p>
          <a:p>
            <a:pPr>
              <a:defRPr/>
            </a:pPr>
            <a:r>
              <a:rPr lang="es-AR" sz="2800" dirty="0" smtClean="0"/>
              <a:t>Opcionalmente se podrán colocar parámetros.</a:t>
            </a:r>
          </a:p>
        </p:txBody>
      </p:sp>
      <p:sp>
        <p:nvSpPr>
          <p:cNvPr id="22532" name="Rectangle 5"/>
          <p:cNvSpPr>
            <a:spLocks noChangeArrowheads="1"/>
          </p:cNvSpPr>
          <p:nvPr/>
        </p:nvSpPr>
        <p:spPr bwMode="auto">
          <a:xfrm>
            <a:off x="428625" y="3286125"/>
            <a:ext cx="8501063" cy="17145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a:solidFill>
                  <a:schemeClr val="bg2"/>
                </a:solidFill>
                <a:latin typeface="Arial Narrow" pitchFamily="34" charset="0"/>
                <a:ea typeface="Times New Roman" pitchFamily="18" charset="0"/>
                <a:cs typeface="Courier New" pitchFamily="49" charset="0"/>
              </a:rPr>
              <a:t>function NombreFuncion([param1, param2, param</a:t>
            </a:r>
            <a:r>
              <a:rPr lang="en-US" sz="2200" i="1">
                <a:solidFill>
                  <a:schemeClr val="bg2"/>
                </a:solidFill>
                <a:latin typeface="Arial Narrow" pitchFamily="34" charset="0"/>
                <a:ea typeface="Times New Roman" pitchFamily="18" charset="0"/>
                <a:cs typeface="Courier New" pitchFamily="49" charset="0"/>
              </a:rPr>
              <a:t>N</a:t>
            </a:r>
            <a:r>
              <a:rPr lang="en-US" sz="2200">
                <a:solidFill>
                  <a:schemeClr val="bg2"/>
                </a:solidFill>
                <a:latin typeface="Arial Narrow" pitchFamily="34" charset="0"/>
                <a:ea typeface="Times New Roman" pitchFamily="18" charset="0"/>
                <a:cs typeface="Courier New" pitchFamily="49" charset="0"/>
              </a:rPr>
              <a:t>]) </a:t>
            </a:r>
          </a:p>
          <a:p>
            <a:r>
              <a:rPr lang="en-US" sz="2200">
                <a:solidFill>
                  <a:schemeClr val="bg2"/>
                </a:solidFill>
                <a:latin typeface="Arial Narrow" pitchFamily="34" charset="0"/>
                <a:ea typeface="Times New Roman" pitchFamily="18" charset="0"/>
                <a:cs typeface="Courier New" pitchFamily="49" charset="0"/>
              </a:rPr>
              <a:t>{</a:t>
            </a:r>
          </a:p>
          <a:p>
            <a:r>
              <a:rPr lang="en-US" sz="2200">
                <a:solidFill>
                  <a:schemeClr val="bg2"/>
                </a:solidFill>
                <a:latin typeface="Arial Narrow" pitchFamily="34" charset="0"/>
                <a:ea typeface="Times New Roman" pitchFamily="18" charset="0"/>
                <a:cs typeface="Courier New" pitchFamily="49" charset="0"/>
              </a:rPr>
              <a:t>	</a:t>
            </a:r>
            <a:r>
              <a:rPr lang="en-US" sz="2200">
                <a:solidFill>
                  <a:srgbClr val="00B050"/>
                </a:solidFill>
                <a:latin typeface="Arial Narrow" pitchFamily="34" charset="0"/>
                <a:ea typeface="Times New Roman" pitchFamily="18" charset="0"/>
                <a:cs typeface="Courier New" pitchFamily="49" charset="0"/>
              </a:rPr>
              <a:t>// Código</a:t>
            </a:r>
          </a:p>
          <a:p>
            <a:r>
              <a:rPr lang="en-US" sz="2200">
                <a:solidFill>
                  <a:srgbClr val="00B050"/>
                </a:solidFill>
                <a:latin typeface="Arial Narrow" pitchFamily="34" charset="0"/>
                <a:ea typeface="Times New Roman" pitchFamily="18" charset="0"/>
                <a:cs typeface="Courier New" pitchFamily="49" charset="0"/>
              </a:rPr>
              <a:t>	// [return valor;] </a:t>
            </a:r>
          </a:p>
          <a:p>
            <a:r>
              <a:rPr lang="en-US" sz="2200">
                <a:solidFill>
                  <a:schemeClr val="bg2"/>
                </a:solidFill>
                <a:latin typeface="Arial Narrow" pitchFamily="34" charset="0"/>
                <a:ea typeface="Times New Roman" pitchFamily="18" charset="0"/>
                <a:cs typeface="Courier New" pitchFamily="49" charset="0"/>
              </a:rPr>
              <a:t>}    </a:t>
            </a:r>
          </a:p>
        </p:txBody>
      </p:sp>
      <p:sp>
        <p:nvSpPr>
          <p:cNvPr id="5" name="2 Marcador de contenido"/>
          <p:cNvSpPr txBox="1">
            <a:spLocks/>
          </p:cNvSpPr>
          <p:nvPr/>
        </p:nvSpPr>
        <p:spPr bwMode="auto">
          <a:xfrm>
            <a:off x="357188" y="5245100"/>
            <a:ext cx="8572500" cy="125571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Las funciones se podrán definir dentro del </a:t>
            </a:r>
            <a:r>
              <a:rPr lang="es-AR" sz="2800" b="0" kern="0" dirty="0" err="1">
                <a:effectLst>
                  <a:outerShdw blurRad="38100" dist="38100" dir="2700000" algn="tl">
                    <a:srgbClr val="000000"/>
                  </a:outerShdw>
                </a:effectLst>
                <a:latin typeface="+mn-lt"/>
              </a:rPr>
              <a:t>tag</a:t>
            </a:r>
            <a:r>
              <a:rPr lang="es-AR" sz="2800" b="0" kern="0" dirty="0">
                <a:effectLst>
                  <a:outerShdw blurRad="38100" dist="38100" dir="2700000" algn="tl">
                    <a:srgbClr val="000000"/>
                  </a:outerShdw>
                </a:effectLst>
                <a:latin typeface="+mn-lt"/>
              </a:rPr>
              <a:t> script o en un archivo externo al documento XHTML.</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solidFill>
                  <a:schemeClr val="accent1"/>
                </a:solidFill>
              </a:rPr>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alert</a:t>
            </a:r>
            <a:endParaRPr lang="es-AR" sz="2800" dirty="0"/>
          </a:p>
        </p:txBody>
      </p:sp>
      <p:sp>
        <p:nvSpPr>
          <p:cNvPr id="3" name="2 Marcador de contenido"/>
          <p:cNvSpPr>
            <a:spLocks noGrp="1"/>
          </p:cNvSpPr>
          <p:nvPr>
            <p:ph idx="1"/>
          </p:nvPr>
        </p:nvSpPr>
        <p:spPr>
          <a:xfrm>
            <a:off x="381000" y="1416050"/>
            <a:ext cx="8763000" cy="1255713"/>
          </a:xfrm>
        </p:spPr>
        <p:txBody>
          <a:bodyPr/>
          <a:lstStyle/>
          <a:p>
            <a:pPr>
              <a:defRPr/>
            </a:pPr>
            <a:r>
              <a:rPr lang="es-AR" sz="2800" dirty="0" smtClean="0"/>
              <a:t>Es la ventana más utilizada. Sirve para mostrar mensajes literales y/o valores de variables al cliente de una aplicación Web.</a:t>
            </a:r>
            <a:endParaRPr lang="es-AR" sz="2800" dirty="0"/>
          </a:p>
        </p:txBody>
      </p:sp>
      <p:sp>
        <p:nvSpPr>
          <p:cNvPr id="25604" name="Rectangle 5"/>
          <p:cNvSpPr>
            <a:spLocks noChangeArrowheads="1"/>
          </p:cNvSpPr>
          <p:nvPr/>
        </p:nvSpPr>
        <p:spPr bwMode="auto">
          <a:xfrm>
            <a:off x="428625" y="3500438"/>
            <a:ext cx="8501063" cy="157162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var</a:t>
            </a:r>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Hola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mundo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smtClean="0">
                <a:solidFill>
                  <a:schemeClr val="bg2"/>
                </a:solidFill>
                <a:latin typeface="Arial Narrow" pitchFamily="34" charset="0"/>
                <a:ea typeface="Times New Roman" pitchFamily="18" charset="0"/>
                <a:cs typeface="Courier New" pitchFamily="49" charset="0"/>
              </a:rPr>
              <a:t>(</a:t>
            </a:r>
            <a:r>
              <a:rPr lang="en-US" sz="2200" dirty="0" smtClean="0">
                <a:solidFill>
                  <a:srgbClr val="800000"/>
                </a:solidFill>
                <a:latin typeface="Arial Narrow" pitchFamily="34" charset="0"/>
                <a:ea typeface="Times New Roman" pitchFamily="18" charset="0"/>
                <a:cs typeface="Courier New" pitchFamily="49" charset="0"/>
              </a:rPr>
              <a:t>“</a:t>
            </a:r>
            <a:r>
              <a:rPr lang="en-US" sz="2200" dirty="0" err="1" smtClean="0">
                <a:solidFill>
                  <a:srgbClr val="800000"/>
                </a:solidFill>
                <a:latin typeface="Arial Narrow" pitchFamily="34" charset="0"/>
                <a:ea typeface="Times New Roman" pitchFamily="18" charset="0"/>
                <a:cs typeface="Courier New" pitchFamily="49" charset="0"/>
              </a:rPr>
              <a:t>Hola</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mundo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alert(</a:t>
            </a:r>
            <a:r>
              <a:rPr lang="en-US" sz="2200" dirty="0" err="1">
                <a:solidFill>
                  <a:schemeClr val="bg2"/>
                </a:solidFill>
                <a:latin typeface="Arial Narrow" pitchFamily="34" charset="0"/>
                <a:ea typeface="Times New Roman" pitchFamily="18" charset="0"/>
                <a:cs typeface="Courier New" pitchFamily="49" charset="0"/>
              </a:rPr>
              <a:t>mensaje</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otra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vez</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prompt</a:t>
            </a:r>
            <a:endParaRPr lang="es-AR" sz="2800" dirty="0"/>
          </a:p>
        </p:txBody>
      </p:sp>
      <p:sp>
        <p:nvSpPr>
          <p:cNvPr id="3" name="2 Marcador de contenido"/>
          <p:cNvSpPr>
            <a:spLocks noGrp="1"/>
          </p:cNvSpPr>
          <p:nvPr>
            <p:ph idx="1"/>
          </p:nvPr>
        </p:nvSpPr>
        <p:spPr>
          <a:xfrm>
            <a:off x="381000" y="1416050"/>
            <a:ext cx="8763000" cy="2528888"/>
          </a:xfrm>
        </p:spPr>
        <p:txBody>
          <a:bodyPr/>
          <a:lstStyle/>
          <a:p>
            <a:pPr>
              <a:defRPr/>
            </a:pPr>
            <a:r>
              <a:rPr lang="es-AR" sz="2800" dirty="0" smtClean="0"/>
              <a:t>Presentan una ventana con un mensaje y un cuadro de texto donde el usuario introduce aquello que se le pide. </a:t>
            </a:r>
          </a:p>
          <a:p>
            <a:pPr>
              <a:defRPr/>
            </a:pPr>
            <a:endParaRPr lang="es-AR" sz="2200" dirty="0" smtClean="0"/>
          </a:p>
          <a:p>
            <a:pPr>
              <a:defRPr/>
            </a:pPr>
            <a:r>
              <a:rPr lang="es-AR" sz="2800" dirty="0" smtClean="0"/>
              <a:t>La cadena tecleada por el usuario puede almacenarse en una variable para su futuro uso</a:t>
            </a:r>
            <a:r>
              <a:rPr lang="es-AR" sz="2800" i="1" dirty="0" smtClean="0"/>
              <a:t>.</a:t>
            </a:r>
            <a:endParaRPr lang="es-AR" sz="2800" dirty="0"/>
          </a:p>
        </p:txBody>
      </p:sp>
      <p:sp>
        <p:nvSpPr>
          <p:cNvPr id="27652" name="Rectangle 5"/>
          <p:cNvSpPr>
            <a:spLocks noChangeArrowheads="1"/>
          </p:cNvSpPr>
          <p:nvPr/>
        </p:nvSpPr>
        <p:spPr bwMode="auto">
          <a:xfrm>
            <a:off x="428625" y="4357688"/>
            <a:ext cx="8501063" cy="150018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var</a:t>
            </a:r>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 = prompt(</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Ingrese</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su</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nombre”</a:t>
            </a:r>
            <a:r>
              <a:rPr lang="en-US" sz="2200" dirty="0" err="1">
                <a:solidFill>
                  <a:schemeClr val="bg2"/>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”Usuario</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endParaRPr lang="en-US" sz="2200" dirty="0">
              <a:solidFill>
                <a:schemeClr val="bg2"/>
              </a:solidFill>
              <a:latin typeface="Arial Narrow" pitchFamily="34" charset="0"/>
              <a:ea typeface="Times New Roman" pitchFamily="18" charset="0"/>
              <a:cs typeface="Courier New" pitchFamily="49" charset="0"/>
            </a:endParaRPr>
          </a:p>
          <a:p>
            <a:r>
              <a:rPr lang="en-US" sz="2200" dirty="0">
                <a:solidFill>
                  <a:schemeClr val="bg2"/>
                </a:solidFill>
                <a:latin typeface="Arial Narrow" pitchFamily="34" charset="0"/>
                <a:ea typeface="Times New Roman" pitchFamily="18" charset="0"/>
                <a:cs typeface="Courier New" pitchFamily="49" charset="0"/>
              </a:rPr>
              <a:t>	alert(</a:t>
            </a:r>
            <a:r>
              <a:rPr lang="en-US" sz="2200" dirty="0">
                <a:solidFill>
                  <a:srgbClr val="800000"/>
                </a:solidFill>
                <a:latin typeface="Arial Narrow" pitchFamily="34" charset="0"/>
                <a:ea typeface="Times New Roman" pitchFamily="18" charset="0"/>
                <a:cs typeface="Courier New" pitchFamily="49" charset="0"/>
              </a:rPr>
              <a:t>“Su </a:t>
            </a:r>
            <a:r>
              <a:rPr lang="en-US" sz="2200" dirty="0" err="1">
                <a:solidFill>
                  <a:srgbClr val="800000"/>
                </a:solidFill>
                <a:latin typeface="Arial Narrow" pitchFamily="34" charset="0"/>
                <a:ea typeface="Times New Roman" pitchFamily="18" charset="0"/>
                <a:cs typeface="Courier New" pitchFamily="49" charset="0"/>
              </a:rPr>
              <a:t>nombre</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es</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chemeClr val="bg2"/>
                </a:solidFill>
                <a:latin typeface="Arial Narrow" pitchFamily="34" charset="0"/>
                <a:ea typeface="Times New Roman" pitchFamily="18" charset="0"/>
                <a:cs typeface="Courier New" pitchFamily="49" charset="0"/>
              </a:rPr>
              <a:t> + </a:t>
            </a:r>
            <a:r>
              <a:rPr lang="en-US" sz="2200" dirty="0" err="1">
                <a:solidFill>
                  <a:schemeClr val="bg2"/>
                </a:solidFill>
                <a:latin typeface="Arial Narrow" pitchFamily="34" charset="0"/>
                <a:ea typeface="Times New Roman" pitchFamily="18" charset="0"/>
                <a:cs typeface="Courier New" pitchFamily="49" charset="0"/>
              </a:rPr>
              <a:t>nombre</a:t>
            </a:r>
            <a:r>
              <a:rPr lang="en-US" sz="2200" dirty="0">
                <a:solidFill>
                  <a:schemeClr val="bg2"/>
                </a:solidFill>
                <a:latin typeface="Arial Narrow" pitchFamily="34"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Ventana </a:t>
            </a:r>
            <a:r>
              <a:rPr lang="es-ES" dirty="0" err="1" smtClean="0"/>
              <a:t>confirm</a:t>
            </a:r>
            <a:endParaRPr lang="es-AR" dirty="0"/>
          </a:p>
        </p:txBody>
      </p:sp>
      <p:sp>
        <p:nvSpPr>
          <p:cNvPr id="3" name="2 Marcador de contenido"/>
          <p:cNvSpPr>
            <a:spLocks noGrp="1"/>
          </p:cNvSpPr>
          <p:nvPr>
            <p:ph idx="1"/>
          </p:nvPr>
        </p:nvSpPr>
        <p:spPr>
          <a:xfrm>
            <a:off x="381000" y="1416050"/>
            <a:ext cx="8763000" cy="3022600"/>
          </a:xfrm>
        </p:spPr>
        <p:txBody>
          <a:bodyPr/>
          <a:lstStyle/>
          <a:p>
            <a:pPr>
              <a:defRPr/>
            </a:pPr>
            <a:r>
              <a:rPr lang="es-AR" sz="2800" dirty="0" smtClean="0"/>
              <a:t>Presenta una ventana con un mensaje y dos botones, </a:t>
            </a:r>
            <a:r>
              <a:rPr lang="es-AR" sz="2800" i="1" dirty="0" smtClean="0"/>
              <a:t>Aceptar</a:t>
            </a:r>
            <a:r>
              <a:rPr lang="es-AR" sz="2800" dirty="0" smtClean="0"/>
              <a:t> y </a:t>
            </a:r>
            <a:r>
              <a:rPr lang="es-AR" sz="2800" i="1" dirty="0" smtClean="0"/>
              <a:t>Cancelar</a:t>
            </a:r>
            <a:r>
              <a:rPr lang="es-AR" sz="2800" dirty="0" smtClean="0"/>
              <a:t>, que el usuario pulsará en función del contenido del mensaje. </a:t>
            </a:r>
          </a:p>
          <a:p>
            <a:pPr>
              <a:defRPr/>
            </a:pPr>
            <a:endParaRPr lang="es-AR" sz="2200" dirty="0" smtClean="0"/>
          </a:p>
          <a:p>
            <a:pPr>
              <a:defRPr/>
            </a:pPr>
            <a:r>
              <a:rPr lang="es-AR" sz="2800" dirty="0" smtClean="0"/>
              <a:t>Si el usuario pulsa </a:t>
            </a:r>
            <a:r>
              <a:rPr lang="es-AR" sz="2800" i="1" dirty="0" smtClean="0"/>
              <a:t>Aceptar</a:t>
            </a:r>
            <a:r>
              <a:rPr lang="es-AR" sz="2800" dirty="0" smtClean="0"/>
              <a:t>, </a:t>
            </a:r>
            <a:r>
              <a:rPr lang="es-AR" sz="2800" b="1" i="1" dirty="0" err="1" smtClean="0"/>
              <a:t>confirm</a:t>
            </a:r>
            <a:r>
              <a:rPr lang="es-AR" sz="2800" dirty="0" smtClean="0"/>
              <a:t> devuelve un valor </a:t>
            </a:r>
            <a:r>
              <a:rPr lang="es-AR" sz="2800" i="1" dirty="0" smtClean="0"/>
              <a:t>Verdadero</a:t>
            </a:r>
            <a:r>
              <a:rPr lang="es-AR" sz="2800" dirty="0" smtClean="0"/>
              <a:t> (</a:t>
            </a:r>
            <a:r>
              <a:rPr lang="es-AR" sz="2800" b="1" i="1" dirty="0" smtClean="0"/>
              <a:t>true</a:t>
            </a:r>
            <a:r>
              <a:rPr lang="es-AR" sz="2800" dirty="0" smtClean="0"/>
              <a:t>), mientras que si pulsa </a:t>
            </a:r>
            <a:r>
              <a:rPr lang="es-AR" sz="2800" i="1" dirty="0" smtClean="0"/>
              <a:t>Cancelar</a:t>
            </a:r>
            <a:r>
              <a:rPr lang="es-AR" sz="2800" dirty="0" smtClean="0"/>
              <a:t>, devuelve un valor </a:t>
            </a:r>
            <a:r>
              <a:rPr lang="es-AR" sz="2800" i="1" dirty="0" smtClean="0"/>
              <a:t>Falso</a:t>
            </a:r>
            <a:r>
              <a:rPr lang="es-AR" sz="2800" dirty="0" smtClean="0"/>
              <a:t> (</a:t>
            </a:r>
            <a:r>
              <a:rPr lang="es-AR" sz="2800" b="1" i="1" dirty="0" smtClean="0"/>
              <a:t>false</a:t>
            </a:r>
            <a:r>
              <a:rPr lang="es-AR" sz="2800" dirty="0" smtClean="0"/>
              <a:t>).</a:t>
            </a:r>
          </a:p>
        </p:txBody>
      </p:sp>
      <p:sp>
        <p:nvSpPr>
          <p:cNvPr id="29700" name="Rectangle 5"/>
          <p:cNvSpPr>
            <a:spLocks noChangeArrowheads="1"/>
          </p:cNvSpPr>
          <p:nvPr/>
        </p:nvSpPr>
        <p:spPr bwMode="auto">
          <a:xfrm>
            <a:off x="428625" y="4572000"/>
            <a:ext cx="8501063" cy="157162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chemeClr val="bg2"/>
                </a:solidFill>
                <a:latin typeface="Courier New" pitchFamily="49"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if</a:t>
            </a:r>
            <a:r>
              <a:rPr lang="en-US" sz="2200" dirty="0">
                <a:solidFill>
                  <a:schemeClr val="bg2"/>
                </a:solidFill>
                <a:latin typeface="Arial Narrow" pitchFamily="34" charset="0"/>
                <a:ea typeface="Times New Roman" pitchFamily="18" charset="0"/>
                <a:cs typeface="Courier New" pitchFamily="49" charset="0"/>
              </a:rPr>
              <a:t>(confirm(</a:t>
            </a:r>
            <a:r>
              <a:rPr lang="en-US" sz="2200" dirty="0">
                <a:solidFill>
                  <a:srgbClr val="800000"/>
                </a:solidFill>
                <a:latin typeface="Arial Narrow" pitchFamily="34" charset="0"/>
                <a:ea typeface="Times New Roman" pitchFamily="18" charset="0"/>
                <a:cs typeface="Courier New" pitchFamily="49" charset="0"/>
              </a:rPr>
              <a:t>“</a:t>
            </a:r>
            <a:r>
              <a:rPr lang="en-US" sz="2200" dirty="0" err="1">
                <a:solidFill>
                  <a:srgbClr val="800000"/>
                </a:solidFill>
                <a:latin typeface="Arial Narrow" pitchFamily="34" charset="0"/>
                <a:ea typeface="Times New Roman" pitchFamily="18" charset="0"/>
                <a:cs typeface="Courier New" pitchFamily="49" charset="0"/>
              </a:rPr>
              <a:t>Desea</a:t>
            </a:r>
            <a:r>
              <a:rPr lang="en-US" sz="2200" dirty="0">
                <a:solidFill>
                  <a:srgbClr val="800000"/>
                </a:solidFill>
                <a:latin typeface="Arial Narrow" pitchFamily="34" charset="0"/>
                <a:ea typeface="Times New Roman" pitchFamily="18" charset="0"/>
                <a:cs typeface="Courier New" pitchFamily="49" charset="0"/>
              </a:rPr>
              <a:t> </a:t>
            </a:r>
            <a:r>
              <a:rPr lang="en-US" sz="2200" dirty="0" err="1">
                <a:solidFill>
                  <a:srgbClr val="800000"/>
                </a:solidFill>
                <a:latin typeface="Arial Narrow" pitchFamily="34" charset="0"/>
                <a:ea typeface="Times New Roman" pitchFamily="18" charset="0"/>
                <a:cs typeface="Courier New" pitchFamily="49" charset="0"/>
              </a:rPr>
              <a:t>continuar</a:t>
            </a:r>
            <a:r>
              <a:rPr lang="en-US" sz="2200" dirty="0">
                <a:solidFill>
                  <a:srgbClr val="800000"/>
                </a:solidFill>
                <a:latin typeface="Arial Narrow" pitchFamily="34" charset="0"/>
                <a:ea typeface="Times New Roman" pitchFamily="18" charset="0"/>
                <a:cs typeface="Courier New" pitchFamily="49" charset="0"/>
              </a:rPr>
              <a:t>?”</a:t>
            </a:r>
            <a:r>
              <a:rPr lang="en-US" sz="2200" dirty="0">
                <a:solidFill>
                  <a:schemeClr val="bg2"/>
                </a:solidFill>
                <a:latin typeface="Arial Narrow" pitchFamily="34" charset="0"/>
                <a:ea typeface="Times New Roman" pitchFamily="18" charset="0"/>
                <a:cs typeface="Courier New" pitchFamily="49" charset="0"/>
              </a:rPr>
              <a:t>))</a:t>
            </a: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Se </a:t>
            </a:r>
            <a:r>
              <a:rPr lang="en-US" sz="2200" dirty="0" err="1">
                <a:solidFill>
                  <a:srgbClr val="00B050"/>
                </a:solidFill>
                <a:latin typeface="Arial Narrow" pitchFamily="34" charset="0"/>
                <a:ea typeface="Times New Roman" pitchFamily="18" charset="0"/>
                <a:cs typeface="Courier New" pitchFamily="49" charset="0"/>
              </a:rPr>
              <a:t>ejecuta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una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acción</a:t>
            </a:r>
            <a:endParaRPr lang="en-US" sz="2200" dirty="0">
              <a:solidFill>
                <a:srgbClr val="00B050"/>
              </a:solidFill>
              <a:latin typeface="Arial Narrow" pitchFamily="34" charset="0"/>
              <a:ea typeface="Times New Roman" pitchFamily="18" charset="0"/>
              <a:cs typeface="Courier New" pitchFamily="49" charset="0"/>
            </a:endParaRP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else</a:t>
            </a:r>
          </a:p>
          <a:p>
            <a:r>
              <a:rPr lang="en-US" sz="2200" dirty="0">
                <a:solidFill>
                  <a:schemeClr val="bg2"/>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Se </a:t>
            </a:r>
            <a:r>
              <a:rPr lang="en-US" sz="2200" dirty="0" err="1">
                <a:solidFill>
                  <a:srgbClr val="00B050"/>
                </a:solidFill>
                <a:latin typeface="Arial Narrow" pitchFamily="34" charset="0"/>
                <a:ea typeface="Times New Roman" pitchFamily="18" charset="0"/>
                <a:cs typeface="Courier New" pitchFamily="49" charset="0"/>
              </a:rPr>
              <a:t>ejecuta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otra</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acción</a:t>
            </a:r>
            <a:endParaRPr lang="en-US" sz="2200" dirty="0">
              <a:solidFill>
                <a:srgbClr val="00B050"/>
              </a:solidFill>
              <a:latin typeface="Arial Narrow" pitchFamily="34"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solidFill>
                  <a:schemeClr val="accent1"/>
                </a:solidFill>
              </a:rPr>
              <a:t>Generalidades</a:t>
            </a:r>
          </a:p>
          <a:p>
            <a:pPr lvl="1" eaLnBrk="1" hangingPunct="1">
              <a:defRPr/>
            </a:pPr>
            <a:r>
              <a:rPr lang="es-ES" dirty="0" smtClean="0"/>
              <a:t>Árbol de Nodos</a:t>
            </a:r>
          </a:p>
          <a:p>
            <a:pPr lvl="1" eaLnBrk="1" hangingPunct="1">
              <a:defRPr/>
            </a:pPr>
            <a:r>
              <a:rPr lang="es-ES" dirty="0" smtClean="0"/>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DOM - Generalidades</a:t>
            </a:r>
            <a:endParaRPr lang="es-AR" dirty="0"/>
          </a:p>
        </p:txBody>
      </p:sp>
      <p:sp>
        <p:nvSpPr>
          <p:cNvPr id="3" name="2 Marcador de contenido"/>
          <p:cNvSpPr>
            <a:spLocks noGrp="1"/>
          </p:cNvSpPr>
          <p:nvPr>
            <p:ph idx="1"/>
          </p:nvPr>
        </p:nvSpPr>
        <p:spPr>
          <a:xfrm>
            <a:off x="381000" y="1416050"/>
            <a:ext cx="8763000" cy="4576763"/>
          </a:xfrm>
        </p:spPr>
        <p:txBody>
          <a:bodyPr/>
          <a:lstStyle/>
          <a:p>
            <a:pPr>
              <a:defRPr/>
            </a:pPr>
            <a:r>
              <a:rPr lang="es-AR" sz="2800" dirty="0" smtClean="0"/>
              <a:t>La creación de </a:t>
            </a:r>
            <a:r>
              <a:rPr lang="es-AR" sz="2800" i="1" dirty="0" err="1" smtClean="0"/>
              <a:t>Document</a:t>
            </a:r>
            <a:r>
              <a:rPr lang="es-AR" sz="2800" i="1" dirty="0" smtClean="0"/>
              <a:t> </a:t>
            </a:r>
            <a:r>
              <a:rPr lang="es-AR" sz="2800" i="1" dirty="0" err="1" smtClean="0"/>
              <a:t>Object</a:t>
            </a:r>
            <a:r>
              <a:rPr lang="es-AR" sz="2800" i="1" dirty="0" smtClean="0"/>
              <a:t> </a:t>
            </a:r>
            <a:r>
              <a:rPr lang="es-AR" sz="2800" i="1" dirty="0" err="1" smtClean="0"/>
              <a:t>Model</a:t>
            </a:r>
            <a:r>
              <a:rPr lang="es-AR" sz="2800" i="1" dirty="0" smtClean="0"/>
              <a:t> o </a:t>
            </a:r>
            <a:r>
              <a:rPr lang="es-AR" sz="2800" b="1" i="1" dirty="0" smtClean="0"/>
              <a:t>DOM </a:t>
            </a:r>
            <a:r>
              <a:rPr lang="es-AR" sz="2800" dirty="0" smtClean="0"/>
              <a:t>es una de las innovaciones que más ha influido en el desarrollo de las páginas Web dinámicas y de las aplicaciones Web más complejas.</a:t>
            </a:r>
          </a:p>
          <a:p>
            <a:pPr>
              <a:defRPr/>
            </a:pPr>
            <a:endParaRPr lang="es-AR" sz="2200" dirty="0" smtClean="0"/>
          </a:p>
          <a:p>
            <a:pPr>
              <a:defRPr/>
            </a:pPr>
            <a:r>
              <a:rPr lang="es-AR" sz="2800" dirty="0" smtClean="0"/>
              <a:t>DOM permite a los programadores Web acceder y manipular las páginas XHTML </a:t>
            </a:r>
            <a:r>
              <a:rPr lang="es-AR" sz="2400" dirty="0" smtClean="0"/>
              <a:t>(*)</a:t>
            </a:r>
            <a:r>
              <a:rPr lang="es-AR" sz="2800" dirty="0" smtClean="0"/>
              <a:t> como si fueran documentos XML. </a:t>
            </a:r>
          </a:p>
          <a:p>
            <a:pPr>
              <a:defRPr/>
            </a:pPr>
            <a:endParaRPr lang="es-AR" sz="2200" dirty="0" smtClean="0"/>
          </a:p>
          <a:p>
            <a:pPr>
              <a:defRPr/>
            </a:pPr>
            <a:r>
              <a:rPr lang="es-AR" sz="2800" dirty="0" smtClean="0"/>
              <a:t>De hecho, DOM se diseñó originalmente para manipular de forma sencilla los documentos XML.</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166814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solidFill>
                  <a:schemeClr val="accent1"/>
                </a:solidFill>
              </a:rPr>
              <a:t>Árbol de Nodos</a:t>
            </a:r>
          </a:p>
          <a:p>
            <a:pPr lvl="1" eaLnBrk="1" hangingPunct="1">
              <a:defRPr/>
            </a:pPr>
            <a:r>
              <a:rPr lang="es-ES" dirty="0" smtClean="0"/>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Árbol de Nodos</a:t>
            </a:r>
            <a:endParaRPr lang="es-AR" sz="2800" dirty="0"/>
          </a:p>
        </p:txBody>
      </p:sp>
      <p:sp>
        <p:nvSpPr>
          <p:cNvPr id="3" name="2 Marcador de contenido"/>
          <p:cNvSpPr>
            <a:spLocks noGrp="1"/>
          </p:cNvSpPr>
          <p:nvPr>
            <p:ph idx="1"/>
          </p:nvPr>
        </p:nvSpPr>
        <p:spPr>
          <a:xfrm>
            <a:off x="381000" y="1416050"/>
            <a:ext cx="8763000" cy="1643063"/>
          </a:xfrm>
        </p:spPr>
        <p:txBody>
          <a:bodyPr/>
          <a:lstStyle/>
          <a:p>
            <a:pPr>
              <a:defRPr/>
            </a:pPr>
            <a:r>
              <a:rPr lang="es-AR" sz="2800" dirty="0" smtClean="0"/>
              <a:t>DOM transforma todos los documentos XHTML en un conjunto de </a:t>
            </a:r>
            <a:r>
              <a:rPr lang="es-AR" sz="2800" i="1" dirty="0" smtClean="0"/>
              <a:t>nodos, </a:t>
            </a:r>
            <a:r>
              <a:rPr lang="es-AR" sz="2800" dirty="0" smtClean="0"/>
              <a:t>que están interconectados y que representan los contenidos de las páginas Web y las relaciones entre ellos.</a:t>
            </a:r>
            <a:endParaRPr lang="es-AR" sz="2800" dirty="0"/>
          </a:p>
        </p:txBody>
      </p:sp>
      <p:pic>
        <p:nvPicPr>
          <p:cNvPr id="36868" name="Picture 2"/>
          <p:cNvPicPr>
            <a:picLocks noChangeAspect="1" noChangeArrowheads="1"/>
          </p:cNvPicPr>
          <p:nvPr/>
        </p:nvPicPr>
        <p:blipFill>
          <a:blip r:embed="rId2" cstate="print"/>
          <a:srcRect/>
          <a:stretch>
            <a:fillRect/>
          </a:stretch>
        </p:blipFill>
        <p:spPr bwMode="auto">
          <a:xfrm>
            <a:off x="1871663" y="3148013"/>
            <a:ext cx="5400675" cy="3638550"/>
          </a:xfrm>
          <a:prstGeom prst="rect">
            <a:avLst/>
          </a:prstGeom>
          <a:noFill/>
          <a:ln w="9525" algn="ctr">
            <a:noFill/>
            <a:miter lim="800000"/>
            <a:headEnd type="none" w="sm" len="sm"/>
            <a:tailEnd type="none" w="sm" len="sm"/>
          </a:ln>
        </p:spPr>
      </p:pic>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t>Árbol de Nodos</a:t>
            </a:r>
          </a:p>
          <a:p>
            <a:pPr lvl="1" eaLnBrk="1" hangingPunct="1">
              <a:defRPr/>
            </a:pPr>
            <a:r>
              <a:rPr lang="es-ES" dirty="0" smtClean="0">
                <a:solidFill>
                  <a:schemeClr val="accent1"/>
                </a:solidFill>
              </a:rPr>
              <a:t>Acceso Directo a los Nodos</a:t>
            </a:r>
          </a:p>
          <a:p>
            <a:pPr lvl="1" eaLnBrk="1" hangingPunct="1">
              <a:defRPr/>
            </a:pPr>
            <a:r>
              <a:rPr lang="es-ES" dirty="0" smtClean="0"/>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Acceso Directo a Nodos </a:t>
            </a:r>
            <a:r>
              <a:rPr lang="es-ES" sz="2800" dirty="0" smtClean="0"/>
              <a:t>(1/2)</a:t>
            </a:r>
            <a:endParaRPr lang="es-AR" sz="2800" dirty="0"/>
          </a:p>
        </p:txBody>
      </p:sp>
      <p:sp>
        <p:nvSpPr>
          <p:cNvPr id="3" name="2 Marcador de contenido"/>
          <p:cNvSpPr>
            <a:spLocks noGrp="1"/>
          </p:cNvSpPr>
          <p:nvPr>
            <p:ph idx="1"/>
          </p:nvPr>
        </p:nvSpPr>
        <p:spPr>
          <a:xfrm>
            <a:off x="381000" y="1416050"/>
            <a:ext cx="8763000" cy="5072063"/>
          </a:xfrm>
        </p:spPr>
        <p:txBody>
          <a:bodyPr/>
          <a:lstStyle/>
          <a:p>
            <a:pPr>
              <a:defRPr/>
            </a:pPr>
            <a:r>
              <a:rPr lang="es-AR" sz="2800" dirty="0" smtClean="0"/>
              <a:t>DOM proporciona dos métodos alternativos para acceder a un nodo específico: </a:t>
            </a:r>
          </a:p>
          <a:p>
            <a:pPr lvl="1">
              <a:defRPr/>
            </a:pPr>
            <a:r>
              <a:rPr lang="es-AR" dirty="0" smtClean="0"/>
              <a:t>acceso a través de sus nodos padre.</a:t>
            </a:r>
          </a:p>
          <a:p>
            <a:pPr lvl="1">
              <a:defRPr/>
            </a:pPr>
            <a:r>
              <a:rPr lang="es-AR" dirty="0" smtClean="0"/>
              <a:t>acceso directo.</a:t>
            </a:r>
          </a:p>
          <a:p>
            <a:pPr lvl="1">
              <a:defRPr/>
            </a:pPr>
            <a:endParaRPr lang="es-AR" sz="2200" dirty="0" smtClean="0"/>
          </a:p>
          <a:p>
            <a:pPr>
              <a:defRPr/>
            </a:pPr>
            <a:r>
              <a:rPr lang="es-ES" dirty="0" smtClean="0"/>
              <a:t>Funciones de Acceso Directo (</a:t>
            </a:r>
            <a:r>
              <a:rPr lang="es-ES" dirty="0" err="1" smtClean="0"/>
              <a:t>document</a:t>
            </a:r>
            <a:r>
              <a:rPr lang="es-ES" dirty="0" smtClean="0"/>
              <a:t>)</a:t>
            </a:r>
          </a:p>
          <a:p>
            <a:pPr>
              <a:defRPr/>
            </a:pPr>
            <a:endParaRPr lang="es-AR" dirty="0" smtClean="0"/>
          </a:p>
          <a:p>
            <a:pPr>
              <a:defRPr/>
            </a:pPr>
            <a:r>
              <a:rPr lang="es-AR" sz="2800" dirty="0" smtClean="0"/>
              <a:t>.</a:t>
            </a:r>
            <a:r>
              <a:rPr lang="es-AR" sz="2800" dirty="0" err="1" smtClean="0"/>
              <a:t>getElementsByTagName</a:t>
            </a:r>
            <a:r>
              <a:rPr lang="es-AR" sz="2800" dirty="0" smtClean="0"/>
              <a:t>()</a:t>
            </a:r>
          </a:p>
          <a:p>
            <a:pPr lvl="1">
              <a:defRPr/>
            </a:pPr>
            <a:r>
              <a:rPr lang="es-AR" sz="2400" dirty="0" smtClean="0"/>
              <a:t>Obtiene todos los elementos de la página XHTML cuya etiqueta sea igual que el parámetro que se le pasa a la función.</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Acceso Directo a Nodos </a:t>
            </a:r>
            <a:r>
              <a:rPr lang="es-ES" sz="2800" dirty="0" smtClean="0"/>
              <a:t>(2/2)</a:t>
            </a:r>
            <a:endParaRPr lang="es-AR" sz="2800" dirty="0"/>
          </a:p>
        </p:txBody>
      </p:sp>
      <p:sp>
        <p:nvSpPr>
          <p:cNvPr id="3" name="2 Marcador de contenido"/>
          <p:cNvSpPr>
            <a:spLocks noGrp="1"/>
          </p:cNvSpPr>
          <p:nvPr>
            <p:ph idx="1"/>
          </p:nvPr>
        </p:nvSpPr>
        <p:spPr>
          <a:xfrm>
            <a:off x="381000" y="1416050"/>
            <a:ext cx="8763000" cy="3983038"/>
          </a:xfrm>
        </p:spPr>
        <p:txBody>
          <a:bodyPr/>
          <a:lstStyle/>
          <a:p>
            <a:pPr>
              <a:defRPr/>
            </a:pPr>
            <a:r>
              <a:rPr lang="es-AR" sz="2800" dirty="0" smtClean="0"/>
              <a:t>.</a:t>
            </a:r>
            <a:r>
              <a:rPr lang="es-AR" sz="2800" dirty="0" err="1" smtClean="0"/>
              <a:t>getElementsByName</a:t>
            </a:r>
            <a:r>
              <a:rPr lang="es-AR" sz="2800" dirty="0" smtClean="0"/>
              <a:t>()</a:t>
            </a:r>
          </a:p>
          <a:p>
            <a:pPr lvl="1">
              <a:defRPr/>
            </a:pPr>
            <a:r>
              <a:rPr lang="es-AR" sz="2400" dirty="0" smtClean="0"/>
              <a:t>Es similar a la anterior, pero en este caso se buscan los elementos cuyo atributo </a:t>
            </a:r>
            <a:r>
              <a:rPr lang="es-AR" sz="2400" b="1" i="1" dirty="0" err="1" smtClean="0"/>
              <a:t>name</a:t>
            </a:r>
            <a:r>
              <a:rPr lang="es-AR" sz="2400" dirty="0" smtClean="0"/>
              <a:t> sea igual al parámetro proporcionado. </a:t>
            </a:r>
          </a:p>
          <a:p>
            <a:pPr>
              <a:defRPr/>
            </a:pPr>
            <a:endParaRPr lang="es-AR" sz="2200" dirty="0" smtClean="0"/>
          </a:p>
          <a:p>
            <a:pPr>
              <a:defRPr/>
            </a:pPr>
            <a:r>
              <a:rPr lang="es-AR" sz="2800" dirty="0" smtClean="0"/>
              <a:t>.</a:t>
            </a:r>
            <a:r>
              <a:rPr lang="es-AR" sz="2800" dirty="0" err="1" smtClean="0"/>
              <a:t>getElementById</a:t>
            </a:r>
            <a:r>
              <a:rPr lang="es-AR" sz="2800" dirty="0" smtClean="0"/>
              <a:t>()</a:t>
            </a:r>
          </a:p>
          <a:p>
            <a:pPr lvl="1">
              <a:defRPr/>
            </a:pPr>
            <a:r>
              <a:rPr lang="es-AR" sz="2400" dirty="0" smtClean="0"/>
              <a:t>Es la más utilizada cuando se desarrollan aplicaciones Web dinámicas. Se trata de la función preferida para acceder directamente a un nodo y poder leer o modificar sus propiedades.</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721019"/>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sz="3600" dirty="0" smtClean="0"/>
              <a:t>DOM</a:t>
            </a:r>
          </a:p>
          <a:p>
            <a:pPr lvl="1" eaLnBrk="1" hangingPunct="1">
              <a:defRPr/>
            </a:pPr>
            <a:r>
              <a:rPr lang="es-ES" dirty="0" smtClean="0"/>
              <a:t>Generalidades</a:t>
            </a:r>
          </a:p>
          <a:p>
            <a:pPr lvl="1" eaLnBrk="1" hangingPunct="1">
              <a:defRPr/>
            </a:pPr>
            <a:r>
              <a:rPr lang="es-ES" dirty="0" smtClean="0"/>
              <a:t>Árbol de Nodos</a:t>
            </a:r>
          </a:p>
          <a:p>
            <a:pPr lvl="1" eaLnBrk="1" hangingPunct="1">
              <a:defRPr/>
            </a:pPr>
            <a:r>
              <a:rPr lang="es-ES" dirty="0" smtClean="0"/>
              <a:t>Acceso Directo a los Nodos</a:t>
            </a:r>
          </a:p>
          <a:p>
            <a:pPr lvl="1" eaLnBrk="1" hangingPunct="1">
              <a:defRPr/>
            </a:pPr>
            <a:r>
              <a:rPr lang="es-ES" dirty="0" smtClean="0">
                <a:solidFill>
                  <a:schemeClr val="accent1"/>
                </a:solidFill>
              </a:rPr>
              <a:t>Acceso Directo a los Atributos</a:t>
            </a:r>
          </a:p>
          <a:p>
            <a:pPr eaLnBrk="1" hangingPunct="1">
              <a:defRPr/>
            </a:pPr>
            <a:r>
              <a:rPr lang="es-ES" dirty="0" smtClean="0"/>
              <a:t>Eventos</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(1/3)</a:t>
            </a:r>
            <a:endParaRPr lang="es-AR" sz="2800" dirty="0"/>
          </a:p>
        </p:txBody>
      </p:sp>
      <p:sp>
        <p:nvSpPr>
          <p:cNvPr id="3" name="2 Marcador de contenido"/>
          <p:cNvSpPr>
            <a:spLocks noGrp="1"/>
          </p:cNvSpPr>
          <p:nvPr>
            <p:ph idx="1"/>
          </p:nvPr>
        </p:nvSpPr>
        <p:spPr>
          <a:xfrm>
            <a:off x="381000" y="1416050"/>
            <a:ext cx="8763000" cy="2951163"/>
          </a:xfrm>
        </p:spPr>
        <p:txBody>
          <a:bodyPr/>
          <a:lstStyle/>
          <a:p>
            <a:pPr>
              <a:defRPr/>
            </a:pPr>
            <a:r>
              <a:rPr lang="es-AR" sz="2800" dirty="0" smtClean="0"/>
              <a:t>Mediante DOM, es posible acceder de forma sencilla a todos los atributos XHTML y todas las propiedades CSS de cualquier elemento de la página</a:t>
            </a:r>
            <a:r>
              <a:rPr lang="es-AR" sz="2400" dirty="0" smtClean="0"/>
              <a:t>.</a:t>
            </a:r>
          </a:p>
          <a:p>
            <a:pPr>
              <a:defRPr/>
            </a:pPr>
            <a:endParaRPr lang="es-AR" sz="2200" dirty="0" smtClean="0"/>
          </a:p>
          <a:p>
            <a:pPr>
              <a:defRPr/>
            </a:pPr>
            <a:r>
              <a:rPr lang="es-AR" sz="2800" dirty="0" smtClean="0"/>
              <a:t>Los atributos XHTML de los elementos de la página se transforman automáticamente en propiedades de los nodos.</a:t>
            </a:r>
          </a:p>
        </p:txBody>
      </p:sp>
      <p:sp>
        <p:nvSpPr>
          <p:cNvPr id="41988" name="Rectangle 5"/>
          <p:cNvSpPr>
            <a:spLocks noChangeArrowheads="1"/>
          </p:cNvSpPr>
          <p:nvPr/>
        </p:nvSpPr>
        <p:spPr bwMode="auto">
          <a:xfrm>
            <a:off x="428625" y="4643438"/>
            <a:ext cx="8501063" cy="1643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enlace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miLink</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enlace.href</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el </a:t>
            </a:r>
            <a:r>
              <a:rPr lang="en-US" sz="2000" dirty="0" err="1">
                <a:solidFill>
                  <a:srgbClr val="00B050"/>
                </a:solidFill>
                <a:latin typeface="Courier New" pitchFamily="49" charset="0"/>
                <a:ea typeface="Times New Roman" pitchFamily="18" charset="0"/>
                <a:cs typeface="Courier New" pitchFamily="49" charset="0"/>
              </a:rPr>
              <a:t>atributo</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href</a:t>
            </a:r>
            <a:endParaRPr lang="en-US" sz="2000" dirty="0">
              <a:solidFill>
                <a:srgbClr val="00B050"/>
              </a:solidFill>
              <a:latin typeface="Courier New" pitchFamily="49" charset="0"/>
              <a:ea typeface="Times New Roman" pitchFamily="18" charset="0"/>
              <a:cs typeface="Courier New" pitchFamily="49" charset="0"/>
            </a:endParaRP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a</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miLink</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href</a:t>
            </a:r>
            <a:r>
              <a:rPr lang="en-US" sz="2000" dirty="0">
                <a:solidFill>
                  <a:srgbClr val="0000FF"/>
                </a:solidFill>
                <a:latin typeface="Courier New" pitchFamily="49" charset="0"/>
                <a:ea typeface="Times New Roman" pitchFamily="18" charset="0"/>
                <a:cs typeface="Courier New" pitchFamily="49" charset="0"/>
              </a:rPr>
              <a:t>=“</a:t>
            </a:r>
            <a:r>
              <a:rPr lang="en-US" sz="2000" dirty="0" smtClean="0">
                <a:solidFill>
                  <a:srgbClr val="0000FF"/>
                </a:solidFill>
                <a:latin typeface="Courier New" pitchFamily="49" charset="0"/>
                <a:ea typeface="Times New Roman" pitchFamily="18" charset="0"/>
                <a:cs typeface="Courier New" pitchFamily="49" charset="0"/>
              </a:rPr>
              <a:t>miPagina.php” </a:t>
            </a:r>
            <a:r>
              <a:rPr lang="en-US" sz="2000" dirty="0">
                <a:solidFill>
                  <a:srgbClr val="0000FF"/>
                </a:solidFill>
                <a:latin typeface="Courier New" pitchFamily="49" charset="0"/>
                <a:ea typeface="Times New Roman" pitchFamily="18" charset="0"/>
                <a:cs typeface="Courier New" pitchFamily="49" charset="0"/>
              </a:rPr>
              <a:t>&gt; </a:t>
            </a:r>
            <a:r>
              <a:rPr lang="en-US" sz="2000" dirty="0">
                <a:solidFill>
                  <a:schemeClr val="bg2"/>
                </a:solidFill>
                <a:latin typeface="Courier New" pitchFamily="49" charset="0"/>
                <a:ea typeface="Times New Roman" pitchFamily="18" charset="0"/>
                <a:cs typeface="Courier New" pitchFamily="49" charset="0"/>
              </a:rPr>
              <a:t>link</a:t>
            </a:r>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a</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(2/3)</a:t>
            </a:r>
            <a:endParaRPr lang="es-AR" sz="2800" dirty="0"/>
          </a:p>
        </p:txBody>
      </p:sp>
      <p:sp>
        <p:nvSpPr>
          <p:cNvPr id="3" name="2 Marcador de contenido"/>
          <p:cNvSpPr>
            <a:spLocks noGrp="1"/>
          </p:cNvSpPr>
          <p:nvPr>
            <p:ph idx="1"/>
          </p:nvPr>
        </p:nvSpPr>
        <p:spPr>
          <a:xfrm>
            <a:off x="381000" y="1416050"/>
            <a:ext cx="8763000" cy="2139950"/>
          </a:xfrm>
        </p:spPr>
        <p:txBody>
          <a:bodyPr/>
          <a:lstStyle/>
          <a:p>
            <a:pPr>
              <a:defRPr/>
            </a:pPr>
            <a:r>
              <a:rPr lang="es-AR" sz="2800" dirty="0" smtClean="0"/>
              <a:t>Las propiedades </a:t>
            </a:r>
            <a:r>
              <a:rPr lang="es-AR" sz="2800" b="1" i="1" dirty="0" smtClean="0"/>
              <a:t>CSS</a:t>
            </a:r>
            <a:r>
              <a:rPr lang="es-AR" sz="2800" dirty="0" smtClean="0"/>
              <a:t> no son tan fáciles de obtener como los atributos XHTML. </a:t>
            </a:r>
          </a:p>
          <a:p>
            <a:pPr>
              <a:defRPr/>
            </a:pPr>
            <a:endParaRPr lang="es-AR" sz="2200" dirty="0" smtClean="0"/>
          </a:p>
          <a:p>
            <a:pPr>
              <a:defRPr/>
            </a:pPr>
            <a:r>
              <a:rPr lang="es-AR" sz="2800" dirty="0" smtClean="0"/>
              <a:t>Para obtener el valor de cualquier propiedad CSS del nodo, se debe utilizar el atributo </a:t>
            </a:r>
            <a:r>
              <a:rPr lang="es-AR" sz="2800" b="1" i="1" dirty="0" err="1" smtClean="0"/>
              <a:t>style</a:t>
            </a:r>
            <a:r>
              <a:rPr lang="es-AR" sz="2800" dirty="0" smtClean="0"/>
              <a:t>.</a:t>
            </a:r>
          </a:p>
        </p:txBody>
      </p:sp>
      <p:sp>
        <p:nvSpPr>
          <p:cNvPr id="43012" name="Rectangle 5"/>
          <p:cNvSpPr>
            <a:spLocks noChangeArrowheads="1"/>
          </p:cNvSpPr>
          <p:nvPr/>
        </p:nvSpPr>
        <p:spPr bwMode="auto">
          <a:xfrm>
            <a:off x="428625" y="3929063"/>
            <a:ext cx="8501063" cy="1643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imagen</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miImagen</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imagen.style.margin</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el </a:t>
            </a:r>
            <a:r>
              <a:rPr lang="en-US" sz="2000" dirty="0" err="1">
                <a:solidFill>
                  <a:srgbClr val="00B050"/>
                </a:solidFill>
                <a:latin typeface="Courier New" pitchFamily="49" charset="0"/>
                <a:ea typeface="Times New Roman" pitchFamily="18" charset="0"/>
                <a:cs typeface="Courier New" pitchFamily="49" charset="0"/>
              </a:rPr>
              <a:t>márgen</a:t>
            </a:r>
            <a:endParaRPr lang="en-US" sz="2000" dirty="0">
              <a:solidFill>
                <a:srgbClr val="00B050"/>
              </a:solidFill>
              <a:latin typeface="Courier New" pitchFamily="49" charset="0"/>
              <a:ea typeface="Times New Roman" pitchFamily="18" charset="0"/>
              <a:cs typeface="Courier New" pitchFamily="49" charset="0"/>
            </a:endParaRP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img</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miImagen</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style</a:t>
            </a:r>
            <a:r>
              <a:rPr lang="en-US" sz="2000" dirty="0">
                <a:solidFill>
                  <a:srgbClr val="0000FF"/>
                </a:solidFill>
                <a:latin typeface="Courier New" pitchFamily="49" charset="0"/>
                <a:ea typeface="Times New Roman" pitchFamily="18" charset="0"/>
                <a:cs typeface="Courier New" pitchFamily="49" charset="0"/>
              </a:rPr>
              <a:t>=“margin:0;”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=“Foto.jpg” /&gt;</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ES" dirty="0" smtClean="0"/>
              <a:t>Acceso Directo a Atributos  </a:t>
            </a:r>
            <a:r>
              <a:rPr lang="es-ES" sz="2800" dirty="0" smtClean="0"/>
              <a:t>(3/3)</a:t>
            </a:r>
            <a:endParaRPr lang="es-AR" sz="2800" dirty="0"/>
          </a:p>
        </p:txBody>
      </p:sp>
      <p:sp>
        <p:nvSpPr>
          <p:cNvPr id="3" name="2 Marcador de contenido"/>
          <p:cNvSpPr>
            <a:spLocks noGrp="1"/>
          </p:cNvSpPr>
          <p:nvPr>
            <p:ph idx="1"/>
          </p:nvPr>
        </p:nvSpPr>
        <p:spPr>
          <a:xfrm>
            <a:off x="381000" y="1416050"/>
            <a:ext cx="8763000" cy="3022600"/>
          </a:xfrm>
        </p:spPr>
        <p:txBody>
          <a:bodyPr/>
          <a:lstStyle/>
          <a:p>
            <a:pPr>
              <a:defRPr/>
            </a:pPr>
            <a:r>
              <a:rPr lang="es-AR" sz="2800" dirty="0" smtClean="0"/>
              <a:t>La transformación del nombre de las propiedades CSS compuestas consiste en eliminar todos los guiones medios (-) y escribir en mayúscula la letra siguiente a cada guión medio.</a:t>
            </a:r>
          </a:p>
          <a:p>
            <a:pPr>
              <a:defRPr/>
            </a:pPr>
            <a:endParaRPr lang="es-AR" sz="2200" dirty="0" smtClean="0"/>
          </a:p>
          <a:p>
            <a:pPr>
              <a:defRPr/>
            </a:pPr>
            <a:r>
              <a:rPr lang="es-AR" sz="2800" dirty="0" smtClean="0"/>
              <a:t>DOM utiliza el nombre </a:t>
            </a:r>
            <a:r>
              <a:rPr lang="es-AR" sz="2800" b="1" i="1" dirty="0" err="1" smtClean="0"/>
              <a:t>className</a:t>
            </a:r>
            <a:r>
              <a:rPr lang="es-AR" sz="2800" dirty="0" smtClean="0"/>
              <a:t> para acceder al atributo </a:t>
            </a:r>
            <a:r>
              <a:rPr lang="es-AR" sz="2800" b="1" i="1" dirty="0" err="1" smtClean="0"/>
              <a:t>class</a:t>
            </a:r>
            <a:r>
              <a:rPr lang="es-AR" sz="2800" dirty="0" smtClean="0"/>
              <a:t> de XHTML.</a:t>
            </a:r>
          </a:p>
        </p:txBody>
      </p:sp>
      <p:sp>
        <p:nvSpPr>
          <p:cNvPr id="44036" name="Rectangle 5"/>
          <p:cNvSpPr>
            <a:spLocks noChangeArrowheads="1"/>
          </p:cNvSpPr>
          <p:nvPr/>
        </p:nvSpPr>
        <p:spPr bwMode="auto">
          <a:xfrm>
            <a:off x="428625" y="4572000"/>
            <a:ext cx="8501063" cy="185737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parrafo</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rgbClr val="0000FF"/>
                </a:solidFill>
                <a:latin typeface="Courier New" pitchFamily="49" charset="0"/>
                <a:ea typeface="Times New Roman" pitchFamily="18" charset="0"/>
                <a:cs typeface="Courier New" pitchFamily="49" charset="0"/>
              </a:rPr>
              <a:t>document</a:t>
            </a:r>
            <a:r>
              <a:rPr lang="en-US" sz="2000" dirty="0" err="1">
                <a:solidFill>
                  <a:schemeClr val="bg2"/>
                </a:solidFill>
                <a:latin typeface="Courier New" pitchFamily="49" charset="0"/>
                <a:ea typeface="Times New Roman" pitchFamily="18" charset="0"/>
                <a:cs typeface="Courier New" pitchFamily="49" charset="0"/>
              </a:rPr>
              <a: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parrafo</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parrafo.class</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undefined</a:t>
            </a:r>
          </a:p>
          <a:p>
            <a:r>
              <a:rPr lang="en-US" sz="2000" dirty="0">
                <a:solidFill>
                  <a:schemeClr val="bg2"/>
                </a:solidFill>
                <a:latin typeface="Courier New" pitchFamily="49" charset="0"/>
                <a:ea typeface="Times New Roman" pitchFamily="18" charset="0"/>
                <a:cs typeface="Courier New" pitchFamily="49" charset="0"/>
              </a:rPr>
              <a:t>alert(</a:t>
            </a:r>
            <a:r>
              <a:rPr lang="en-US" sz="2000" dirty="0" err="1">
                <a:solidFill>
                  <a:schemeClr val="bg2"/>
                </a:solidFill>
                <a:latin typeface="Courier New" pitchFamily="49" charset="0"/>
                <a:ea typeface="Times New Roman" pitchFamily="18" charset="0"/>
                <a:cs typeface="Courier New" pitchFamily="49" charset="0"/>
              </a:rPr>
              <a:t>parrafo.className</a:t>
            </a:r>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B050"/>
                </a:solidFill>
                <a:latin typeface="Courier New" pitchFamily="49" charset="0"/>
                <a:ea typeface="Times New Roman" pitchFamily="18" charset="0"/>
                <a:cs typeface="Courier New" pitchFamily="49" charset="0"/>
              </a:rPr>
              <a:t>// </a:t>
            </a:r>
            <a:r>
              <a:rPr lang="en-US" sz="2000" dirty="0" err="1">
                <a:solidFill>
                  <a:srgbClr val="00B050"/>
                </a:solidFill>
                <a:latin typeface="Courier New" pitchFamily="49" charset="0"/>
                <a:ea typeface="Times New Roman" pitchFamily="18" charset="0"/>
                <a:cs typeface="Courier New" pitchFamily="49" charset="0"/>
              </a:rPr>
              <a:t>Muestra</a:t>
            </a:r>
            <a:r>
              <a:rPr lang="en-US" sz="2000" dirty="0">
                <a:solidFill>
                  <a:srgbClr val="00B050"/>
                </a:solidFill>
                <a:latin typeface="Courier New" pitchFamily="49" charset="0"/>
                <a:ea typeface="Times New Roman" pitchFamily="18" charset="0"/>
                <a:cs typeface="Courier New" pitchFamily="49" charset="0"/>
              </a:rPr>
              <a:t> ‘normal’</a:t>
            </a: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p</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parrafo</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=“normal” &gt;</a:t>
            </a:r>
            <a:r>
              <a:rPr lang="en-US" sz="2000" dirty="0">
                <a:solidFill>
                  <a:schemeClr val="bg2"/>
                </a:solidFill>
                <a:latin typeface="Courier New" pitchFamily="49" charset="0"/>
                <a:ea typeface="Times New Roman" pitchFamily="18" charset="0"/>
                <a:cs typeface="Courier New" pitchFamily="49" charset="0"/>
              </a:rPr>
              <a:t> . . . </a:t>
            </a:r>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p</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solidFill>
                  <a:schemeClr val="accent1"/>
                </a:solidFill>
              </a:rPr>
              <a:t>Cómo incluir </a:t>
            </a:r>
            <a:r>
              <a:rPr lang="es-ES" dirty="0" err="1" smtClean="0">
                <a:solidFill>
                  <a:schemeClr val="accent1"/>
                </a:solidFill>
              </a:rPr>
              <a:t>JavaScript</a:t>
            </a:r>
            <a:r>
              <a:rPr lang="es-ES" dirty="0" smtClean="0">
                <a:solidFill>
                  <a:schemeClr val="accent1"/>
                </a:solidFill>
              </a:rPr>
              <a:t> en documentos XHTML</a:t>
            </a:r>
          </a:p>
          <a:p>
            <a:pPr lvl="1" eaLnBrk="1" hangingPunct="1">
              <a:defRPr/>
            </a:pPr>
            <a:r>
              <a:rPr lang="es-ES" dirty="0" smtClean="0"/>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25498"/>
          </a:xfrm>
        </p:spPr>
        <p:txBody>
          <a:bodyPr/>
          <a:lstStyle/>
          <a:p>
            <a:pPr eaLnBrk="1" hangingPunct="1">
              <a:defRPr/>
            </a:pPr>
            <a:r>
              <a:rPr lang="es-AR" dirty="0" smtClean="0"/>
              <a:t>Repaso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solidFill>
                  <a:schemeClr val="accent1"/>
                </a:solidFill>
              </a:rPr>
              <a:t>Generalidades</a:t>
            </a:r>
          </a:p>
          <a:p>
            <a:pPr lvl="1" eaLnBrk="1" hangingPunct="1">
              <a:defRPr/>
            </a:pPr>
            <a:r>
              <a:rPr lang="es-ES" dirty="0" smtClean="0"/>
              <a:t>Tipos de Eventos</a:t>
            </a:r>
          </a:p>
          <a:p>
            <a:pPr lvl="1" eaLnBrk="1" hangingPunct="1">
              <a:defRPr/>
            </a:pPr>
            <a:r>
              <a:rPr lang="es-ES" dirty="0" smtClean="0"/>
              <a:t>Manejadores de Eventos</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088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Franklin Gothic Medium" pitchFamily="34" charset="0"/>
              </a:rPr>
              <a:t>Eventos - Generalidades</a:t>
            </a:r>
            <a:endParaRPr lang="en-US" b="0" dirty="0">
              <a:solidFill>
                <a:schemeClr val="tx2"/>
              </a:solidFill>
              <a:effectLst>
                <a:outerShdw blurRad="38100" dist="38100" dir="2700000" algn="tl">
                  <a:srgbClr val="000000"/>
                </a:outerShdw>
              </a:effectLst>
              <a:latin typeface="Franklin Gothic Medium" pitchFamily="34" charset="0"/>
            </a:endParaRPr>
          </a:p>
        </p:txBody>
      </p:sp>
      <p:sp>
        <p:nvSpPr>
          <p:cNvPr id="67" name="Rectangle 3"/>
          <p:cNvSpPr txBox="1">
            <a:spLocks noChangeArrowheads="1"/>
          </p:cNvSpPr>
          <p:nvPr/>
        </p:nvSpPr>
        <p:spPr bwMode="auto">
          <a:xfrm>
            <a:off x="384175" y="1487488"/>
            <a:ext cx="8759825" cy="478948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Los eventos hacen posible que los usuarios transmitan información a los programas.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define numerosos eventos que permiten una interacción completa entre el usuario y las páginas/aplicaciones Web.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permite asignar una función a cada uno de los eventos. </a:t>
            </a:r>
          </a:p>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De esta forma, cuando se produce cualquier evento, </a:t>
            </a:r>
            <a:r>
              <a:rPr lang="es-AR" sz="2800" b="0" dirty="0" err="1">
                <a:effectLst>
                  <a:outerShdw blurRad="38100" dist="38100" dir="2700000" algn="tl">
                    <a:srgbClr val="000000"/>
                  </a:outerShdw>
                </a:effectLst>
                <a:latin typeface="Franklin Gothic Medium" pitchFamily="34" charset="0"/>
              </a:rPr>
              <a:t>JavaScript</a:t>
            </a:r>
            <a:r>
              <a:rPr lang="es-AR" sz="2800" b="0" dirty="0">
                <a:effectLst>
                  <a:outerShdw blurRad="38100" dist="38100" dir="2700000" algn="tl">
                    <a:srgbClr val="000000"/>
                  </a:outerShdw>
                </a:effectLst>
                <a:latin typeface="Franklin Gothic Medium" pitchFamily="34" charset="0"/>
              </a:rPr>
              <a:t> ejecuta su función asociada. </a:t>
            </a:r>
            <a:endParaRPr lang="es-AR" sz="2200" b="0" dirty="0">
              <a:effectLst>
                <a:outerShdw blurRad="38100" dist="38100" dir="2700000" algn="tl">
                  <a:srgbClr val="000000"/>
                </a:outerShdw>
              </a:effectLst>
              <a:latin typeface="Franklin Gothic Medium" pitchFamily="34" charset="0"/>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dirty="0">
                <a:effectLst>
                  <a:outerShdw blurRad="38100" dist="38100" dir="2700000" algn="tl">
                    <a:srgbClr val="000000"/>
                  </a:outerShdw>
                </a:effectLst>
                <a:latin typeface="Franklin Gothic Medium" pitchFamily="34" charset="0"/>
              </a:rPr>
              <a:t>Este tipo de funciones se denominan </a:t>
            </a:r>
            <a:r>
              <a:rPr lang="es-AR" sz="2800" i="1" dirty="0">
                <a:effectLst>
                  <a:outerShdw blurRad="38100" dist="38100" dir="2700000" algn="tl">
                    <a:srgbClr val="000000"/>
                  </a:outerShdw>
                </a:effectLst>
                <a:latin typeface="Franklin Gothic Medium" pitchFamily="34" charset="0"/>
              </a:rPr>
              <a:t>"</a:t>
            </a:r>
            <a:r>
              <a:rPr lang="es-AR" sz="2800" i="1" dirty="0" err="1">
                <a:effectLst>
                  <a:outerShdw blurRad="38100" dist="38100" dir="2700000" algn="tl">
                    <a:srgbClr val="000000"/>
                  </a:outerShdw>
                </a:effectLst>
                <a:latin typeface="Franklin Gothic Medium" pitchFamily="34" charset="0"/>
              </a:rPr>
              <a:t>event</a:t>
            </a:r>
            <a:r>
              <a:rPr lang="es-AR" sz="2800" i="1" dirty="0">
                <a:effectLst>
                  <a:outerShdw blurRad="38100" dist="38100" dir="2700000" algn="tl">
                    <a:srgbClr val="000000"/>
                  </a:outerShdw>
                </a:effectLst>
                <a:latin typeface="Franklin Gothic Medium" pitchFamily="34" charset="0"/>
              </a:rPr>
              <a:t> </a:t>
            </a:r>
            <a:r>
              <a:rPr lang="es-AR" sz="2800" i="1" dirty="0" err="1">
                <a:effectLst>
                  <a:outerShdw blurRad="38100" dist="38100" dir="2700000" algn="tl">
                    <a:srgbClr val="000000"/>
                  </a:outerShdw>
                </a:effectLst>
                <a:latin typeface="Franklin Gothic Medium" pitchFamily="34" charset="0"/>
              </a:rPr>
              <a:t>handlers</a:t>
            </a:r>
            <a:r>
              <a:rPr lang="es-AR" sz="2800" i="1" dirty="0">
                <a:effectLst>
                  <a:outerShdw blurRad="38100" dist="38100" dir="2700000" algn="tl">
                    <a:srgbClr val="000000"/>
                  </a:outerShdw>
                </a:effectLst>
                <a:latin typeface="Franklin Gothic Medium" pitchFamily="34" charset="0"/>
              </a:rPr>
              <a:t>"</a:t>
            </a:r>
            <a:r>
              <a:rPr lang="es-AR" sz="2800" b="0" i="1" dirty="0">
                <a:effectLst>
                  <a:outerShdw blurRad="38100" dist="38100" dir="2700000" algn="tl">
                    <a:srgbClr val="000000"/>
                  </a:outerShdw>
                </a:effectLst>
                <a:latin typeface="Franklin Gothic Medium" pitchFamily="34" charset="0"/>
              </a:rPr>
              <a:t>  </a:t>
            </a:r>
            <a:r>
              <a:rPr lang="es-AR" sz="2800" b="0" dirty="0">
                <a:effectLst>
                  <a:outerShdw blurRad="38100" dist="38100" dir="2700000" algn="tl">
                    <a:srgbClr val="000000"/>
                  </a:outerShdw>
                </a:effectLst>
                <a:latin typeface="Franklin Gothic Medium" pitchFamily="34" charset="0"/>
              </a:rPr>
              <a:t>(</a:t>
            </a:r>
            <a:r>
              <a:rPr lang="es-AR" sz="2800" i="1" dirty="0">
                <a:effectLst>
                  <a:outerShdw blurRad="38100" dist="38100" dir="2700000" algn="tl">
                    <a:srgbClr val="000000"/>
                  </a:outerShdw>
                </a:effectLst>
                <a:latin typeface="Franklin Gothic Medium" pitchFamily="34" charset="0"/>
              </a:rPr>
              <a:t>"manejadores </a:t>
            </a:r>
            <a:r>
              <a:rPr lang="es-AR" sz="2800" i="1">
                <a:effectLst>
                  <a:outerShdw blurRad="38100" dist="38100" dir="2700000" algn="tl">
                    <a:srgbClr val="000000"/>
                  </a:outerShdw>
                </a:effectLst>
                <a:latin typeface="Franklin Gothic Medium" pitchFamily="34" charset="0"/>
              </a:rPr>
              <a:t>de eventos"</a:t>
            </a:r>
            <a:r>
              <a:rPr lang="es-AR" sz="2800" b="0">
                <a:effectLst>
                  <a:outerShdw blurRad="38100" dist="38100" dir="2700000" algn="tl">
                    <a:srgbClr val="000000"/>
                  </a:outerShdw>
                </a:effectLst>
                <a:latin typeface="Franklin Gothic Medium" pitchFamily="34" charset="0"/>
              </a:rPr>
              <a:t>).</a:t>
            </a:r>
            <a:endParaRPr lang="es-AR" sz="28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25498"/>
          </a:xfrm>
        </p:spPr>
        <p:txBody>
          <a:bodyPr/>
          <a:lstStyle/>
          <a:p>
            <a:pPr eaLnBrk="1" hangingPunct="1">
              <a:defRPr/>
            </a:pPr>
            <a:r>
              <a:rPr lang="es-AR" smtClean="0"/>
              <a:t>R </a:t>
            </a:r>
            <a:r>
              <a:rPr lang="es-AR" dirty="0" err="1" smtClean="0"/>
              <a:t>JavaScript</a:t>
            </a:r>
            <a:endParaRPr lang="es-AR" dirty="0" smtClean="0"/>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solidFill>
                  <a:schemeClr val="accent1"/>
                </a:solidFill>
              </a:rPr>
              <a:t>Tipos de Eventos</a:t>
            </a:r>
            <a:endParaRPr lang="es-ES" sz="2400" dirty="0" smtClean="0">
              <a:solidFill>
                <a:schemeClr val="accent1"/>
              </a:solidFill>
            </a:endParaRPr>
          </a:p>
          <a:p>
            <a:pPr lvl="1" eaLnBrk="1" hangingPunct="1">
              <a:defRPr/>
            </a:pPr>
            <a:r>
              <a:rPr lang="es-ES" dirty="0" smtClean="0"/>
              <a:t>Manejadores de Eventos</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smtClean="0"/>
              <a:t>Tipos de Eventos </a:t>
            </a:r>
            <a:r>
              <a:rPr lang="es-ES" sz="2800" smtClean="0"/>
              <a:t>(1/2)</a:t>
            </a:r>
            <a:endParaRPr lang="es-AR" sz="2800" smtClean="0"/>
          </a:p>
        </p:txBody>
      </p:sp>
      <p:graphicFrame>
        <p:nvGraphicFramePr>
          <p:cNvPr id="10325" name="Group 85"/>
          <p:cNvGraphicFramePr>
            <a:graphicFrameLocks noGrp="1"/>
          </p:cNvGraphicFramePr>
          <p:nvPr/>
        </p:nvGraphicFramePr>
        <p:xfrm>
          <a:off x="533400" y="1397000"/>
          <a:ext cx="8229600" cy="5136896"/>
        </p:xfrm>
        <a:graphic>
          <a:graphicData uri="http://schemas.openxmlformats.org/drawingml/2006/table">
            <a:tbl>
              <a:tblPr/>
              <a:tblGrid>
                <a:gridCol w="1524000"/>
                <a:gridCol w="4343400"/>
                <a:gridCol w="2362200"/>
              </a:tblGrid>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Evento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Descripción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onblur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Deseleccionar 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button, input, label, select, textarea,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onchange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Deseleccionar el elemento que se ha modificado.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input, select, textarea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onclick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Clickear y soltar 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ondblclick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Clickear dos veces seguidas.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onfocus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Seleccionar un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button, input, label, select, textarea,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onkeydown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una tecla (sin soltarla).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onkeypress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una tecla.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onkeyup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Soltar una tecla pulsada.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Eventos de formulario y 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onload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La página se ha cargado completamente.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Tipos de Eventos </a:t>
            </a:r>
            <a:r>
              <a:rPr lang="es-ES" sz="2800" smtClean="0"/>
              <a:t>(2/2)</a:t>
            </a:r>
            <a:endParaRPr lang="es-AR" sz="2800" smtClean="0"/>
          </a:p>
        </p:txBody>
      </p:sp>
      <p:graphicFrame>
        <p:nvGraphicFramePr>
          <p:cNvPr id="106555" name="Group 59"/>
          <p:cNvGraphicFramePr>
            <a:graphicFrameLocks noGrp="1"/>
          </p:cNvGraphicFramePr>
          <p:nvPr/>
        </p:nvGraphicFramePr>
        <p:xfrm>
          <a:off x="533400" y="1397000"/>
          <a:ext cx="8229600" cy="4242816"/>
        </p:xfrm>
        <a:graphic>
          <a:graphicData uri="http://schemas.openxmlformats.org/drawingml/2006/table">
            <a:tbl>
              <a:tblPr/>
              <a:tblGrid>
                <a:gridCol w="1752600"/>
                <a:gridCol w="4114800"/>
                <a:gridCol w="2362200"/>
              </a:tblGrid>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Evento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Descripción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2000" b="0" i="0" u="none" strike="noStrike" cap="none" normalizeH="0" baseline="0" smtClean="0">
                          <a:ln>
                            <a:noFill/>
                          </a:ln>
                          <a:solidFill>
                            <a:schemeClr val="tx1"/>
                          </a:solidFill>
                          <a:effectLst/>
                          <a:latin typeface="Franklin Gothic Medium" pitchFamily="34" charset="0"/>
                        </a:rPr>
                        <a:t>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E9EFF"/>
                    </a:solid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onmousedown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Pulsar, sin soltar, un botón del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Mover el mouse.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onmouseout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El mouse sale del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onmouseover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El mouse entra en el elemento.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onmouseup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Soltar el botón que estaba pulsado.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Todos los elementos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onreset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Borrar los datos de un formulario.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onresize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 ha modificado el tamaño de la ventana del navegador.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onsubmit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Enviar el formulario.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form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onunload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Se abandona la página.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25000"/>
                        </a:spcBef>
                        <a:spcAft>
                          <a:spcPct val="0"/>
                        </a:spcAft>
                        <a:buClr>
                          <a:schemeClr val="tx2"/>
                        </a:buClr>
                        <a:buSzPct val="75000"/>
                        <a:buFont typeface="Wingdings" pitchFamily="2" charset="2"/>
                        <a:buNone/>
                        <a:tabLst/>
                      </a:pPr>
                      <a:r>
                        <a:rPr kumimoji="0" lang="es-ES" sz="1800" b="0" i="0" u="none" strike="noStrike" cap="none" normalizeH="0" baseline="0" smtClean="0">
                          <a:ln>
                            <a:noFill/>
                          </a:ln>
                          <a:solidFill>
                            <a:schemeClr val="tx1"/>
                          </a:solidFill>
                          <a:effectLst/>
                          <a:latin typeface="Franklin Gothic Medium" pitchFamily="34" charset="0"/>
                        </a:rPr>
                        <a:t>body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solidFill>
                  <a:schemeClr val="accent1"/>
                </a:solidFill>
              </a:rPr>
              <a:t>Manejadores como Atributos</a:t>
            </a:r>
          </a:p>
          <a:p>
            <a:pPr lvl="2" eaLnBrk="1" hangingPunct="1">
              <a:defRPr/>
            </a:pPr>
            <a:r>
              <a:rPr lang="es-ES" sz="2000" dirty="0" smtClean="0"/>
              <a:t>Manejadores como Funciones Externas</a:t>
            </a:r>
          </a:p>
          <a:p>
            <a:pPr lvl="2" eaLnBrk="1" hangingPunct="1">
              <a:defRPr/>
            </a:pPr>
            <a:r>
              <a:rPr lang="es-ES" sz="2000" dirty="0" smtClean="0"/>
              <a:t>Manejadores Semánticos</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Manejadores como Atributos</a:t>
            </a:r>
            <a:endParaRPr lang="es-AR" smtClean="0"/>
          </a:p>
        </p:txBody>
      </p:sp>
      <p:sp>
        <p:nvSpPr>
          <p:cNvPr id="3" name="2 Marcador de contenido"/>
          <p:cNvSpPr>
            <a:spLocks noGrp="1"/>
          </p:cNvSpPr>
          <p:nvPr>
            <p:ph idx="4294967295"/>
          </p:nvPr>
        </p:nvSpPr>
        <p:spPr>
          <a:xfrm>
            <a:off x="381000" y="1416050"/>
            <a:ext cx="8763000" cy="2609850"/>
          </a:xfrm>
        </p:spPr>
        <p:txBody>
          <a:bodyPr/>
          <a:lstStyle/>
          <a:p>
            <a:pPr>
              <a:defRPr/>
            </a:pPr>
            <a:r>
              <a:rPr lang="es-AR" sz="2800" dirty="0" smtClean="0"/>
              <a:t>Se trata del método más sencillo de indicar el código </a:t>
            </a:r>
            <a:r>
              <a:rPr lang="es-AR" sz="2800" dirty="0" err="1" smtClean="0"/>
              <a:t>JavaScript</a:t>
            </a:r>
            <a:r>
              <a:rPr lang="es-AR" sz="2800" dirty="0" smtClean="0"/>
              <a:t> que se debe ejecutar cuando se produzca un evento determinado. </a:t>
            </a:r>
          </a:p>
          <a:p>
            <a:pPr>
              <a:defRPr/>
            </a:pPr>
            <a:endParaRPr lang="es-AR" sz="2200" dirty="0" smtClean="0"/>
          </a:p>
          <a:p>
            <a:pPr>
              <a:defRPr/>
            </a:pPr>
            <a:r>
              <a:rPr lang="es-AR" sz="2800" dirty="0" smtClean="0"/>
              <a:t>En este caso, el código se incluye en un atributo del propio elemento XHTML.</a:t>
            </a:r>
          </a:p>
        </p:txBody>
      </p:sp>
      <p:sp>
        <p:nvSpPr>
          <p:cNvPr id="52228" name="Rectangle 5"/>
          <p:cNvSpPr>
            <a:spLocks noChangeArrowheads="1"/>
          </p:cNvSpPr>
          <p:nvPr/>
        </p:nvSpPr>
        <p:spPr bwMode="auto">
          <a:xfrm>
            <a:off x="428625" y="4648200"/>
            <a:ext cx="8501063" cy="914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000">
                <a:solidFill>
                  <a:srgbClr val="0000FF"/>
                </a:solidFill>
                <a:latin typeface="Courier New" pitchFamily="49" charset="0"/>
                <a:ea typeface="Times New Roman" pitchFamily="18" charset="0"/>
                <a:cs typeface="Courier New" pitchFamily="49" charset="0"/>
              </a:rPr>
              <a:t>&lt;</a:t>
            </a:r>
            <a:r>
              <a:rPr lang="en-US" sz="2000">
                <a:solidFill>
                  <a:srgbClr val="800000"/>
                </a:solidFill>
                <a:latin typeface="Courier New" pitchFamily="49" charset="0"/>
                <a:ea typeface="Times New Roman" pitchFamily="18" charset="0"/>
                <a:cs typeface="Courier New" pitchFamily="49" charset="0"/>
              </a:rPr>
              <a:t>input</a:t>
            </a: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type</a:t>
            </a:r>
            <a:r>
              <a:rPr lang="en-US" sz="2000">
                <a:solidFill>
                  <a:srgbClr val="0000FF"/>
                </a:solidFill>
                <a:latin typeface="Courier New" pitchFamily="49" charset="0"/>
                <a:ea typeface="Times New Roman" pitchFamily="18" charset="0"/>
                <a:cs typeface="Courier New" pitchFamily="49" charset="0"/>
              </a:rPr>
              <a:t>=“button” </a:t>
            </a:r>
            <a:r>
              <a:rPr lang="en-US" sz="2000">
                <a:solidFill>
                  <a:srgbClr val="FF0000"/>
                </a:solidFill>
                <a:latin typeface="Courier New" pitchFamily="49" charset="0"/>
                <a:ea typeface="Times New Roman" pitchFamily="18" charset="0"/>
                <a:cs typeface="Courier New" pitchFamily="49" charset="0"/>
              </a:rPr>
              <a:t>value</a:t>
            </a:r>
            <a:r>
              <a:rPr lang="en-US" sz="2000">
                <a:solidFill>
                  <a:srgbClr val="0000FF"/>
                </a:solidFill>
                <a:latin typeface="Courier New" pitchFamily="49" charset="0"/>
                <a:ea typeface="Times New Roman" pitchFamily="18" charset="0"/>
                <a:cs typeface="Courier New" pitchFamily="49" charset="0"/>
              </a:rPr>
              <a:t>=“Click Aquí” </a:t>
            </a:r>
          </a:p>
          <a:p>
            <a:pPr algn="ct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onclick</a:t>
            </a:r>
            <a:r>
              <a:rPr lang="en-US" sz="2000">
                <a:solidFill>
                  <a:srgbClr val="0000FF"/>
                </a:solidFill>
                <a:latin typeface="Courier New" pitchFamily="49" charset="0"/>
                <a:ea typeface="Times New Roman" pitchFamily="18" charset="0"/>
                <a:cs typeface="Courier New" pitchFamily="49" charset="0"/>
              </a:rPr>
              <a:t>=“alert(‘hola mundo!!’);” /&gt;</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t>Manejadores como Atributos</a:t>
            </a:r>
          </a:p>
          <a:p>
            <a:pPr lvl="2" eaLnBrk="1" hangingPunct="1">
              <a:defRPr/>
            </a:pPr>
            <a:r>
              <a:rPr lang="es-ES" sz="2000" dirty="0" smtClean="0">
                <a:solidFill>
                  <a:schemeClr val="accent1"/>
                </a:solidFill>
              </a:rPr>
              <a:t>Manejadores como Funciones Externas</a:t>
            </a:r>
          </a:p>
          <a:p>
            <a:pPr lvl="2" eaLnBrk="1" hangingPunct="1">
              <a:defRPr/>
            </a:pPr>
            <a:r>
              <a:rPr lang="es-ES" sz="2000" dirty="0" smtClean="0"/>
              <a:t>Manejadores Semánticos</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smtClean="0"/>
              <a:t>Manejadores como Funciones</a:t>
            </a:r>
            <a:endParaRPr lang="es-AR" smtClean="0"/>
          </a:p>
        </p:txBody>
      </p:sp>
      <p:sp>
        <p:nvSpPr>
          <p:cNvPr id="3" name="2 Marcador de contenido"/>
          <p:cNvSpPr>
            <a:spLocks noGrp="1"/>
          </p:cNvSpPr>
          <p:nvPr>
            <p:ph idx="4294967295"/>
          </p:nvPr>
        </p:nvSpPr>
        <p:spPr>
          <a:xfrm>
            <a:off x="381000" y="1416050"/>
            <a:ext cx="8763000" cy="4452938"/>
          </a:xfrm>
        </p:spPr>
        <p:txBody>
          <a:bodyPr/>
          <a:lstStyle/>
          <a:p>
            <a:pPr>
              <a:defRPr/>
            </a:pPr>
            <a:r>
              <a:rPr lang="es-AR" sz="2800" dirty="0" smtClean="0"/>
              <a:t>Esta técnica consiste en extraer todas las instrucciones de </a:t>
            </a:r>
            <a:r>
              <a:rPr lang="es-AR" sz="2800" dirty="0" err="1" smtClean="0"/>
              <a:t>JavaScript</a:t>
            </a:r>
            <a:r>
              <a:rPr lang="es-AR" sz="2800" dirty="0" smtClean="0"/>
              <a:t> y agruparlas en una función externa. </a:t>
            </a:r>
          </a:p>
          <a:p>
            <a:pPr>
              <a:defRPr/>
            </a:pPr>
            <a:endParaRPr lang="es-AR" sz="1500" dirty="0" smtClean="0"/>
          </a:p>
          <a:p>
            <a:pPr>
              <a:defRPr/>
            </a:pPr>
            <a:r>
              <a:rPr lang="es-AR" sz="2800" dirty="0" smtClean="0"/>
              <a:t>En el atributo del elemento XHTML se incluye el nombre de la función.</a:t>
            </a:r>
          </a:p>
          <a:p>
            <a:pPr>
              <a:defRPr/>
            </a:pPr>
            <a:endParaRPr lang="es-AR" sz="1500" dirty="0" smtClean="0"/>
          </a:p>
          <a:p>
            <a:pPr>
              <a:defRPr/>
            </a:pPr>
            <a:r>
              <a:rPr lang="es-AR" sz="2800" dirty="0" smtClean="0"/>
              <a:t>La llamada a la función se realiza de la forma habitual, indicando su nombre seguido de los paréntesis y de forma opcional, incluyendo todos los parámetros que se necesiten.</a:t>
            </a:r>
          </a:p>
        </p:txBody>
      </p:sp>
      <p:sp>
        <p:nvSpPr>
          <p:cNvPr id="54276" name="Rectangle 5"/>
          <p:cNvSpPr>
            <a:spLocks noChangeArrowheads="1"/>
          </p:cNvSpPr>
          <p:nvPr/>
        </p:nvSpPr>
        <p:spPr bwMode="auto">
          <a:xfrm>
            <a:off x="428625" y="5786438"/>
            <a:ext cx="8501063" cy="914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000">
                <a:solidFill>
                  <a:srgbClr val="0000FF"/>
                </a:solidFill>
                <a:latin typeface="Courier New" pitchFamily="49" charset="0"/>
                <a:ea typeface="Times New Roman" pitchFamily="18" charset="0"/>
                <a:cs typeface="Courier New" pitchFamily="49" charset="0"/>
              </a:rPr>
              <a:t>&lt;</a:t>
            </a:r>
            <a:r>
              <a:rPr lang="en-US" sz="2000">
                <a:solidFill>
                  <a:srgbClr val="800000"/>
                </a:solidFill>
                <a:latin typeface="Courier New" pitchFamily="49" charset="0"/>
                <a:ea typeface="Times New Roman" pitchFamily="18" charset="0"/>
                <a:cs typeface="Courier New" pitchFamily="49" charset="0"/>
              </a:rPr>
              <a:t>input</a:t>
            </a: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type</a:t>
            </a:r>
            <a:r>
              <a:rPr lang="en-US" sz="2000">
                <a:solidFill>
                  <a:srgbClr val="0000FF"/>
                </a:solidFill>
                <a:latin typeface="Courier New" pitchFamily="49" charset="0"/>
                <a:ea typeface="Times New Roman" pitchFamily="18" charset="0"/>
                <a:cs typeface="Courier New" pitchFamily="49" charset="0"/>
              </a:rPr>
              <a:t>=“button” </a:t>
            </a:r>
            <a:r>
              <a:rPr lang="en-US" sz="2000">
                <a:solidFill>
                  <a:srgbClr val="FF0000"/>
                </a:solidFill>
                <a:latin typeface="Courier New" pitchFamily="49" charset="0"/>
                <a:ea typeface="Times New Roman" pitchFamily="18" charset="0"/>
                <a:cs typeface="Courier New" pitchFamily="49" charset="0"/>
              </a:rPr>
              <a:t>value</a:t>
            </a:r>
            <a:r>
              <a:rPr lang="en-US" sz="2000">
                <a:solidFill>
                  <a:srgbClr val="0000FF"/>
                </a:solidFill>
                <a:latin typeface="Courier New" pitchFamily="49" charset="0"/>
                <a:ea typeface="Times New Roman" pitchFamily="18" charset="0"/>
                <a:cs typeface="Courier New" pitchFamily="49" charset="0"/>
              </a:rPr>
              <a:t>=“Click Aquí” </a:t>
            </a:r>
          </a:p>
          <a:p>
            <a:pPr algn="ctr"/>
            <a:r>
              <a:rPr lang="en-US" sz="2000">
                <a:solidFill>
                  <a:srgbClr val="0000FF"/>
                </a:solidFill>
                <a:latin typeface="Courier New" pitchFamily="49" charset="0"/>
                <a:ea typeface="Times New Roman" pitchFamily="18" charset="0"/>
                <a:cs typeface="Courier New" pitchFamily="49" charset="0"/>
              </a:rPr>
              <a:t>	</a:t>
            </a:r>
            <a:r>
              <a:rPr lang="en-US" sz="2000">
                <a:solidFill>
                  <a:srgbClr val="FF0000"/>
                </a:solidFill>
                <a:latin typeface="Courier New" pitchFamily="49" charset="0"/>
                <a:ea typeface="Times New Roman" pitchFamily="18" charset="0"/>
                <a:cs typeface="Courier New" pitchFamily="49" charset="0"/>
              </a:rPr>
              <a:t>onclick</a:t>
            </a:r>
            <a:r>
              <a:rPr lang="en-US" sz="2000">
                <a:solidFill>
                  <a:srgbClr val="0000FF"/>
                </a:solidFill>
                <a:latin typeface="Courier New" pitchFamily="49" charset="0"/>
                <a:ea typeface="Times New Roman" pitchFamily="18" charset="0"/>
                <a:cs typeface="Courier New" pitchFamily="49" charset="0"/>
              </a:rPr>
              <a:t>=“MostrarMensaje();” /&gt;</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5572125"/>
          </a:xfrm>
        </p:spPr>
        <p:txBody>
          <a:bodyPr/>
          <a:lstStyle/>
          <a:p>
            <a:pPr eaLnBrk="1" hangingPunct="1">
              <a:defRPr/>
            </a:pPr>
            <a:r>
              <a:rPr lang="es-AR" dirty="0" smtClean="0"/>
              <a:t>Introducción a </a:t>
            </a:r>
            <a:r>
              <a:rPr lang="es-AR" dirty="0" err="1" smtClean="0"/>
              <a:t>JavaScript</a:t>
            </a:r>
            <a:endParaRPr lang="es-AR" dirty="0" smtClean="0"/>
          </a:p>
          <a:p>
            <a:pPr eaLnBrk="1" hangingPunct="1">
              <a:defRPr/>
            </a:pPr>
            <a:r>
              <a:rPr lang="es-ES" dirty="0" smtClean="0"/>
              <a:t>Programación Básica</a:t>
            </a:r>
          </a:p>
          <a:p>
            <a:pPr eaLnBrk="1" hangingPunct="1">
              <a:defRPr/>
            </a:pPr>
            <a:r>
              <a:rPr lang="es-ES" dirty="0" smtClean="0"/>
              <a:t>Tipos de Ventanas</a:t>
            </a:r>
          </a:p>
          <a:p>
            <a:pPr eaLnBrk="1" hangingPunct="1">
              <a:defRPr/>
            </a:pPr>
            <a:r>
              <a:rPr lang="es-ES" dirty="0" smtClean="0"/>
              <a:t>DOM</a:t>
            </a:r>
            <a:endParaRPr lang="es-AR" dirty="0" smtClean="0"/>
          </a:p>
          <a:p>
            <a:pPr eaLnBrk="1" hangingPunct="1">
              <a:defRPr/>
            </a:pPr>
            <a:r>
              <a:rPr lang="es-AR" sz="3600" dirty="0" smtClean="0"/>
              <a:t>Eventos</a:t>
            </a:r>
          </a:p>
          <a:p>
            <a:pPr lvl="1" eaLnBrk="1" hangingPunct="1">
              <a:defRPr/>
            </a:pPr>
            <a:r>
              <a:rPr lang="es-ES" dirty="0" smtClean="0"/>
              <a:t>Generalidades</a:t>
            </a:r>
          </a:p>
          <a:p>
            <a:pPr lvl="1" eaLnBrk="1" hangingPunct="1">
              <a:defRPr/>
            </a:pPr>
            <a:r>
              <a:rPr lang="es-ES" dirty="0" smtClean="0"/>
              <a:t>Tipos de Eventos</a:t>
            </a:r>
            <a:endParaRPr lang="es-ES" sz="2400" dirty="0" smtClean="0"/>
          </a:p>
          <a:p>
            <a:pPr lvl="1" eaLnBrk="1" hangingPunct="1">
              <a:defRPr/>
            </a:pPr>
            <a:r>
              <a:rPr lang="es-ES" dirty="0" smtClean="0">
                <a:solidFill>
                  <a:schemeClr val="accent1"/>
                </a:solidFill>
              </a:rPr>
              <a:t>Manejadores de Eventos</a:t>
            </a:r>
          </a:p>
          <a:p>
            <a:pPr lvl="2" eaLnBrk="1" hangingPunct="1">
              <a:defRPr/>
            </a:pPr>
            <a:r>
              <a:rPr lang="es-ES" sz="2000" dirty="0" smtClean="0"/>
              <a:t>Manejadores como Atributos</a:t>
            </a:r>
          </a:p>
          <a:p>
            <a:pPr lvl="2" eaLnBrk="1" hangingPunct="1">
              <a:defRPr/>
            </a:pPr>
            <a:r>
              <a:rPr lang="es-ES" sz="2000" dirty="0" smtClean="0"/>
              <a:t>Manejadores como Funciones Externas</a:t>
            </a:r>
          </a:p>
          <a:p>
            <a:pPr lvl="2" eaLnBrk="1" hangingPunct="1">
              <a:defRPr/>
            </a:pPr>
            <a:r>
              <a:rPr lang="es-ES" sz="2000" dirty="0" smtClean="0">
                <a:solidFill>
                  <a:schemeClr val="accent1"/>
                </a:solidFill>
              </a:rPr>
              <a:t>Manejadores Semánticos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(1/3)</a:t>
            </a:r>
            <a:endParaRPr lang="es-AR" dirty="0"/>
          </a:p>
        </p:txBody>
      </p:sp>
      <p:sp>
        <p:nvSpPr>
          <p:cNvPr id="3" name="2 Marcador de contenido"/>
          <p:cNvSpPr>
            <a:spLocks noGrp="1"/>
          </p:cNvSpPr>
          <p:nvPr>
            <p:ph idx="1"/>
          </p:nvPr>
        </p:nvSpPr>
        <p:spPr>
          <a:xfrm>
            <a:off x="381000" y="1416050"/>
            <a:ext cx="8763000" cy="1570038"/>
          </a:xfrm>
        </p:spPr>
        <p:txBody>
          <a:bodyPr/>
          <a:lstStyle/>
          <a:p>
            <a:pPr>
              <a:defRPr/>
            </a:pPr>
            <a:r>
              <a:rPr lang="es-ES" sz="2800" dirty="0" smtClean="0"/>
              <a:t>En el mismo documento</a:t>
            </a:r>
          </a:p>
          <a:p>
            <a:pPr lvl="1">
              <a:defRPr/>
            </a:pPr>
            <a:r>
              <a:rPr lang="es-AR" sz="2400" dirty="0" smtClean="0"/>
              <a:t>El código </a:t>
            </a:r>
            <a:r>
              <a:rPr lang="es-AR" sz="2400" dirty="0" err="1" smtClean="0"/>
              <a:t>JavaScript</a:t>
            </a:r>
            <a:r>
              <a:rPr lang="es-AR" sz="2400" dirty="0" smtClean="0"/>
              <a:t> se encierra entre las etiquetas </a:t>
            </a:r>
            <a:r>
              <a:rPr lang="es-AR" sz="2400" b="1" i="1" dirty="0" smtClean="0"/>
              <a:t>&lt;script&gt;</a:t>
            </a:r>
            <a:r>
              <a:rPr lang="es-AR" sz="2400" dirty="0" smtClean="0"/>
              <a:t> y </a:t>
            </a:r>
            <a:r>
              <a:rPr lang="es-AR" sz="2400" b="1" i="1" dirty="0" smtClean="0"/>
              <a:t>&lt;/script&gt;</a:t>
            </a:r>
            <a:r>
              <a:rPr lang="es-AR" sz="2400" dirty="0" smtClean="0"/>
              <a:t> que se incluyen dentro de la cabecera del documento.</a:t>
            </a:r>
            <a:endParaRPr lang="es-AR" sz="2400" dirty="0"/>
          </a:p>
        </p:txBody>
      </p:sp>
      <p:sp>
        <p:nvSpPr>
          <p:cNvPr id="8196"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javascript</a:t>
            </a:r>
            <a:r>
              <a:rPr lang="en-US" sz="2200" dirty="0">
                <a:solidFill>
                  <a:srgbClr val="0000FF"/>
                </a:solidFill>
                <a:latin typeface="Arial Narrow" pitchFamily="34" charset="0"/>
                <a:ea typeface="Times New Roman" pitchFamily="18" charset="0"/>
                <a:cs typeface="Courier New" pitchFamily="49" charset="0"/>
              </a:rPr>
              <a:t>” &gt;</a:t>
            </a:r>
          </a:p>
          <a:p>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código</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javascript</a:t>
            </a:r>
            <a:r>
              <a:rPr lang="en-US" sz="2200" dirty="0">
                <a:solidFill>
                  <a:srgbClr val="00B050"/>
                </a:solidFill>
                <a:latin typeface="Arial Narrow" pitchFamily="34" charset="0"/>
                <a:ea typeface="Times New Roman" pitchFamily="18" charset="0"/>
                <a:cs typeface="Courier New" pitchFamily="49" charset="0"/>
              </a:rPr>
              <a:t> </a:t>
            </a:r>
            <a:r>
              <a:rPr lang="en-US" sz="2200" dirty="0" err="1">
                <a:solidFill>
                  <a:srgbClr val="00B050"/>
                </a:solidFill>
                <a:latin typeface="Arial Narrow" pitchFamily="34" charset="0"/>
                <a:ea typeface="Times New Roman" pitchFamily="18" charset="0"/>
                <a:cs typeface="Courier New" pitchFamily="49" charset="0"/>
              </a:rPr>
              <a:t>aquí</a:t>
            </a:r>
            <a:r>
              <a:rPr lang="en-US" sz="2200" dirty="0">
                <a:solidFill>
                  <a:srgbClr val="00B050"/>
                </a:solidFill>
                <a:latin typeface="Arial Narrow" pitchFamily="34" charset="0"/>
                <a:ea typeface="Times New Roman" pitchFamily="18" charset="0"/>
                <a:cs typeface="Courier New" pitchFamily="49" charset="0"/>
              </a:rPr>
              <a:t> */</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p:txBody>
          <a:bodyPr/>
          <a:lstStyle/>
          <a:p>
            <a:pPr>
              <a:defRPr/>
            </a:pPr>
            <a:r>
              <a:rPr lang="es-ES" dirty="0" smtClean="0"/>
              <a:t>Manejadores Semánticos</a:t>
            </a:r>
            <a:r>
              <a:rPr lang="es-ES" sz="2800" dirty="0" smtClean="0"/>
              <a:t> (1/2)</a:t>
            </a:r>
            <a:endParaRPr lang="es-AR" dirty="0" smtClean="0"/>
          </a:p>
        </p:txBody>
      </p:sp>
      <p:sp>
        <p:nvSpPr>
          <p:cNvPr id="3" name="2 Marcador de contenido"/>
          <p:cNvSpPr>
            <a:spLocks noGrp="1"/>
          </p:cNvSpPr>
          <p:nvPr>
            <p:ph idx="4294967295"/>
          </p:nvPr>
        </p:nvSpPr>
        <p:spPr>
          <a:xfrm>
            <a:off x="381000" y="1416050"/>
            <a:ext cx="8763000" cy="5294313"/>
          </a:xfrm>
        </p:spPr>
        <p:txBody>
          <a:bodyPr/>
          <a:lstStyle/>
          <a:p>
            <a:pPr marL="609600" indent="-609600">
              <a:defRPr/>
            </a:pPr>
            <a:r>
              <a:rPr lang="es-AR" sz="2800" dirty="0" smtClean="0"/>
              <a:t>Esta técnica es una evolución del método de las funciones externas, ya que se basa en utilizar las propiedades DOM de los elementos XHTML para asignar todas las funciones externas que actúan de manejadores de eventos.</a:t>
            </a:r>
          </a:p>
          <a:p>
            <a:pPr marL="609600" indent="-609600">
              <a:defRPr/>
            </a:pPr>
            <a:endParaRPr lang="es-AR" sz="2200" dirty="0" smtClean="0"/>
          </a:p>
          <a:p>
            <a:pPr marL="609600" indent="-609600">
              <a:defRPr/>
            </a:pPr>
            <a:r>
              <a:rPr lang="es-AR" sz="2800" dirty="0" smtClean="0"/>
              <a:t>Dicha técnica consiste en:</a:t>
            </a:r>
          </a:p>
          <a:p>
            <a:pPr marL="1093788" lvl="1" indent="-533400">
              <a:defRPr/>
            </a:pPr>
            <a:r>
              <a:rPr lang="es-AR" sz="2400" dirty="0" smtClean="0"/>
              <a:t>Asignar un identificador único al elemento XHTML mediante el atributo </a:t>
            </a:r>
            <a:r>
              <a:rPr lang="es-AR" sz="2400" b="1" i="1" dirty="0" smtClean="0"/>
              <a:t>id</a:t>
            </a:r>
            <a:r>
              <a:rPr lang="es-AR" sz="2400" dirty="0" smtClean="0"/>
              <a:t>.</a:t>
            </a:r>
          </a:p>
          <a:p>
            <a:pPr marL="1093788" lvl="1" indent="-533400">
              <a:defRPr/>
            </a:pPr>
            <a:r>
              <a:rPr lang="es-AR" sz="2400" dirty="0" smtClean="0"/>
              <a:t>Crear una función de </a:t>
            </a:r>
            <a:r>
              <a:rPr lang="es-AR" sz="2400" dirty="0" err="1" smtClean="0"/>
              <a:t>JavaScript</a:t>
            </a:r>
            <a:r>
              <a:rPr lang="es-AR" sz="2400" dirty="0" smtClean="0"/>
              <a:t> encargada de manejar el evento.</a:t>
            </a:r>
          </a:p>
          <a:p>
            <a:pPr marL="1093788" lvl="1" indent="-533400">
              <a:defRPr/>
            </a:pPr>
            <a:r>
              <a:rPr lang="es-AR" sz="2400" dirty="0" smtClean="0"/>
              <a:t>Asignar la función externa al evento correspondiente en el elemento deseado.</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smtClean="0"/>
              <a:t>Manejadores Semánticos</a:t>
            </a:r>
            <a:r>
              <a:rPr lang="es-ES" sz="2800" smtClean="0"/>
              <a:t> (2/2)</a:t>
            </a:r>
            <a:endParaRPr lang="es-AR" sz="2800" smtClean="0"/>
          </a:p>
        </p:txBody>
      </p:sp>
      <p:sp>
        <p:nvSpPr>
          <p:cNvPr id="57347" name="Rectangle 5"/>
          <p:cNvSpPr>
            <a:spLocks noChangeArrowheads="1"/>
          </p:cNvSpPr>
          <p:nvPr/>
        </p:nvSpPr>
        <p:spPr bwMode="auto">
          <a:xfrm>
            <a:off x="428625" y="1143000"/>
            <a:ext cx="8501063" cy="54864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00FF"/>
                </a:solidFill>
                <a:latin typeface="Courier New" pitchFamily="49" charset="0"/>
                <a:ea typeface="Times New Roman" pitchFamily="18" charset="0"/>
                <a:cs typeface="Courier New" pitchFamily="49" charset="0"/>
              </a:rPr>
              <a:t>...</a:t>
            </a:r>
          </a:p>
          <a:p>
            <a:endParaRPr lang="en-US" sz="2000" dirty="0">
              <a:solidFill>
                <a:srgbClr val="0000FF"/>
              </a:solidFill>
              <a:latin typeface="Courier New" pitchFamily="49" charset="0"/>
              <a:ea typeface="Times New Roman" pitchFamily="18" charset="0"/>
              <a:cs typeface="Courier New" pitchFamily="49" charset="0"/>
            </a:endParaRP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type</a:t>
            </a:r>
            <a:r>
              <a:rPr lang="en-US" sz="2000" dirty="0">
                <a:solidFill>
                  <a:srgbClr val="0000FF"/>
                </a:solidFill>
                <a:latin typeface="Courier New" pitchFamily="49" charset="0"/>
                <a:ea typeface="Times New Roman" pitchFamily="18" charset="0"/>
                <a:cs typeface="Courier New" pitchFamily="49" charset="0"/>
              </a:rPr>
              <a:t>=“text/</a:t>
            </a:r>
            <a:r>
              <a:rPr lang="en-US" sz="2000" dirty="0" err="1">
                <a:solidFill>
                  <a:srgbClr val="0000FF"/>
                </a:solidFill>
                <a:latin typeface="Courier New" pitchFamily="49" charset="0"/>
                <a:ea typeface="Times New Roman" pitchFamily="18" charset="0"/>
                <a:cs typeface="Courier New" pitchFamily="49" charset="0"/>
              </a:rPr>
              <a:t>javascript</a:t>
            </a:r>
            <a:r>
              <a:rPr lang="en-US" sz="2000" dirty="0">
                <a:solidFill>
                  <a:srgbClr val="0000FF"/>
                </a:solidFill>
                <a:latin typeface="Courier New" pitchFamily="49" charset="0"/>
                <a:ea typeface="Times New Roman" pitchFamily="18" charset="0"/>
                <a:cs typeface="Courier New" pitchFamily="49" charset="0"/>
              </a:rPr>
              <a:t>” &gt;</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window.onload</a:t>
            </a:r>
            <a:r>
              <a:rPr lang="en-US" sz="2000" dirty="0">
                <a:solidFill>
                  <a:schemeClr val="bg2"/>
                </a:solidFill>
                <a:latin typeface="Courier New" pitchFamily="49" charset="0"/>
                <a:ea typeface="Times New Roman" pitchFamily="18" charset="0"/>
                <a:cs typeface="Courier New" pitchFamily="49" charset="0"/>
              </a:rPr>
              <a:t> = </a:t>
            </a:r>
            <a:r>
              <a:rPr lang="en-US" sz="2000" dirty="0">
                <a:solidFill>
                  <a:srgbClr val="0000FF"/>
                </a:solidFill>
                <a:latin typeface="Courier New" pitchFamily="49" charset="0"/>
                <a:ea typeface="Times New Roman" pitchFamily="18" charset="0"/>
                <a:cs typeface="Courier New" pitchFamily="49" charset="0"/>
              </a:rPr>
              <a:t>function</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rgbClr val="0000FF"/>
                </a:solidFill>
                <a:latin typeface="Courier New" pitchFamily="49" charset="0"/>
                <a:ea typeface="Times New Roman" pitchFamily="18" charset="0"/>
                <a:cs typeface="Courier New" pitchFamily="49" charset="0"/>
              </a:rPr>
              <a:t>var</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boton</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chemeClr val="bg2"/>
                </a:solidFill>
                <a:latin typeface="Courier New" pitchFamily="49" charset="0"/>
                <a:ea typeface="Times New Roman" pitchFamily="18" charset="0"/>
                <a:cs typeface="Courier New" pitchFamily="49" charset="0"/>
              </a:rPr>
              <a:t>document.getElementById</a:t>
            </a:r>
            <a:r>
              <a:rPr lang="en-US" sz="2000" dirty="0">
                <a:solidFill>
                  <a:schemeClr val="bg2"/>
                </a:solidFill>
                <a:latin typeface="Courier New" pitchFamily="49" charset="0"/>
                <a:ea typeface="Times New Roman" pitchFamily="18" charset="0"/>
                <a:cs typeface="Courier New" pitchFamily="49" charset="0"/>
              </a:rPr>
              <a: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btn</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boton.onclick</a:t>
            </a:r>
            <a:r>
              <a:rPr lang="en-US" sz="2000" dirty="0">
                <a:solidFill>
                  <a:schemeClr val="bg2"/>
                </a:solidFill>
                <a:latin typeface="Courier New" pitchFamily="49" charset="0"/>
                <a:ea typeface="Times New Roman" pitchFamily="18" charset="0"/>
                <a:cs typeface="Courier New" pitchFamily="49" charset="0"/>
              </a:rPr>
              <a:t> = </a:t>
            </a:r>
            <a:r>
              <a:rPr lang="en-US" sz="2000" dirty="0" err="1">
                <a:solidFill>
                  <a:schemeClr val="bg2"/>
                </a:solidFill>
                <a:latin typeface="Courier New" pitchFamily="49" charset="0"/>
                <a:ea typeface="Times New Roman" pitchFamily="18" charset="0"/>
                <a:cs typeface="Courier New" pitchFamily="49" charset="0"/>
              </a:rPr>
              <a:t>MostrarMensaje</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function</a:t>
            </a:r>
            <a:r>
              <a:rPr lang="en-US" sz="2000" dirty="0">
                <a:solidFill>
                  <a:schemeClr val="bg2"/>
                </a:solidFill>
                <a:latin typeface="Courier New" pitchFamily="49" charset="0"/>
                <a:ea typeface="Times New Roman" pitchFamily="18" charset="0"/>
                <a:cs typeface="Courier New" pitchFamily="49" charset="0"/>
              </a:rPr>
              <a:t> </a:t>
            </a:r>
            <a:r>
              <a:rPr lang="en-US" sz="2000" dirty="0" err="1">
                <a:solidFill>
                  <a:schemeClr val="bg2"/>
                </a:solidFill>
                <a:latin typeface="Courier New" pitchFamily="49" charset="0"/>
                <a:ea typeface="Times New Roman" pitchFamily="18" charset="0"/>
                <a:cs typeface="Courier New" pitchFamily="49" charset="0"/>
              </a:rPr>
              <a:t>MostrarMensaje</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chemeClr val="bg2"/>
                </a:solidFill>
                <a:latin typeface="Courier New" pitchFamily="49" charset="0"/>
                <a:ea typeface="Times New Roman" pitchFamily="18" charset="0"/>
                <a:cs typeface="Courier New" pitchFamily="49" charset="0"/>
              </a:rPr>
              <a:t>		alert(</a:t>
            </a:r>
            <a:r>
              <a:rPr lang="en-US" sz="2000" dirty="0">
                <a:solidFill>
                  <a:srgbClr val="800000"/>
                </a:solidFill>
                <a:latin typeface="Courier New" pitchFamily="49" charset="0"/>
                <a:ea typeface="Times New Roman" pitchFamily="18" charset="0"/>
                <a:cs typeface="Courier New" pitchFamily="49" charset="0"/>
              </a:rPr>
              <a:t>“</a:t>
            </a:r>
            <a:r>
              <a:rPr lang="en-US" sz="2000" dirty="0" err="1">
                <a:solidFill>
                  <a:srgbClr val="800000"/>
                </a:solidFill>
                <a:latin typeface="Courier New" pitchFamily="49" charset="0"/>
                <a:ea typeface="Times New Roman" pitchFamily="18" charset="0"/>
                <a:cs typeface="Courier New" pitchFamily="49" charset="0"/>
              </a:rPr>
              <a:t>Hola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800000"/>
                </a:solidFill>
                <a:latin typeface="Courier New" pitchFamily="49" charset="0"/>
                <a:ea typeface="Times New Roman" pitchFamily="18" charset="0"/>
                <a:cs typeface="Courier New" pitchFamily="49" charset="0"/>
              </a:rPr>
              <a:t>mundo</a:t>
            </a:r>
            <a:r>
              <a:rPr lang="en-US" sz="2000" dirty="0">
                <a:solidFill>
                  <a:srgbClr val="800000"/>
                </a:solidFill>
                <a:latin typeface="Courier New" pitchFamily="49" charset="0"/>
                <a:ea typeface="Times New Roman" pitchFamily="18" charset="0"/>
                <a:cs typeface="Courier New" pitchFamily="49" charset="0"/>
              </a:rPr>
              <a:t>!!”</a:t>
            </a:r>
            <a:r>
              <a:rPr lang="en-US" sz="2000" dirty="0">
                <a:solidFill>
                  <a:schemeClr val="bg2"/>
                </a:solidFill>
                <a:latin typeface="Courier New" pitchFamily="49" charset="0"/>
                <a:ea typeface="Times New Roman" pitchFamily="18" charset="0"/>
                <a:cs typeface="Courier New" pitchFamily="49" charset="0"/>
              </a:rPr>
              <a:t>);</a:t>
            </a:r>
          </a:p>
          <a:p>
            <a:r>
              <a:rPr lang="en-US" sz="2000" dirty="0">
                <a:solidFill>
                  <a:schemeClr val="bg2"/>
                </a:solidFill>
                <a:latin typeface="Courier New" pitchFamily="49" charset="0"/>
                <a:ea typeface="Times New Roman" pitchFamily="18" charset="0"/>
                <a:cs typeface="Courier New" pitchFamily="49" charset="0"/>
              </a:rPr>
              <a:t>	}</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input</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id</a:t>
            </a:r>
            <a:r>
              <a:rPr lang="en-US" sz="2000" dirty="0">
                <a:solidFill>
                  <a:srgbClr val="0000FF"/>
                </a:solidFill>
                <a:latin typeface="Courier New" pitchFamily="49" charset="0"/>
                <a:ea typeface="Times New Roman" pitchFamily="18" charset="0"/>
                <a:cs typeface="Courier New" pitchFamily="49" charset="0"/>
              </a:rPr>
              <a:t>=“</a:t>
            </a:r>
            <a:r>
              <a:rPr lang="en-US" sz="2000" dirty="0" err="1">
                <a:solidFill>
                  <a:srgbClr val="0000FF"/>
                </a:solidFill>
                <a:latin typeface="Courier New" pitchFamily="49" charset="0"/>
                <a:ea typeface="Times New Roman" pitchFamily="18" charset="0"/>
                <a:cs typeface="Courier New" pitchFamily="49" charset="0"/>
              </a:rPr>
              <a:t>btn</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type</a:t>
            </a:r>
            <a:r>
              <a:rPr lang="en-US" sz="2000" dirty="0">
                <a:solidFill>
                  <a:srgbClr val="0000FF"/>
                </a:solidFill>
                <a:latin typeface="Courier New" pitchFamily="49" charset="0"/>
                <a:ea typeface="Times New Roman" pitchFamily="18" charset="0"/>
                <a:cs typeface="Courier New" pitchFamily="49" charset="0"/>
              </a:rPr>
              <a:t>=“button” </a:t>
            </a:r>
            <a:r>
              <a:rPr lang="en-US" sz="2000" dirty="0">
                <a:solidFill>
                  <a:srgbClr val="FF0000"/>
                </a:solidFill>
                <a:latin typeface="Courier New" pitchFamily="49" charset="0"/>
                <a:ea typeface="Times New Roman" pitchFamily="18" charset="0"/>
                <a:cs typeface="Courier New" pitchFamily="49" charset="0"/>
              </a:rPr>
              <a:t>value</a:t>
            </a:r>
            <a:r>
              <a:rPr lang="en-US" sz="2000" dirty="0">
                <a:solidFill>
                  <a:srgbClr val="0000FF"/>
                </a:solidFill>
                <a:latin typeface="Courier New" pitchFamily="49" charset="0"/>
                <a:ea typeface="Times New Roman" pitchFamily="18" charset="0"/>
                <a:cs typeface="Courier New" pitchFamily="49" charset="0"/>
              </a:rPr>
              <a:t>=“Click </a:t>
            </a:r>
            <a:r>
              <a:rPr lang="en-US" sz="2000" dirty="0" err="1">
                <a:solidFill>
                  <a:srgbClr val="0000FF"/>
                </a:solidFill>
                <a:latin typeface="Courier New" pitchFamily="49" charset="0"/>
                <a:ea typeface="Times New Roman" pitchFamily="18" charset="0"/>
                <a:cs typeface="Courier New" pitchFamily="49" charset="0"/>
              </a:rPr>
              <a:t>Aquí</a:t>
            </a:r>
            <a:r>
              <a:rPr lang="en-US" sz="2000" dirty="0">
                <a:solidFill>
                  <a:srgbClr val="0000FF"/>
                </a:solidFill>
                <a:latin typeface="Courier New" pitchFamily="49" charset="0"/>
                <a:ea typeface="Times New Roman" pitchFamily="18" charset="0"/>
                <a:cs typeface="Courier New" pitchFamily="49" charset="0"/>
              </a:rPr>
              <a:t>” /&gt;</a:t>
            </a:r>
          </a:p>
          <a:p>
            <a:r>
              <a:rPr lang="en-US" sz="2000" dirty="0">
                <a:solidFill>
                  <a:srgbClr val="0000FF"/>
                </a:solidFill>
                <a:latin typeface="Courier New" pitchFamily="49" charset="0"/>
                <a:ea typeface="Times New Roman" pitchFamily="18" charset="0"/>
                <a:cs typeface="Courier New" pitchFamily="49" charset="0"/>
              </a:rPr>
              <a:t>...</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(2/3)</a:t>
            </a:r>
            <a:endParaRPr lang="es-AR" dirty="0"/>
          </a:p>
        </p:txBody>
      </p:sp>
      <p:sp>
        <p:nvSpPr>
          <p:cNvPr id="3" name="2 Marcador de contenido"/>
          <p:cNvSpPr>
            <a:spLocks noGrp="1"/>
          </p:cNvSpPr>
          <p:nvPr>
            <p:ph idx="1"/>
          </p:nvPr>
        </p:nvSpPr>
        <p:spPr>
          <a:xfrm>
            <a:off x="381000" y="1416050"/>
            <a:ext cx="8763000" cy="1554163"/>
          </a:xfrm>
        </p:spPr>
        <p:txBody>
          <a:bodyPr/>
          <a:lstStyle/>
          <a:p>
            <a:pPr>
              <a:defRPr/>
            </a:pPr>
            <a:r>
              <a:rPr lang="es-ES" sz="2800" smtClean="0"/>
              <a:t>En un archivo externo</a:t>
            </a:r>
          </a:p>
          <a:p>
            <a:pPr lvl="1">
              <a:defRPr/>
            </a:pPr>
            <a:r>
              <a:rPr lang="es-AR" sz="2400" smtClean="0"/>
              <a:t>Las instrucciones JavaScript se pueden incluir en un archivo externo (</a:t>
            </a:r>
            <a:r>
              <a:rPr lang="es-AR" sz="2400" b="1" i="1" smtClean="0"/>
              <a:t>.JS</a:t>
            </a:r>
            <a:r>
              <a:rPr lang="es-AR" sz="2400" smtClean="0"/>
              <a:t>) que los documentos XHTML enlazan mediante las etiquetas </a:t>
            </a:r>
            <a:r>
              <a:rPr lang="es-AR" sz="2400" b="1" i="1" smtClean="0"/>
              <a:t>&lt;script&gt;</a:t>
            </a:r>
            <a:r>
              <a:rPr lang="es-AR" sz="2400" smtClean="0"/>
              <a:t> y </a:t>
            </a:r>
            <a:r>
              <a:rPr lang="es-AR" sz="2400" b="1" i="1" smtClean="0"/>
              <a:t>&lt;/script&gt;</a:t>
            </a:r>
            <a:r>
              <a:rPr lang="es-AR" sz="2400" smtClean="0"/>
              <a:t> . </a:t>
            </a:r>
          </a:p>
        </p:txBody>
      </p:sp>
      <p:sp>
        <p:nvSpPr>
          <p:cNvPr id="9220"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endParaRPr lang="en-US" sz="2200" dirty="0" smtClean="0">
              <a:solidFill>
                <a:srgbClr val="0000FF"/>
              </a:solidFill>
              <a:latin typeface="Arial Narrow" pitchFamily="34" charset="0"/>
              <a:ea typeface="Times New Roman" pitchFamily="18" charset="0"/>
              <a:cs typeface="Courier New" pitchFamily="49" charset="0"/>
            </a:endParaRP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javascript</a:t>
            </a:r>
            <a:r>
              <a:rPr lang="en-US" sz="2200" dirty="0">
                <a:solidFill>
                  <a:srgbClr val="0000FF"/>
                </a:solidFill>
                <a:latin typeface="Arial Narrow" pitchFamily="34" charset="0"/>
                <a:ea typeface="Times New Roman" pitchFamily="18" charset="0"/>
                <a:cs typeface="Courier New" pitchFamily="49" charset="0"/>
              </a:rPr>
              <a:t>”</a:t>
            </a:r>
          </a:p>
          <a:p>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Funciones</a:t>
            </a:r>
            <a:r>
              <a:rPr lang="en-US" sz="2200" dirty="0">
                <a:solidFill>
                  <a:srgbClr val="0000FF"/>
                </a:solidFill>
                <a:latin typeface="Arial Narrow" pitchFamily="34" charset="0"/>
                <a:ea typeface="Times New Roman" pitchFamily="18" charset="0"/>
                <a:cs typeface="Courier New" pitchFamily="49" charset="0"/>
              </a:rPr>
              <a:t>/archivo.js” &gt;</a:t>
            </a:r>
            <a:endParaRPr lang="en-US" sz="2200" dirty="0">
              <a:solidFill>
                <a:srgbClr val="00B050"/>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a:t>
            </a:r>
            <a:r>
              <a:rPr lang="es-ES" dirty="0" err="1" smtClean="0"/>
              <a:t>JavaScript</a:t>
            </a:r>
            <a:r>
              <a:rPr lang="es-ES" dirty="0" smtClean="0"/>
              <a:t> </a:t>
            </a:r>
            <a:r>
              <a:rPr lang="es-ES" sz="2800" dirty="0" smtClean="0"/>
              <a:t>(3/3)</a:t>
            </a:r>
            <a:endParaRPr lang="es-AR" dirty="0"/>
          </a:p>
        </p:txBody>
      </p:sp>
      <p:sp>
        <p:nvSpPr>
          <p:cNvPr id="3" name="2 Marcador de contenido"/>
          <p:cNvSpPr>
            <a:spLocks noGrp="1"/>
          </p:cNvSpPr>
          <p:nvPr>
            <p:ph idx="1"/>
          </p:nvPr>
        </p:nvSpPr>
        <p:spPr>
          <a:xfrm>
            <a:off x="381000" y="1416050"/>
            <a:ext cx="8763000" cy="1570038"/>
          </a:xfrm>
        </p:spPr>
        <p:txBody>
          <a:bodyPr/>
          <a:lstStyle/>
          <a:p>
            <a:pPr>
              <a:defRPr/>
            </a:pPr>
            <a:r>
              <a:rPr lang="es-ES" sz="2800" dirty="0" smtClean="0"/>
              <a:t>En los elementos del documento</a:t>
            </a:r>
          </a:p>
          <a:p>
            <a:pPr lvl="1">
              <a:defRPr/>
            </a:pPr>
            <a:r>
              <a:rPr lang="es-AR" sz="2400" dirty="0" smtClean="0"/>
              <a:t>Este último método es el menos utilizado, ya que consiste en incluir porciones de código </a:t>
            </a:r>
            <a:r>
              <a:rPr lang="es-AR" sz="2400" dirty="0" err="1" smtClean="0"/>
              <a:t>JavaScript</a:t>
            </a:r>
            <a:r>
              <a:rPr lang="es-AR" sz="2400" dirty="0" smtClean="0"/>
              <a:t> dentro del código XHTML de la página.</a:t>
            </a:r>
            <a:endParaRPr lang="es-AR" sz="2400" dirty="0"/>
          </a:p>
        </p:txBody>
      </p:sp>
      <p:sp>
        <p:nvSpPr>
          <p:cNvPr id="10244" name="Rectangle 5"/>
          <p:cNvSpPr>
            <a:spLocks noChangeArrowheads="1"/>
          </p:cNvSpPr>
          <p:nvPr/>
        </p:nvSpPr>
        <p:spPr bwMode="auto">
          <a:xfrm>
            <a:off x="428625" y="321297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onclick</a:t>
            </a:r>
            <a:r>
              <a:rPr lang="en-US" sz="2200" dirty="0">
                <a:solidFill>
                  <a:srgbClr val="0000FF"/>
                </a:solidFill>
                <a:latin typeface="Arial Narrow" pitchFamily="34" charset="0"/>
                <a:ea typeface="Times New Roman" pitchFamily="18" charset="0"/>
                <a:cs typeface="Courier New" pitchFamily="49" charset="0"/>
              </a:rPr>
              <a:t>=“alert(‘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&gt;</a:t>
            </a:r>
          </a:p>
          <a:p>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Texto</a:t>
            </a:r>
            <a:r>
              <a:rPr lang="en-US" sz="2200" dirty="0">
                <a:solidFill>
                  <a:schemeClr val="bg2"/>
                </a:solidFill>
                <a:latin typeface="Arial Narrow" pitchFamily="34" charset="0"/>
                <a:ea typeface="Times New Roman" pitchFamily="18" charset="0"/>
                <a:cs typeface="Courier New" pitchFamily="49" charset="0"/>
              </a:rPr>
              <a:t> en el </a:t>
            </a:r>
            <a:r>
              <a:rPr lang="en-US" sz="2200" dirty="0" err="1">
                <a:solidFill>
                  <a:schemeClr val="bg2"/>
                </a:solidFill>
                <a:latin typeface="Arial Narrow" pitchFamily="34" charset="0"/>
                <a:ea typeface="Times New Roman" pitchFamily="18" charset="0"/>
                <a:cs typeface="Courier New" pitchFamily="49" charset="0"/>
              </a:rPr>
              <a:t>párrafo</a:t>
            </a:r>
            <a:endParaRPr lang="en-US" sz="2200" dirty="0">
              <a:solidFill>
                <a:schemeClr val="bg2"/>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solidFill>
                  <a:schemeClr val="accent1"/>
                </a:solidFill>
              </a:rPr>
              <a:t>Sintaxis</a:t>
            </a:r>
          </a:p>
          <a:p>
            <a:pPr lvl="1" eaLnBrk="1" hangingPunct="1">
              <a:defRPr/>
            </a:pPr>
            <a:r>
              <a:rPr lang="es-ES" dirty="0" smtClean="0"/>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Sintaxis</a:t>
            </a:r>
            <a:endParaRPr lang="es-AR" dirty="0"/>
          </a:p>
        </p:txBody>
      </p:sp>
      <p:sp>
        <p:nvSpPr>
          <p:cNvPr id="3" name="2 Marcador de contenido"/>
          <p:cNvSpPr>
            <a:spLocks noGrp="1"/>
          </p:cNvSpPr>
          <p:nvPr>
            <p:ph idx="1"/>
          </p:nvPr>
        </p:nvSpPr>
        <p:spPr>
          <a:xfrm>
            <a:off x="381000" y="1282700"/>
            <a:ext cx="8763000" cy="5368925"/>
          </a:xfrm>
        </p:spPr>
        <p:txBody>
          <a:bodyPr/>
          <a:lstStyle/>
          <a:p>
            <a:pPr>
              <a:defRPr/>
            </a:pPr>
            <a:r>
              <a:rPr lang="es-AR" sz="2800" dirty="0" smtClean="0"/>
              <a:t>La sintaxis de </a:t>
            </a:r>
            <a:r>
              <a:rPr lang="es-AR" sz="2800" dirty="0" err="1" smtClean="0"/>
              <a:t>JavaScript</a:t>
            </a:r>
            <a:r>
              <a:rPr lang="es-AR" sz="2800" dirty="0" smtClean="0"/>
              <a:t> es muy similar a la de Java, C y C#.</a:t>
            </a:r>
          </a:p>
          <a:p>
            <a:pPr>
              <a:defRPr/>
            </a:pPr>
            <a:endParaRPr lang="es-AR" sz="2200" dirty="0" smtClean="0"/>
          </a:p>
          <a:p>
            <a:pPr>
              <a:defRPr/>
            </a:pPr>
            <a:r>
              <a:rPr lang="es-AR" dirty="0" smtClean="0"/>
              <a:t>Las normas básicas son las siguientes:</a:t>
            </a:r>
          </a:p>
          <a:p>
            <a:pPr lvl="1">
              <a:defRPr/>
            </a:pPr>
            <a:r>
              <a:rPr lang="es-AR" sz="2400" dirty="0" smtClean="0"/>
              <a:t>No se tienen en cuenta los espacios en blanco y las nuevas líneas.</a:t>
            </a:r>
          </a:p>
          <a:p>
            <a:pPr lvl="1">
              <a:defRPr/>
            </a:pPr>
            <a:r>
              <a:rPr lang="es-AR" sz="2400" dirty="0" smtClean="0"/>
              <a:t>Se distinguen las mayúsculas y minúsculas.</a:t>
            </a:r>
          </a:p>
          <a:p>
            <a:pPr lvl="1">
              <a:defRPr/>
            </a:pPr>
            <a:r>
              <a:rPr lang="es-AR" sz="2400" dirty="0" smtClean="0"/>
              <a:t>No se define el tipo de las variables.</a:t>
            </a:r>
          </a:p>
          <a:p>
            <a:pPr lvl="1">
              <a:defRPr/>
            </a:pPr>
            <a:r>
              <a:rPr lang="es-AR" sz="2400" dirty="0" smtClean="0"/>
              <a:t>Cada sentencia termina con el carácter de punto y coma </a:t>
            </a:r>
            <a:r>
              <a:rPr lang="es-AR" sz="2400" b="1" dirty="0" smtClean="0"/>
              <a:t>(;)</a:t>
            </a:r>
          </a:p>
          <a:p>
            <a:pPr lvl="1">
              <a:defRPr/>
            </a:pPr>
            <a:r>
              <a:rPr lang="es-AR" sz="2400" dirty="0" smtClean="0"/>
              <a:t>Se pueden incluir comentarios (son los mismos que en C).</a:t>
            </a:r>
          </a:p>
          <a:p>
            <a:pPr lvl="1">
              <a:defRPr/>
            </a:pPr>
            <a:r>
              <a:rPr lang="es-AR" sz="2400" dirty="0" smtClean="0"/>
              <a:t>Utiliza los mismos operadores y estructuras (selectivas e iterativas) que en C.</a:t>
            </a:r>
            <a:endParaRPr lang="es-AR" sz="2400" dirty="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4201150"/>
          </a:xfrm>
        </p:spPr>
        <p:txBody>
          <a:bodyPr/>
          <a:lstStyle/>
          <a:p>
            <a:pPr eaLnBrk="1" hangingPunct="1">
              <a:defRPr/>
            </a:pPr>
            <a:r>
              <a:rPr lang="es-AR" sz="3600" dirty="0" smtClean="0"/>
              <a:t>Repaso </a:t>
            </a:r>
            <a:r>
              <a:rPr lang="es-AR" sz="3600" dirty="0" err="1" smtClean="0"/>
              <a:t>JavaScript</a:t>
            </a:r>
            <a:endParaRPr lang="es-AR" sz="3600" dirty="0" smtClean="0"/>
          </a:p>
          <a:p>
            <a:pPr lvl="1" eaLnBrk="1" hangingPunct="1">
              <a:defRPr/>
            </a:pPr>
            <a:r>
              <a:rPr lang="es-ES" dirty="0" smtClean="0"/>
              <a:t>Cómo incluir </a:t>
            </a:r>
            <a:r>
              <a:rPr lang="es-ES" dirty="0" err="1" smtClean="0"/>
              <a:t>JavaScript</a:t>
            </a:r>
            <a:r>
              <a:rPr lang="es-ES" dirty="0" smtClean="0"/>
              <a:t> en documentos XHTML</a:t>
            </a:r>
          </a:p>
          <a:p>
            <a:pPr lvl="1" eaLnBrk="1" hangingPunct="1">
              <a:defRPr/>
            </a:pPr>
            <a:r>
              <a:rPr lang="es-ES" dirty="0" smtClean="0"/>
              <a:t>Sintaxis</a:t>
            </a:r>
          </a:p>
          <a:p>
            <a:pPr lvl="1" eaLnBrk="1" hangingPunct="1">
              <a:defRPr/>
            </a:pPr>
            <a:r>
              <a:rPr lang="es-ES" dirty="0" smtClean="0">
                <a:solidFill>
                  <a:schemeClr val="accent1"/>
                </a:solidFill>
              </a:rPr>
              <a:t>Variables</a:t>
            </a:r>
          </a:p>
          <a:p>
            <a:pPr lvl="1" eaLnBrk="1" hangingPunct="1">
              <a:defRPr/>
            </a:pPr>
            <a:r>
              <a:rPr lang="es-ES" dirty="0" smtClean="0"/>
              <a:t>Funciones</a:t>
            </a:r>
          </a:p>
          <a:p>
            <a:pPr lvl="1" eaLnBrk="1" hangingPunct="1">
              <a:defRPr/>
            </a:pPr>
            <a:r>
              <a:rPr lang="es-ES" dirty="0" smtClean="0"/>
              <a:t>Ventanas</a:t>
            </a:r>
          </a:p>
          <a:p>
            <a:pPr eaLnBrk="1" hangingPunct="1">
              <a:defRPr/>
            </a:pPr>
            <a:r>
              <a:rPr lang="es-ES" dirty="0" smtClean="0"/>
              <a:t>DOM</a:t>
            </a:r>
            <a:endParaRPr lang="es-AR" dirty="0" smtClean="0"/>
          </a:p>
          <a:p>
            <a:pPr eaLnBrk="1" hangingPunct="1">
              <a:defRPr/>
            </a:pPr>
            <a:r>
              <a:rPr lang="es-AR" dirty="0" smtClean="0"/>
              <a:t>Eventos</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1110</TotalTime>
  <Words>2939</Words>
  <Application>Microsoft Office PowerPoint</Application>
  <PresentationFormat>Presentación en pantalla (4:3)</PresentationFormat>
  <Paragraphs>455</Paragraphs>
  <Slides>42</Slides>
  <Notes>37</Notes>
  <HiddenSlides>0</HiddenSlides>
  <MMClips>0</MMClips>
  <ScaleCrop>false</ScaleCrop>
  <HeadingPairs>
    <vt:vector size="4" baseType="variant">
      <vt:variant>
        <vt:lpstr>Tema</vt:lpstr>
      </vt:variant>
      <vt:variant>
        <vt:i4>2</vt:i4>
      </vt:variant>
      <vt:variant>
        <vt:lpstr>Títulos de diapositiva</vt:lpstr>
      </vt:variant>
      <vt:variant>
        <vt:i4>42</vt:i4>
      </vt:variant>
    </vt:vector>
  </HeadingPairs>
  <TitlesOfParts>
    <vt:vector size="44" baseType="lpstr">
      <vt:lpstr>Mi Plantilla</vt:lpstr>
      <vt:lpstr>2_VS_NET Launch Template</vt:lpstr>
      <vt:lpstr>Maximiliano Neiner</vt:lpstr>
      <vt:lpstr>Temas a Tratar</vt:lpstr>
      <vt:lpstr>Temas a Tratar</vt:lpstr>
      <vt:lpstr>Incluir JavaScript (1/3)</vt:lpstr>
      <vt:lpstr>Incluir JavaScript (2/3)</vt:lpstr>
      <vt:lpstr>Incluir JavaScript (3/3)</vt:lpstr>
      <vt:lpstr>Temas a Tratar</vt:lpstr>
      <vt:lpstr>Sintaxis</vt:lpstr>
      <vt:lpstr>Temas a Tratar</vt:lpstr>
      <vt:lpstr>Variables, Tipos y Ámbitos</vt:lpstr>
      <vt:lpstr>Temas a Tratar</vt:lpstr>
      <vt:lpstr>Sintaxis</vt:lpstr>
      <vt:lpstr>Temas a Tratar</vt:lpstr>
      <vt:lpstr>Ventana alert</vt:lpstr>
      <vt:lpstr>Ventana prompt</vt:lpstr>
      <vt:lpstr>Ventana confirm</vt:lpstr>
      <vt:lpstr>Demo</vt:lpstr>
      <vt:lpstr>Temas a Tratar</vt:lpstr>
      <vt:lpstr>DOM - Generalidades</vt:lpstr>
      <vt:lpstr>Temas a Tratar</vt:lpstr>
      <vt:lpstr>Árbol de Nodos</vt:lpstr>
      <vt:lpstr>Temas a Tratar</vt:lpstr>
      <vt:lpstr>Acceso Directo a Nodos (1/2)</vt:lpstr>
      <vt:lpstr>Acceso Directo a Nodos (2/2)</vt:lpstr>
      <vt:lpstr>Temas a Tratar</vt:lpstr>
      <vt:lpstr>Acceso Directo a Atributos  (1/3)</vt:lpstr>
      <vt:lpstr>Acceso Directo a Atributos  (2/3)</vt:lpstr>
      <vt:lpstr>Acceso Directo a Atributos  (3/3)</vt:lpstr>
      <vt:lpstr>Demo</vt:lpstr>
      <vt:lpstr>Temas a Tratar</vt:lpstr>
      <vt:lpstr>Diapositiva 31</vt:lpstr>
      <vt:lpstr>Temas a Tratar</vt:lpstr>
      <vt:lpstr>Tipos de Eventos (1/2)</vt:lpstr>
      <vt:lpstr>Tipos de Eventos (2/2)</vt:lpstr>
      <vt:lpstr>Temas a Tratar</vt:lpstr>
      <vt:lpstr>Manejadores como Atributos</vt:lpstr>
      <vt:lpstr>Temas a Tratar</vt:lpstr>
      <vt:lpstr>Manejadores como Funciones</vt:lpstr>
      <vt:lpstr>Temas a Tratar</vt:lpstr>
      <vt:lpstr>Manejadores Semánticos (1/2)</vt:lpstr>
      <vt:lpstr>Manejadores Semánticos (2/2)</vt:lpstr>
      <vt:lpstr>Demo</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JavaScript</dc:subject>
  <dc:creator>Neiner, Maximiliano</dc:creator>
  <cp:lastModifiedBy>Neiner Maximiliano</cp:lastModifiedBy>
  <cp:revision>89</cp:revision>
  <dcterms:created xsi:type="dcterms:W3CDTF">2009-08-02T14:41:16Z</dcterms:created>
  <dcterms:modified xsi:type="dcterms:W3CDTF">2017-03-09T15:25:18Z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