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verage"/>
      <p:regular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verage-regular.fntdata"/><Relationship Id="rId14" Type="http://schemas.openxmlformats.org/officeDocument/2006/relationships/slide" Target="slides/slide9.xml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c6f980f91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c6f980f9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c6f980f91_0_3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c6f980f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980f91_0_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980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e6131abfa_0_5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6e6131abf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e6131abfa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e6131abf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e6131abfa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6e6131abf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6e6131abfa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6e6131abf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e6131abfa_0_6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6e6131abf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Customer Retention &amp; Cohort Analysis with the Modern Data Stack</a:t>
            </a:r>
            <a:endParaRPr sz="44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July</a:t>
            </a:r>
            <a:r>
              <a:rPr lang="en"/>
              <a:t> 9, 2025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/>
              <a:t>Overview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project, we analyzed customer retention and repeat purchases using modern tools: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Fivetran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ingest data from GCP Cloud SQL</a:t>
            </a:r>
            <a:b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Databricks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transform and model the data (Delta Lake, SQL)</a:t>
            </a:r>
            <a:b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Dashboards</a:t>
            </a: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visualize cohort trends</a:t>
            </a:r>
            <a:b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focused on: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customers return to buy again</a:t>
            </a:r>
            <a:b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retention differs across monthly cohorts</a:t>
            </a:r>
            <a:b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insights we can use to improve marketing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600"/>
              <a:t>Data Pipeline</a:t>
            </a:r>
            <a:endParaRPr b="1" sz="2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/>
              <a:t>How the Data Flows</a:t>
            </a:r>
            <a:endParaRPr/>
          </a:p>
        </p:txBody>
      </p:sp>
      <p:sp>
        <p:nvSpPr>
          <p:cNvPr id="72" name="Google Shape;72;p15"/>
          <p:cNvSpPr txBox="1"/>
          <p:nvPr>
            <p:ph idx="2" type="body"/>
          </p:nvPr>
        </p:nvSpPr>
        <p:spPr>
          <a:xfrm>
            <a:off x="4627550" y="267900"/>
            <a:ext cx="4045200" cy="48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Data Ingestion</a:t>
            </a:r>
            <a:r>
              <a:rPr lang="en"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br>
              <a:rPr lang="en"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Fivetran pulls e-commerce sales data from GCP Cloud SQL into Delta Lake in Databricks</a:t>
            </a:r>
            <a:br>
              <a:rPr lang="en"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</a:br>
            <a:endParaRPr sz="1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Data Transformation</a:t>
            </a:r>
            <a:r>
              <a:rPr lang="en"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br>
              <a:rPr lang="en"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SQL in Databricks is used to:</a:t>
            </a:r>
            <a:br>
              <a:rPr lang="en"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</a:br>
            <a:endParaRPr sz="1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○"/>
            </a:pPr>
            <a:r>
              <a:rPr lang="en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Find each customer’s first and second purchase dates</a:t>
            </a:r>
            <a:br>
              <a:rPr lang="en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</a:br>
            <a:endParaRPr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swald"/>
              <a:buChar char="○"/>
            </a:pPr>
            <a:r>
              <a:rPr lang="en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Group customers into cohorts by first purchase month</a:t>
            </a:r>
            <a:br>
              <a:rPr lang="en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</a:br>
            <a:endParaRPr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Visualization</a:t>
            </a:r>
            <a:r>
              <a:rPr lang="en"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br>
              <a:rPr lang="en"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</a:br>
            <a:r>
              <a:rPr lang="en"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Dashboards in Databricks show retention trends and repeat purchase behavior</a:t>
            </a:r>
            <a:br>
              <a:rPr lang="en" sz="14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</a:br>
            <a:endParaRPr sz="14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4294967295" type="title"/>
          </p:nvPr>
        </p:nvSpPr>
        <p:spPr>
          <a:xfrm>
            <a:off x="311700" y="447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Cohort?</a:t>
            </a:r>
            <a:endParaRPr/>
          </a:p>
        </p:txBody>
      </p:sp>
      <p:sp>
        <p:nvSpPr>
          <p:cNvPr id="78" name="Google Shape;78;p16"/>
          <p:cNvSpPr txBox="1"/>
          <p:nvPr>
            <p:ph idx="4294967295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 </a:t>
            </a:r>
            <a:r>
              <a:rPr b="1"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cohort</a:t>
            </a:r>
            <a:r>
              <a:rPr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is a group of customers who made their </a:t>
            </a:r>
            <a:r>
              <a:rPr b="1"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first purchase in the same month</a:t>
            </a:r>
            <a:r>
              <a:rPr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endParaRPr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We then track:</a:t>
            </a:r>
            <a:endParaRPr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How many of them made a </a:t>
            </a:r>
            <a:r>
              <a:rPr b="1"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second</a:t>
            </a:r>
            <a:r>
              <a:rPr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</a:t>
            </a:r>
            <a:r>
              <a:rPr b="1"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third</a:t>
            </a:r>
            <a:r>
              <a:rPr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or </a:t>
            </a:r>
            <a:r>
              <a:rPr b="1"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fourth purchase</a:t>
            </a:r>
            <a:br>
              <a:rPr b="1"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b="1"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How quickly they returned</a:t>
            </a:r>
            <a:br>
              <a:rPr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This helps us understand how </a:t>
            </a:r>
            <a:r>
              <a:rPr b="1"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customer behavior changes over time</a:t>
            </a:r>
            <a:r>
              <a:rPr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endParaRPr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  <p:pic>
        <p:nvPicPr>
          <p:cNvPr id="79" name="Google Shape;79;p16" title="GettyImages-1150668297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3650" y="1173000"/>
            <a:ext cx="4167950" cy="319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4294967295" type="title"/>
          </p:nvPr>
        </p:nvSpPr>
        <p:spPr>
          <a:xfrm>
            <a:off x="238850" y="16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Visualization 1 –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Retention Rate by Cohort</a:t>
            </a:r>
            <a:endParaRPr/>
          </a:p>
        </p:txBody>
      </p:sp>
      <p:sp>
        <p:nvSpPr>
          <p:cNvPr id="85" name="Google Shape;85;p17"/>
          <p:cNvSpPr txBox="1"/>
          <p:nvPr>
            <p:ph idx="4294967295" type="body"/>
          </p:nvPr>
        </p:nvSpPr>
        <p:spPr>
          <a:xfrm>
            <a:off x="4884175" y="244775"/>
            <a:ext cx="4132200" cy="43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1-Month Retention</a:t>
            </a: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Highest: </a:t>
            </a:r>
            <a:r>
              <a:rPr b="1"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May 2024 (50%)</a:t>
            </a:r>
            <a:br>
              <a:rPr b="1"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b="1"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2-Month Retention</a:t>
            </a: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Highest: </a:t>
            </a:r>
            <a:r>
              <a:rPr b="1"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June 2024 (100%)</a:t>
            </a: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i="1"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(only 10 customers – small sample)</a:t>
            </a:r>
            <a:br>
              <a:rPr i="1"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i="1"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3-Month Retention</a:t>
            </a: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Highest: </a:t>
            </a:r>
            <a:r>
              <a:rPr b="1"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May &amp; June 2024 (100%)</a:t>
            </a:r>
            <a:br>
              <a:rPr b="1"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b="1"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</a:t>
            </a:r>
            <a:r>
              <a:rPr b="1"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Observation</a:t>
            </a: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Newer cohorts</a:t>
            </a: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(Apr–Jun) show </a:t>
            </a:r>
            <a:r>
              <a:rPr b="1"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better short-term retention</a:t>
            </a:r>
            <a:br>
              <a:rPr b="1"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b="1" sz="12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</a:pPr>
            <a:r>
              <a:rPr b="1"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Older cohorts</a:t>
            </a:r>
            <a:r>
              <a:rPr lang="en" sz="12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(Jan–Mar) had lower early retention (~30–38%)</a:t>
            </a:r>
            <a:endParaRPr b="1"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6" name="Google Shape;86;p17" title="Снимок 09.07.25 в 18.29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50" y="1173000"/>
            <a:ext cx="4613951" cy="376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4294967295" type="title"/>
          </p:nvPr>
        </p:nvSpPr>
        <p:spPr>
          <a:xfrm>
            <a:off x="238850" y="16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Visualization 2 </a:t>
            </a:r>
            <a:r>
              <a:rPr lang="en"/>
              <a:t>–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Repeat Purchase by Cohort</a:t>
            </a:r>
            <a:endParaRPr/>
          </a:p>
        </p:txBody>
      </p:sp>
      <p:sp>
        <p:nvSpPr>
          <p:cNvPr id="92" name="Google Shape;92;p18"/>
          <p:cNvSpPr txBox="1"/>
          <p:nvPr>
            <p:ph idx="4294967295" type="body"/>
          </p:nvPr>
        </p:nvSpPr>
        <p:spPr>
          <a:xfrm>
            <a:off x="4918750" y="538700"/>
            <a:ext cx="4132200" cy="43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2nd Purchase Rate</a:t>
            </a:r>
            <a:r>
              <a:rPr lang="en"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 sz="1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Char char="●"/>
            </a:pPr>
            <a:r>
              <a:rPr lang="en"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Very high (96–100%) across all cohorts</a:t>
            </a:r>
            <a:br>
              <a:rPr lang="en"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sz="1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3rd Purchase Rate</a:t>
            </a:r>
            <a:r>
              <a:rPr lang="en"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 sz="1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Char char="●"/>
            </a:pPr>
            <a:r>
              <a:rPr lang="en"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Declines over time: Jan (98.5%) → Jun (70%)</a:t>
            </a:r>
            <a:br>
              <a:rPr lang="en"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sz="1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4th Purchase Rate</a:t>
            </a:r>
            <a:r>
              <a:rPr lang="en"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 sz="1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Oswald"/>
              <a:buChar char="●"/>
            </a:pPr>
            <a:r>
              <a:rPr lang="en"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Clear drop: Jan (83.3%) → Jun (60%)</a:t>
            </a:r>
            <a:br>
              <a:rPr lang="en"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sz="1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Interpretation:</a:t>
            </a:r>
            <a:endParaRPr sz="1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Older cohorts</a:t>
            </a:r>
            <a:r>
              <a:rPr lang="en"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(Jan–Mar) had stronger long-term loyalty</a:t>
            </a:r>
            <a:br>
              <a:rPr lang="en"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sz="1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Newer cohorts</a:t>
            </a:r>
            <a:r>
              <a:rPr lang="en" sz="1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make fewer follow-up purchases</a:t>
            </a:r>
            <a:endParaRPr sz="1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3" name="Google Shape;93;p18" title="Снимок 09.07.25 в 18.28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850" y="1440975"/>
            <a:ext cx="4518850" cy="349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idx="4294967295" type="title"/>
          </p:nvPr>
        </p:nvSpPr>
        <p:spPr>
          <a:xfrm>
            <a:off x="164750" y="171275"/>
            <a:ext cx="8520600" cy="9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Visualization 3 – </a:t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Cohort Size by Month</a:t>
            </a:r>
            <a:endParaRPr/>
          </a:p>
        </p:txBody>
      </p:sp>
      <p:sp>
        <p:nvSpPr>
          <p:cNvPr id="99" name="Google Shape;99;p19"/>
          <p:cNvSpPr txBox="1"/>
          <p:nvPr>
            <p:ph idx="4294967295" type="body"/>
          </p:nvPr>
        </p:nvSpPr>
        <p:spPr>
          <a:xfrm>
            <a:off x="216600" y="14377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New customer numbers are going </a:t>
            </a:r>
            <a:r>
              <a:rPr b="1"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down each month</a:t>
            </a:r>
            <a:r>
              <a:rPr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</a:t>
            </a:r>
            <a:endParaRPr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January 2024</a:t>
            </a:r>
            <a:r>
              <a:rPr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: 66 customers </a:t>
            </a:r>
            <a:r>
              <a:rPr i="1"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(peak month)</a:t>
            </a:r>
            <a:br>
              <a:rPr i="1"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i="1"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Char char="●"/>
            </a:pPr>
            <a:r>
              <a:rPr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June 2024: only 10 customers</a:t>
            </a:r>
            <a:br>
              <a:rPr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</a:br>
            <a:endParaRPr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This shows a </a:t>
            </a:r>
            <a:r>
              <a:rPr b="1"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steady drop in new acquisitions</a:t>
            </a:r>
            <a:r>
              <a:rPr lang="en" sz="1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, month over month.</a:t>
            </a:r>
            <a:endParaRPr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 sz="2100">
              <a:solidFill>
                <a:schemeClr val="dk1"/>
              </a:solidFill>
            </a:endParaRPr>
          </a:p>
        </p:txBody>
      </p:sp>
      <p:pic>
        <p:nvPicPr>
          <p:cNvPr id="100" name="Google Shape;100;p19" title="Снимок 09.07.25 в 18.29 (1)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2950" y="1028700"/>
            <a:ext cx="4622701" cy="3313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265500" y="1733850"/>
            <a:ext cx="4045200" cy="16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600"/>
              <a:t>Summary of Insights</a:t>
            </a:r>
            <a:endParaRPr b="1" sz="2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 txBox="1"/>
          <p:nvPr>
            <p:ph idx="2" type="body"/>
          </p:nvPr>
        </p:nvSpPr>
        <p:spPr>
          <a:xfrm>
            <a:off x="4627550" y="267900"/>
            <a:ext cx="4045200" cy="4875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Retention is </a:t>
            </a:r>
            <a:r>
              <a:rPr b="1"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improving in the short term</a:t>
            </a:r>
            <a:r>
              <a:rPr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for newer cohorts</a:t>
            </a:r>
            <a:br>
              <a:rPr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</a:br>
            <a:endParaRPr sz="13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Repeat purchase rates</a:t>
            </a:r>
            <a:r>
              <a:rPr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are </a:t>
            </a:r>
            <a:r>
              <a:rPr b="1"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declining</a:t>
            </a:r>
            <a:r>
              <a:rPr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after the 2nd order</a:t>
            </a:r>
            <a:br>
              <a:rPr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</a:br>
            <a:endParaRPr sz="13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b="1"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Older cohorts</a:t>
            </a:r>
            <a:r>
              <a:rPr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 had stronger long-term engagement</a:t>
            </a:r>
            <a:br>
              <a:rPr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</a:br>
            <a:endParaRPr sz="13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New customer </a:t>
            </a:r>
            <a:r>
              <a:rPr b="1"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acquisition is slowing down</a:t>
            </a:r>
            <a:br>
              <a:rPr b="1"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</a:br>
            <a:endParaRPr b="1" sz="13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These insights help us improve:</a:t>
            </a:r>
            <a:endParaRPr sz="13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swald"/>
              <a:buChar char="●"/>
            </a:pPr>
            <a:r>
              <a:rPr b="1"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Customer retention strategies</a:t>
            </a:r>
            <a:br>
              <a:rPr b="1"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</a:br>
            <a:endParaRPr b="1" sz="13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swald"/>
              <a:buChar char="●"/>
            </a:pPr>
            <a:r>
              <a:rPr b="1"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Marketing campaigns</a:t>
            </a:r>
            <a:br>
              <a:rPr b="1"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</a:br>
            <a:endParaRPr b="1" sz="13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Oswald"/>
              <a:buChar char="●"/>
            </a:pPr>
            <a:r>
              <a:rPr b="1" lang="en" sz="1300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User experience</a:t>
            </a:r>
            <a:endParaRPr b="1" sz="13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233900" y="10574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This project showed how tools like Fivetran and Databricks can work together to build a </a:t>
            </a:r>
            <a:r>
              <a:rPr b="1" lang="en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scalable, automated cohort analysis solution</a:t>
            </a:r>
            <a:r>
              <a:rPr lang="en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 It provided key insights into retention patterns and helped identify opportunities for </a:t>
            </a:r>
            <a:r>
              <a:rPr b="1" lang="en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marketing and product strategy improvements</a:t>
            </a:r>
            <a:r>
              <a:rPr lang="en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.</a:t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By understanding customer behavior over time, the company can take </a:t>
            </a:r>
            <a:r>
              <a:rPr b="1" lang="en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data-driven actions</a:t>
            </a:r>
            <a:r>
              <a:rPr lang="en" sz="19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to improve retention, engagement, and long-term value.</a:t>
            </a:r>
            <a:endParaRPr sz="19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