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AB9A77-FB69-4909-A3A0-FC7D3CB6A59A}">
  <a:tblStyle styleId="{EEAB9A77-FB69-4909-A3A0-FC7D3CB6A59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dc624348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dc624348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dc624348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dc624348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dc624348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dc624348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dc624348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dc624348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dc624348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dc624348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dc624348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dc624348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dc624348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dc624348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dc624348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dc624348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dc624348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dc624348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dc624348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dc624348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ru" sz="2300">
                <a:latin typeface="Arial"/>
                <a:ea typeface="Arial"/>
                <a:cs typeface="Arial"/>
                <a:sym typeface="Arial"/>
              </a:rPr>
              <a:t>Customer Segmentation for Marketing Offer Strategy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i="1" lang="ru" sz="1217">
                <a:latin typeface="Arial"/>
                <a:ea typeface="Arial"/>
                <a:cs typeface="Arial"/>
                <a:sym typeface="Arial"/>
              </a:rPr>
              <a:t>Optimizing Engagement &amp; Revenue with Data-Driven Offers</a:t>
            </a:r>
            <a:endParaRPr i="1" sz="121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1217">
                <a:latin typeface="Arial"/>
                <a:ea typeface="Arial"/>
                <a:cs typeface="Arial"/>
                <a:sym typeface="Arial"/>
              </a:rPr>
              <a:t>👤 </a:t>
            </a:r>
            <a:r>
              <a:rPr i="1" lang="ru" sz="1217">
                <a:latin typeface="Arial"/>
                <a:ea typeface="Arial"/>
                <a:cs typeface="Arial"/>
                <a:sym typeface="Arial"/>
              </a:rPr>
              <a:t>Presented by Marianna Gokova</a:t>
            </a:r>
            <a:endParaRPr i="1" sz="121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217">
                <a:latin typeface="Arial"/>
                <a:ea typeface="Arial"/>
                <a:cs typeface="Arial"/>
                <a:sym typeface="Arial"/>
              </a:rPr>
              <a:t>📊 SQL | Python </a:t>
            </a:r>
            <a:endParaRPr sz="214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📢 Marketing Recommendations by Segment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ru" sz="1300">
                <a:latin typeface="Arial"/>
                <a:ea typeface="Arial"/>
                <a:cs typeface="Arial"/>
                <a:sym typeface="Arial"/>
              </a:rPr>
              <a:t>Cluster 1 – Heavy Spenders:</a:t>
            </a:r>
            <a:br>
              <a:rPr b="1" lang="ru" sz="1300">
                <a:latin typeface="Arial"/>
                <a:ea typeface="Arial"/>
                <a:cs typeface="Arial"/>
                <a:sym typeface="Arial"/>
              </a:rPr>
            </a:br>
            <a:r>
              <a:rPr lang="ru" sz="1300">
                <a:latin typeface="Arial"/>
                <a:ea typeface="Arial"/>
                <a:cs typeface="Arial"/>
                <a:sym typeface="Arial"/>
              </a:rPr>
              <a:t> Focus on </a:t>
            </a:r>
            <a:r>
              <a:rPr b="1" lang="ru" sz="1300">
                <a:latin typeface="Arial"/>
                <a:ea typeface="Arial"/>
                <a:cs typeface="Arial"/>
                <a:sym typeface="Arial"/>
              </a:rPr>
              <a:t>loyalty and premium experience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. Offer VIP perks like </a:t>
            </a:r>
            <a:r>
              <a:rPr b="1" lang="ru" sz="1300">
                <a:latin typeface="Arial"/>
                <a:ea typeface="Arial"/>
                <a:cs typeface="Arial"/>
                <a:sym typeface="Arial"/>
              </a:rPr>
              <a:t>free hotel nights, priority check-in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, or exclusive partner deals. These users don’t respond to discounts, so build emotional loyalty.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ru" sz="1300">
                <a:latin typeface="Arial"/>
                <a:ea typeface="Arial"/>
                <a:cs typeface="Arial"/>
                <a:sym typeface="Arial"/>
              </a:rPr>
              <a:t>Cluster 0 – Moderate Travelers:</a:t>
            </a:r>
            <a:br>
              <a:rPr b="1" lang="ru" sz="1300">
                <a:latin typeface="Arial"/>
                <a:ea typeface="Arial"/>
                <a:cs typeface="Arial"/>
                <a:sym typeface="Arial"/>
              </a:rPr>
            </a:br>
            <a:r>
              <a:rPr lang="ru" sz="1300">
                <a:latin typeface="Arial"/>
                <a:ea typeface="Arial"/>
                <a:cs typeface="Arial"/>
                <a:sym typeface="Arial"/>
              </a:rPr>
              <a:t> Promote </a:t>
            </a:r>
            <a:r>
              <a:rPr b="1" lang="ru" sz="1300">
                <a:latin typeface="Arial"/>
                <a:ea typeface="Arial"/>
                <a:cs typeface="Arial"/>
                <a:sym typeface="Arial"/>
              </a:rPr>
              <a:t>family-friendly and practical offers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 such as </a:t>
            </a:r>
            <a:r>
              <a:rPr b="1" lang="ru" sz="1300">
                <a:latin typeface="Arial"/>
                <a:ea typeface="Arial"/>
                <a:cs typeface="Arial"/>
                <a:sym typeface="Arial"/>
              </a:rPr>
              <a:t>free checked bags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, bundled travel deals, or reward point boosters. Ideal for </a:t>
            </a:r>
            <a:r>
              <a:rPr b="1" lang="ru" sz="1300">
                <a:latin typeface="Arial"/>
                <a:ea typeface="Arial"/>
                <a:cs typeface="Arial"/>
                <a:sym typeface="Arial"/>
              </a:rPr>
              <a:t>seasonal promotions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 and cross-sell opportunities.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ru" sz="1300">
                <a:latin typeface="Arial"/>
                <a:ea typeface="Arial"/>
                <a:cs typeface="Arial"/>
                <a:sym typeface="Arial"/>
              </a:rPr>
              <a:t>Cluster 2 – Budget-Conscious Users:</a:t>
            </a:r>
            <a:br>
              <a:rPr b="1" lang="ru" sz="1300">
                <a:latin typeface="Arial"/>
                <a:ea typeface="Arial"/>
                <a:cs typeface="Arial"/>
                <a:sym typeface="Arial"/>
              </a:rPr>
            </a:br>
            <a:r>
              <a:rPr lang="ru" sz="1300">
                <a:latin typeface="Arial"/>
                <a:ea typeface="Arial"/>
                <a:cs typeface="Arial"/>
                <a:sym typeface="Arial"/>
              </a:rPr>
              <a:t> Use </a:t>
            </a:r>
            <a:r>
              <a:rPr b="1" lang="ru" sz="1300">
                <a:latin typeface="Arial"/>
                <a:ea typeface="Arial"/>
                <a:cs typeface="Arial"/>
                <a:sym typeface="Arial"/>
              </a:rPr>
              <a:t>discount-driven campaigns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ru" sz="1300">
                <a:latin typeface="Arial"/>
                <a:ea typeface="Arial"/>
                <a:cs typeface="Arial"/>
                <a:sym typeface="Arial"/>
              </a:rPr>
              <a:t>flexible booking terms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ru" sz="1300">
                <a:latin typeface="Arial"/>
                <a:ea typeface="Arial"/>
                <a:cs typeface="Arial"/>
                <a:sym typeface="Arial"/>
              </a:rPr>
              <a:t>re-engagement emails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. Emphasize savings and ease — perfect for flash deals or last-minute travel incentives.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🙏 Thank You!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We appreciate your time and attention.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8">
                <a:latin typeface="Arial"/>
                <a:ea typeface="Arial"/>
                <a:cs typeface="Arial"/>
                <a:sym typeface="Arial"/>
              </a:rPr>
              <a:t>🚀 </a:t>
            </a:r>
            <a:r>
              <a:rPr b="1" lang="ru" sz="1508">
                <a:latin typeface="Arial"/>
                <a:ea typeface="Arial"/>
                <a:cs typeface="Arial"/>
                <a:sym typeface="Arial"/>
              </a:rPr>
              <a:t>Next Steps:</a:t>
            </a:r>
            <a:endParaRPr b="1" sz="1508">
              <a:latin typeface="Arial"/>
              <a:ea typeface="Arial"/>
              <a:cs typeface="Arial"/>
              <a:sym typeface="Arial"/>
            </a:endParaRPr>
          </a:p>
          <a:p>
            <a:pPr indent="-324365" lvl="0" marL="457200" rtl="0" algn="l">
              <a:spcBef>
                <a:spcPts val="1200"/>
              </a:spcBef>
              <a:spcAft>
                <a:spcPts val="0"/>
              </a:spcAft>
              <a:buSzPts val="1508"/>
              <a:buFont typeface="Arial"/>
              <a:buChar char="●"/>
            </a:pPr>
            <a:r>
              <a:rPr lang="ru" sz="1508">
                <a:latin typeface="Arial"/>
                <a:ea typeface="Arial"/>
                <a:cs typeface="Arial"/>
                <a:sym typeface="Arial"/>
              </a:rPr>
              <a:t>Launch targeted campaigns per cluster</a:t>
            </a:r>
            <a:br>
              <a:rPr lang="ru" sz="1508">
                <a:latin typeface="Arial"/>
                <a:ea typeface="Arial"/>
                <a:cs typeface="Arial"/>
                <a:sym typeface="Arial"/>
              </a:rPr>
            </a:br>
            <a:endParaRPr sz="1508">
              <a:latin typeface="Arial"/>
              <a:ea typeface="Arial"/>
              <a:cs typeface="Arial"/>
              <a:sym typeface="Arial"/>
            </a:endParaRPr>
          </a:p>
          <a:p>
            <a:pPr indent="-324365" lvl="0" marL="457200" rtl="0" algn="l">
              <a:spcBef>
                <a:spcPts val="0"/>
              </a:spcBef>
              <a:spcAft>
                <a:spcPts val="0"/>
              </a:spcAft>
              <a:buSzPts val="1508"/>
              <a:buFont typeface="Arial"/>
              <a:buChar char="●"/>
            </a:pPr>
            <a:r>
              <a:rPr lang="ru" sz="1508">
                <a:latin typeface="Arial"/>
                <a:ea typeface="Arial"/>
                <a:cs typeface="Arial"/>
                <a:sym typeface="Arial"/>
              </a:rPr>
              <a:t>Build dynamic dashboards for real-time monitoring</a:t>
            </a:r>
            <a:br>
              <a:rPr lang="ru" sz="1508">
                <a:latin typeface="Arial"/>
                <a:ea typeface="Arial"/>
                <a:cs typeface="Arial"/>
                <a:sym typeface="Arial"/>
              </a:rPr>
            </a:br>
            <a:endParaRPr sz="1508">
              <a:latin typeface="Arial"/>
              <a:ea typeface="Arial"/>
              <a:cs typeface="Arial"/>
              <a:sym typeface="Arial"/>
            </a:endParaRPr>
          </a:p>
          <a:p>
            <a:pPr indent="-324365" lvl="0" marL="457200" rtl="0" algn="l">
              <a:spcBef>
                <a:spcPts val="0"/>
              </a:spcBef>
              <a:spcAft>
                <a:spcPts val="0"/>
              </a:spcAft>
              <a:buSzPts val="1508"/>
              <a:buFont typeface="Arial"/>
              <a:buChar char="●"/>
            </a:pPr>
            <a:r>
              <a:rPr lang="ru" sz="1508">
                <a:latin typeface="Arial"/>
                <a:ea typeface="Arial"/>
                <a:cs typeface="Arial"/>
                <a:sym typeface="Arial"/>
              </a:rPr>
              <a:t>Integrate recommendations into ongoing CRM workflows</a:t>
            </a:r>
            <a:br>
              <a:rPr lang="ru" sz="1508">
                <a:latin typeface="Arial"/>
                <a:ea typeface="Arial"/>
                <a:cs typeface="Arial"/>
                <a:sym typeface="Arial"/>
              </a:rPr>
            </a:br>
            <a:endParaRPr sz="150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8">
                <a:latin typeface="Arial"/>
                <a:ea typeface="Arial"/>
                <a:cs typeface="Arial"/>
                <a:sym typeface="Arial"/>
              </a:rPr>
              <a:t>Let’s make every offer count.</a:t>
            </a:r>
            <a:br>
              <a:rPr lang="ru" sz="1508">
                <a:latin typeface="Arial"/>
                <a:ea typeface="Arial"/>
                <a:cs typeface="Arial"/>
                <a:sym typeface="Arial"/>
              </a:rPr>
            </a:br>
            <a:r>
              <a:rPr lang="ru" sz="1508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" sz="1508">
                <a:latin typeface="Arial"/>
                <a:ea typeface="Arial"/>
                <a:cs typeface="Arial"/>
                <a:sym typeface="Arial"/>
              </a:rPr>
              <a:t>Questions? Ideas? Let’s discuss.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Executive Summary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We used K-Means clustering to segment users based on 23 features: session behavior, spending, and discount sensitivity.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 sz="1400">
                <a:latin typeface="Arial"/>
                <a:ea typeface="Arial"/>
                <a:cs typeface="Arial"/>
                <a:sym typeface="Arial"/>
              </a:rPr>
              <a:t>3 Segments Identified: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🟢 </a:t>
            </a:r>
            <a:r>
              <a:rPr b="1" lang="ru" sz="1400">
                <a:latin typeface="Arial"/>
                <a:ea typeface="Arial"/>
                <a:cs typeface="Arial"/>
                <a:sym typeface="Arial"/>
              </a:rPr>
              <a:t>Cluster 1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: Heavy Spenders (~$65K, low discount use)</a:t>
            </a:r>
            <a:br>
              <a:rPr lang="ru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🔵 </a:t>
            </a:r>
            <a:r>
              <a:rPr b="1" lang="ru" sz="1400">
                <a:latin typeface="Arial"/>
                <a:ea typeface="Arial"/>
                <a:cs typeface="Arial"/>
                <a:sym typeface="Arial"/>
              </a:rPr>
              <a:t>Cluster 0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: Moderate Travelers (~$17K, families)</a:t>
            </a:r>
            <a:br>
              <a:rPr lang="ru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🟡 </a:t>
            </a:r>
            <a:r>
              <a:rPr b="1" lang="ru" sz="1400">
                <a:latin typeface="Arial"/>
                <a:ea typeface="Arial"/>
                <a:cs typeface="Arial"/>
                <a:sym typeface="Arial"/>
              </a:rPr>
              <a:t>Cluster 2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: Budget-Conscious (~$7K, high discount sensitivity)</a:t>
            </a:r>
            <a:br>
              <a:rPr lang="ru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🎯 </a:t>
            </a:r>
            <a:r>
              <a:rPr b="1" lang="ru" sz="1400"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: Deliver personalized offers to increase engagement and conversion.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🛠 Tools: SQL, Python, Seaborn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1093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Cluster Visualization (PCA Plot)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940650"/>
            <a:ext cx="85206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 title="Снимок 21.04.25 в 12.10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75" y="1039775"/>
            <a:ext cx="8344274" cy="387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100"/>
              <a:t>Business Insights by Cluster</a:t>
            </a:r>
            <a:endParaRPr sz="620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6770500" y="1225225"/>
            <a:ext cx="222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      Metrics by Cluster: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Cluster 1: 💰 Highest spend, most bookings</a:t>
            </a:r>
            <a:br>
              <a:rPr lang="ru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Cluster 0: Balanced engagement</a:t>
            </a:r>
            <a:br>
              <a:rPr lang="ru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Cluster 2: Low spend, high discount interest</a:t>
            </a:r>
            <a:br>
              <a:rPr lang="ru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 title="Снимок 19.04.25 в 19.15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225"/>
            <a:ext cx="6622201" cy="3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Segment Profiles &amp; Offers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35975"/>
            <a:ext cx="8520600" cy="3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📈 Targeted offers can improve ROI &amp; retention.</a:t>
            </a:r>
            <a:endParaRPr/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432000" y="192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{EEAB9A77-FB69-4909-A3A0-FC7D3CB6A59A}</a:tableStyleId>
              </a:tblPr>
              <a:tblGrid>
                <a:gridCol w="1209800"/>
                <a:gridCol w="4154500"/>
                <a:gridCol w="3036000"/>
              </a:tblGrid>
              <a:tr h="710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Cluster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Profile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Offer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74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🟢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High spenders, loyal flyers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1-Night Free Hotel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4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🔵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Moderate travelers, families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Free Checked Bag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4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🟡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Low activity, price sensitive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Exclusive Discounts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Customer Overview &amp; Funnel Steps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latin typeface="Arial"/>
                <a:ea typeface="Arial"/>
                <a:cs typeface="Arial"/>
                <a:sym typeface="Arial"/>
              </a:rPr>
              <a:t>Our users are travelers engaging with our platform across browsing, booking, and discount usage stages.</a:t>
            </a:r>
            <a:br>
              <a:rPr lang="ru" sz="1300">
                <a:latin typeface="Arial"/>
                <a:ea typeface="Arial"/>
                <a:cs typeface="Arial"/>
                <a:sym typeface="Arial"/>
              </a:rPr>
            </a:br>
            <a:r>
              <a:rPr lang="ru" sz="1300">
                <a:latin typeface="Arial"/>
                <a:ea typeface="Arial"/>
                <a:cs typeface="Arial"/>
                <a:sym typeface="Arial"/>
              </a:rPr>
              <a:t> We focus on key funnel steps: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ru" sz="1300">
                <a:latin typeface="Arial"/>
                <a:ea typeface="Arial"/>
                <a:cs typeface="Arial"/>
                <a:sym typeface="Arial"/>
              </a:rPr>
              <a:t>Session Engagement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 – How often and how long users interact</a:t>
            </a:r>
            <a:br>
              <a:rPr lang="ru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ru" sz="1300">
                <a:latin typeface="Arial"/>
                <a:ea typeface="Arial"/>
                <a:cs typeface="Arial"/>
                <a:sym typeface="Arial"/>
              </a:rPr>
              <a:t>Booking Behavior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 – Flights, hotels, cancellations, checked bags</a:t>
            </a:r>
            <a:br>
              <a:rPr lang="ru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ru" sz="1300">
                <a:latin typeface="Arial"/>
                <a:ea typeface="Arial"/>
                <a:cs typeface="Arial"/>
                <a:sym typeface="Arial"/>
              </a:rPr>
              <a:t>Spending &amp; Discounts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 – Total spend, discount use, sensitivity</a:t>
            </a:r>
            <a:br>
              <a:rPr lang="ru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ru" sz="1300">
                <a:latin typeface="Arial"/>
                <a:ea typeface="Arial"/>
                <a:cs typeface="Arial"/>
                <a:sym typeface="Arial"/>
              </a:rPr>
              <a:t>Demographics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 – Age, family status</a:t>
            </a:r>
            <a:br>
              <a:rPr lang="ru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300">
                <a:latin typeface="Arial"/>
                <a:ea typeface="Arial"/>
                <a:cs typeface="Arial"/>
                <a:sym typeface="Arial"/>
              </a:rPr>
              <a:t>These steps help identify value, intent, and marketing potential across segments.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Cluster 1 – Heavy Spenders &amp; Frequent Flyers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0611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latin typeface="Arial"/>
                <a:ea typeface="Arial"/>
                <a:cs typeface="Arial"/>
                <a:sym typeface="Arial"/>
              </a:rPr>
              <a:t>Profile Summary: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ru" sz="1300">
                <a:latin typeface="Arial"/>
                <a:ea typeface="Arial"/>
                <a:cs typeface="Arial"/>
                <a:sym typeface="Arial"/>
              </a:rPr>
              <a:t>Age: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 ~45.7 years</a:t>
            </a:r>
            <a:br>
              <a:rPr lang="ru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ru" sz="1300">
                <a:latin typeface="Arial"/>
                <a:ea typeface="Arial"/>
                <a:cs typeface="Arial"/>
                <a:sym typeface="Arial"/>
              </a:rPr>
              <a:t>Marital/Family Status: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 44% married, ~30% with children</a:t>
            </a:r>
            <a:br>
              <a:rPr lang="ru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ru" sz="1300">
                <a:latin typeface="Arial"/>
                <a:ea typeface="Arial"/>
                <a:cs typeface="Arial"/>
                <a:sym typeface="Arial"/>
              </a:rPr>
              <a:t>Engagement: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 Extremely active — </a:t>
            </a:r>
            <a:r>
              <a:rPr b="1" lang="ru" sz="1300">
                <a:latin typeface="Arial"/>
                <a:ea typeface="Arial"/>
                <a:cs typeface="Arial"/>
                <a:sym typeface="Arial"/>
              </a:rPr>
              <a:t>81 sessions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ru" sz="1300">
                <a:latin typeface="Arial"/>
                <a:ea typeface="Arial"/>
                <a:cs typeface="Arial"/>
                <a:sym typeface="Arial"/>
              </a:rPr>
              <a:t>~64 bookings</a:t>
            </a:r>
            <a:br>
              <a:rPr b="1" lang="ru" sz="1300">
                <a:latin typeface="Arial"/>
                <a:ea typeface="Arial"/>
                <a:cs typeface="Arial"/>
                <a:sym typeface="Arial"/>
              </a:rPr>
            </a:b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ru" sz="1300">
                <a:latin typeface="Arial"/>
                <a:ea typeface="Arial"/>
                <a:cs typeface="Arial"/>
                <a:sym typeface="Arial"/>
              </a:rPr>
              <a:t>Spend: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 ~$65,450 total, with </a:t>
            </a:r>
            <a:r>
              <a:rPr b="1" lang="ru" sz="1300">
                <a:latin typeface="Arial"/>
                <a:ea typeface="Arial"/>
                <a:cs typeface="Arial"/>
                <a:sym typeface="Arial"/>
              </a:rPr>
              <a:t>very low discount sensitivity</a:t>
            </a:r>
            <a:br>
              <a:rPr b="1" lang="ru" sz="1300">
                <a:latin typeface="Arial"/>
                <a:ea typeface="Arial"/>
                <a:cs typeface="Arial"/>
                <a:sym typeface="Arial"/>
              </a:rPr>
            </a:b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ru" sz="1300">
                <a:latin typeface="Arial"/>
                <a:ea typeface="Arial"/>
                <a:cs typeface="Arial"/>
                <a:sym typeface="Arial"/>
              </a:rPr>
              <a:t>Behavior: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 Books both flights and hotels frequently, stays ~3 nights per booking</a:t>
            </a:r>
            <a:br>
              <a:rPr lang="ru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ru" sz="1300">
                <a:latin typeface="Arial"/>
                <a:ea typeface="Arial"/>
                <a:cs typeface="Arial"/>
                <a:sym typeface="Arial"/>
              </a:rPr>
              <a:t>Spending Efficiency: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 Highest spend per session (~$811)</a:t>
            </a:r>
            <a:br>
              <a:rPr lang="ru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latin typeface="Arial"/>
                <a:ea typeface="Arial"/>
                <a:cs typeface="Arial"/>
                <a:sym typeface="Arial"/>
              </a:rPr>
              <a:t>Marketing Takeaway: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300">
                <a:latin typeface="Arial"/>
                <a:ea typeface="Arial"/>
                <a:cs typeface="Arial"/>
                <a:sym typeface="Arial"/>
              </a:rPr>
              <a:t>These are your </a:t>
            </a:r>
            <a:r>
              <a:rPr b="1" lang="ru" sz="1300">
                <a:latin typeface="Arial"/>
                <a:ea typeface="Arial"/>
                <a:cs typeface="Arial"/>
                <a:sym typeface="Arial"/>
              </a:rPr>
              <a:t>premium users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. They value service and convenience over savings. Focus on </a:t>
            </a:r>
            <a:r>
              <a:rPr b="1" lang="ru" sz="1300">
                <a:latin typeface="Arial"/>
                <a:ea typeface="Arial"/>
                <a:cs typeface="Arial"/>
                <a:sym typeface="Arial"/>
              </a:rPr>
              <a:t>loyalty programs, VIP offers, and exclusive perks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 to keep them engaged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15925"/>
            <a:ext cx="8520600" cy="11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Cluster 0 – Moderate Travelers (Families &amp; Leisure Focused)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36150"/>
            <a:ext cx="85206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latin typeface="Arial"/>
                <a:ea typeface="Arial"/>
                <a:cs typeface="Arial"/>
                <a:sym typeface="Arial"/>
              </a:rPr>
              <a:t>Profile Summary: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ru" sz="1200">
                <a:latin typeface="Arial"/>
                <a:ea typeface="Arial"/>
                <a:cs typeface="Arial"/>
                <a:sym typeface="Arial"/>
              </a:rPr>
              <a:t>Age: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 ~42.8 years</a:t>
            </a:r>
            <a:br>
              <a:rPr lang="ru" sz="12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ru" sz="1200">
                <a:latin typeface="Arial"/>
                <a:ea typeface="Arial"/>
                <a:cs typeface="Arial"/>
                <a:sym typeface="Arial"/>
              </a:rPr>
              <a:t>Marital/Family Status: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 ~49% married, ~36% with children</a:t>
            </a:r>
            <a:br>
              <a:rPr lang="ru" sz="12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ru" sz="1200">
                <a:latin typeface="Arial"/>
                <a:ea typeface="Arial"/>
                <a:cs typeface="Arial"/>
                <a:sym typeface="Arial"/>
              </a:rPr>
              <a:t>Engagement: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 Moderate — </a:t>
            </a:r>
            <a:r>
              <a:rPr b="1" lang="ru" sz="1200">
                <a:latin typeface="Arial"/>
                <a:ea typeface="Arial"/>
                <a:cs typeface="Arial"/>
                <a:sym typeface="Arial"/>
              </a:rPr>
              <a:t>31 sessions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ru" sz="1200">
                <a:latin typeface="Arial"/>
                <a:ea typeface="Arial"/>
                <a:cs typeface="Arial"/>
                <a:sym typeface="Arial"/>
              </a:rPr>
              <a:t>~16 bookings</a:t>
            </a:r>
            <a:br>
              <a:rPr b="1" lang="ru" sz="1200">
                <a:latin typeface="Arial"/>
                <a:ea typeface="Arial"/>
                <a:cs typeface="Arial"/>
                <a:sym typeface="Arial"/>
              </a:rPr>
            </a:b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ru" sz="1200">
                <a:latin typeface="Arial"/>
                <a:ea typeface="Arial"/>
                <a:cs typeface="Arial"/>
                <a:sym typeface="Arial"/>
              </a:rPr>
              <a:t>Spend: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 ~$17,700 total, moderate discount sensitivity</a:t>
            </a:r>
            <a:br>
              <a:rPr lang="ru" sz="12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ru" sz="1200">
                <a:latin typeface="Arial"/>
                <a:ea typeface="Arial"/>
                <a:cs typeface="Arial"/>
                <a:sym typeface="Arial"/>
              </a:rPr>
              <a:t>Behavior: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 Uses both hotels and flights, likely for family vacations</a:t>
            </a:r>
            <a:br>
              <a:rPr lang="ru" sz="12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ru" sz="1200">
                <a:latin typeface="Arial"/>
                <a:ea typeface="Arial"/>
                <a:cs typeface="Arial"/>
                <a:sym typeface="Arial"/>
              </a:rPr>
              <a:t>Efficiency: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 Balanced booking and session ratio, spends ~$550 per session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latin typeface="Arial"/>
                <a:ea typeface="Arial"/>
                <a:cs typeface="Arial"/>
                <a:sym typeface="Arial"/>
              </a:rPr>
              <a:t>Marketing Takeaway: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These are </a:t>
            </a:r>
            <a:r>
              <a:rPr b="1" lang="ru" sz="1200">
                <a:latin typeface="Arial"/>
                <a:ea typeface="Arial"/>
                <a:cs typeface="Arial"/>
                <a:sym typeface="Arial"/>
              </a:rPr>
              <a:t>mid-tier travelers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, often with families. They respond to </a:t>
            </a:r>
            <a:r>
              <a:rPr b="1" lang="ru" sz="1200">
                <a:latin typeface="Arial"/>
                <a:ea typeface="Arial"/>
                <a:cs typeface="Arial"/>
                <a:sym typeface="Arial"/>
              </a:rPr>
              <a:t>practical incentives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 like </a:t>
            </a:r>
            <a:r>
              <a:rPr b="1" lang="ru" sz="1200">
                <a:latin typeface="Arial"/>
                <a:ea typeface="Arial"/>
                <a:cs typeface="Arial"/>
                <a:sym typeface="Arial"/>
              </a:rPr>
              <a:t>free checked bags, bundled travel packages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, and loyalty point boosts.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Cluster 2 – Light Users &amp; Budget-Conscious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latin typeface="Arial"/>
                <a:ea typeface="Arial"/>
                <a:cs typeface="Arial"/>
                <a:sym typeface="Arial"/>
              </a:rPr>
              <a:t>Profile Summary: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ru" sz="1300">
                <a:latin typeface="Arial"/>
                <a:ea typeface="Arial"/>
                <a:cs typeface="Arial"/>
                <a:sym typeface="Arial"/>
              </a:rPr>
              <a:t>Age: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 ~42.2 years</a:t>
            </a:r>
            <a:br>
              <a:rPr lang="ru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ru" sz="1300">
                <a:latin typeface="Arial"/>
                <a:ea typeface="Arial"/>
                <a:cs typeface="Arial"/>
                <a:sym typeface="Arial"/>
              </a:rPr>
              <a:t>Marital/Family Status: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 ~46% married, ~37% with children</a:t>
            </a:r>
            <a:br>
              <a:rPr lang="ru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ru" sz="1300">
                <a:latin typeface="Arial"/>
                <a:ea typeface="Arial"/>
                <a:cs typeface="Arial"/>
                <a:sym typeface="Arial"/>
              </a:rPr>
              <a:t>Engagement: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 Low — </a:t>
            </a:r>
            <a:r>
              <a:rPr b="1" lang="ru" sz="1300">
                <a:latin typeface="Arial"/>
                <a:ea typeface="Arial"/>
                <a:cs typeface="Arial"/>
                <a:sym typeface="Arial"/>
              </a:rPr>
              <a:t>21 sessions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ru" sz="1300">
                <a:latin typeface="Arial"/>
                <a:ea typeface="Arial"/>
                <a:cs typeface="Arial"/>
                <a:sym typeface="Arial"/>
              </a:rPr>
              <a:t>~9 bookings</a:t>
            </a:r>
            <a:br>
              <a:rPr b="1" lang="ru" sz="1300">
                <a:latin typeface="Arial"/>
                <a:ea typeface="Arial"/>
                <a:cs typeface="Arial"/>
                <a:sym typeface="Arial"/>
              </a:rPr>
            </a:b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ru" sz="1300">
                <a:latin typeface="Arial"/>
                <a:ea typeface="Arial"/>
                <a:cs typeface="Arial"/>
                <a:sym typeface="Arial"/>
              </a:rPr>
              <a:t>Spend: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 ~$7,038 total, </a:t>
            </a:r>
            <a:r>
              <a:rPr b="1" lang="ru" sz="1300">
                <a:latin typeface="Arial"/>
                <a:ea typeface="Arial"/>
                <a:cs typeface="Arial"/>
                <a:sym typeface="Arial"/>
              </a:rPr>
              <a:t>high price sensitivity</a:t>
            </a:r>
            <a:br>
              <a:rPr b="1" lang="ru" sz="1300">
                <a:latin typeface="Arial"/>
                <a:ea typeface="Arial"/>
                <a:cs typeface="Arial"/>
                <a:sym typeface="Arial"/>
              </a:rPr>
            </a:b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ru" sz="1300">
                <a:latin typeface="Arial"/>
                <a:ea typeface="Arial"/>
                <a:cs typeface="Arial"/>
                <a:sym typeface="Arial"/>
              </a:rPr>
              <a:t>Behavior: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 Books less frequently, mostly short stays (~3 nights)</a:t>
            </a:r>
            <a:br>
              <a:rPr lang="ru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ru" sz="1300">
                <a:latin typeface="Arial"/>
                <a:ea typeface="Arial"/>
                <a:cs typeface="Arial"/>
                <a:sym typeface="Arial"/>
              </a:rPr>
              <a:t>Efficiency: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 Lowest spend per session (~$269), responds to discounts</a:t>
            </a:r>
            <a:br>
              <a:rPr lang="ru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latin typeface="Arial"/>
                <a:ea typeface="Arial"/>
                <a:cs typeface="Arial"/>
                <a:sym typeface="Arial"/>
              </a:rPr>
              <a:t>Marketing Takeaway: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300">
                <a:latin typeface="Arial"/>
                <a:ea typeface="Arial"/>
                <a:cs typeface="Arial"/>
                <a:sym typeface="Arial"/>
              </a:rPr>
              <a:t>This segment is </a:t>
            </a:r>
            <a:r>
              <a:rPr b="1" lang="ru" sz="1300">
                <a:latin typeface="Arial"/>
                <a:ea typeface="Arial"/>
                <a:cs typeface="Arial"/>
                <a:sym typeface="Arial"/>
              </a:rPr>
              <a:t>cost-conscious and low-engagement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. Target with </a:t>
            </a:r>
            <a:r>
              <a:rPr b="1" lang="ru" sz="1300">
                <a:latin typeface="Arial"/>
                <a:ea typeface="Arial"/>
                <a:cs typeface="Arial"/>
                <a:sym typeface="Arial"/>
              </a:rPr>
              <a:t>flash sales, “no cancellation fee” offers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ru" sz="1300">
                <a:latin typeface="Arial"/>
                <a:ea typeface="Arial"/>
                <a:cs typeface="Arial"/>
                <a:sym typeface="Arial"/>
              </a:rPr>
              <a:t>price-based re-engagement emails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