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4" r:id="rId18"/>
    <p:sldId id="275" r:id="rId19"/>
    <p:sldId id="276" r:id="rId20"/>
    <p:sldId id="277" r:id="rId21"/>
    <p:sldId id="278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61344-3863-4146-9ACC-ADD02152697F}" type="datetimeFigureOut">
              <a:rPr lang="ru-RU" smtClean="0"/>
              <a:t>18.06.2020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08116-382C-4DA2-B575-914AD29658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6940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61344-3863-4146-9ACC-ADD02152697F}" type="datetimeFigureOut">
              <a:rPr lang="ru-RU" smtClean="0"/>
              <a:t>18.06.2020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08116-382C-4DA2-B575-914AD29658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516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61344-3863-4146-9ACC-ADD02152697F}" type="datetimeFigureOut">
              <a:rPr lang="ru-RU" smtClean="0"/>
              <a:t>18.06.2020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08116-382C-4DA2-B575-914AD29658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9189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61344-3863-4146-9ACC-ADD02152697F}" type="datetimeFigureOut">
              <a:rPr lang="ru-RU" smtClean="0"/>
              <a:t>18.06.2020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08116-382C-4DA2-B575-914AD29658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893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61344-3863-4146-9ACC-ADD02152697F}" type="datetimeFigureOut">
              <a:rPr lang="ru-RU" smtClean="0"/>
              <a:t>18.06.2020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08116-382C-4DA2-B575-914AD29658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4174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61344-3863-4146-9ACC-ADD02152697F}" type="datetimeFigureOut">
              <a:rPr lang="ru-RU" smtClean="0"/>
              <a:t>18.06.2020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08116-382C-4DA2-B575-914AD29658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3355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61344-3863-4146-9ACC-ADD02152697F}" type="datetimeFigureOut">
              <a:rPr lang="ru-RU" smtClean="0"/>
              <a:t>18.06.2020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08116-382C-4DA2-B575-914AD29658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7861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61344-3863-4146-9ACC-ADD02152697F}" type="datetimeFigureOut">
              <a:rPr lang="ru-RU" smtClean="0"/>
              <a:t>18.06.2020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08116-382C-4DA2-B575-914AD29658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0485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61344-3863-4146-9ACC-ADD02152697F}" type="datetimeFigureOut">
              <a:rPr lang="ru-RU" smtClean="0"/>
              <a:t>18.06.2020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08116-382C-4DA2-B575-914AD29658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7226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61344-3863-4146-9ACC-ADD02152697F}" type="datetimeFigureOut">
              <a:rPr lang="ru-RU" smtClean="0"/>
              <a:t>18.06.2020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08116-382C-4DA2-B575-914AD29658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60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61344-3863-4146-9ACC-ADD02152697F}" type="datetimeFigureOut">
              <a:rPr lang="ru-RU" smtClean="0"/>
              <a:t>18.06.2020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08116-382C-4DA2-B575-914AD29658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9818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61344-3863-4146-9ACC-ADD02152697F}" type="datetimeFigureOut">
              <a:rPr lang="ru-RU" smtClean="0"/>
              <a:t>18.06.2020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08116-382C-4DA2-B575-914AD29658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8461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241539"/>
            <a:ext cx="9144000" cy="1190445"/>
          </a:xfrm>
        </p:spPr>
        <p:txBody>
          <a:bodyPr>
            <a:noAutofit/>
          </a:bodyPr>
          <a:lstStyle/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“ВОРОНЕЖСКИЙ ГОСУДАРСТВЕННЫЙ УНИВЕРСИТЕТ”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программирования и информационных технологий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dirty="0">
                <a:solidFill>
                  <a:schemeClr val="tx1"/>
                </a:solidFill>
              </a:rPr>
              <a:t>Выполнили студенты 3 курса </a:t>
            </a:r>
          </a:p>
          <a:p>
            <a:pPr algn="r"/>
            <a:r>
              <a:rPr lang="ru-RU" dirty="0"/>
              <a:t>Агафонова М. В., Аленичев А.В., </a:t>
            </a:r>
            <a:r>
              <a:rPr lang="ru-RU" dirty="0">
                <a:solidFill>
                  <a:schemeClr val="tx1"/>
                </a:solidFill>
              </a:rPr>
              <a:t>Семечев Д. А</a:t>
            </a:r>
          </a:p>
          <a:p>
            <a:pPr algn="r"/>
            <a:r>
              <a:rPr lang="ru-RU" dirty="0">
                <a:solidFill>
                  <a:schemeClr val="tx1"/>
                </a:solidFill>
              </a:rPr>
              <a:t>Руководитель: Тарасов В.С.</a:t>
            </a:r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1524000" y="1921788"/>
            <a:ext cx="9144000" cy="119044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Курсовой проект:</a:t>
            </a:r>
          </a:p>
          <a:p>
            <a:r>
              <a:rPr lang="ru-RU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Веб-приложение «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Wish Box</a:t>
            </a:r>
            <a:r>
              <a:rPr lang="ru-RU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ru-RU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838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48078F-4952-4A27-B335-BFD80BF3C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средств реализации</a:t>
            </a:r>
          </a:p>
        </p:txBody>
      </p:sp>
      <p:pic>
        <p:nvPicPr>
          <p:cNvPr id="1026" name="Picture 2" descr="Авторизация в ASP.NET Core MVC / Хабр">
            <a:extLst>
              <a:ext uri="{FF2B5EF4-FFF2-40B4-BE49-F238E27FC236}">
                <a16:creationId xmlns:a16="http://schemas.microsoft.com/office/drawing/2014/main" id="{8F047F62-047B-4CC3-B46A-2C7FA112494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8788" y="1690688"/>
            <a:ext cx="4762500" cy="181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icrosoft SQL Enterprise Bacula Plugin Quick Guide - Bacula Latin ...">
            <a:extLst>
              <a:ext uri="{FF2B5EF4-FFF2-40B4-BE49-F238E27FC236}">
                <a16:creationId xmlns:a16="http://schemas.microsoft.com/office/drawing/2014/main" id="{D05A5A0A-DBB4-4CBE-8553-DAC85C7CF6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1876" y="2476501"/>
            <a:ext cx="2786903" cy="2786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Bootstrap 4 Guidebook">
            <a:extLst>
              <a:ext uri="{FF2B5EF4-FFF2-40B4-BE49-F238E27FC236}">
                <a16:creationId xmlns:a16="http://schemas.microsoft.com/office/drawing/2014/main" id="{9DD1BDF0-4866-4759-9B2E-F7576A9CBF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098" y="3768771"/>
            <a:ext cx="4634190" cy="2317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0534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F70CF5-9C9A-4922-A80C-8855881D3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61016"/>
            <a:ext cx="10515600" cy="1325563"/>
          </a:xfrm>
        </p:spPr>
        <p:txBody>
          <a:bodyPr/>
          <a:lstStyle/>
          <a:p>
            <a:r>
              <a:rPr lang="en-US" dirty="0"/>
              <a:t>Swagger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CB02E569-E9E5-44A0-991E-3109AEF91EE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835" y="628836"/>
            <a:ext cx="3370729" cy="628217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DC7FDFB-247A-497E-B5C4-7B8704CDC21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7564" y="628835"/>
            <a:ext cx="3872754" cy="627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8A0CAD3-E03C-4B8A-952C-520252F0B6E5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1682" y="0"/>
            <a:ext cx="2783541" cy="68716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56149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09E573-E3F2-4A35-9433-8F5F9DE20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F4F9B3-F837-472D-A0A4-D84A5663E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8530"/>
            <a:ext cx="10515600" cy="4351338"/>
          </a:xfrm>
        </p:spPr>
        <p:txBody>
          <a:bodyPr/>
          <a:lstStyle/>
          <a:p>
            <a:r>
              <a:rPr lang="ru-RU" b="1" dirty="0"/>
              <a:t>Дымовое тестирование (</a:t>
            </a:r>
            <a:r>
              <a:rPr lang="en-US" b="1" dirty="0"/>
              <a:t>smoke testing</a:t>
            </a:r>
            <a:r>
              <a:rPr lang="ru-RU" b="1" dirty="0"/>
              <a:t>)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DB536C9-8D4A-466A-BF87-CD78F969F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670" y="1860884"/>
            <a:ext cx="8458659" cy="4997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004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09E573-E3F2-4A35-9433-8F5F9DE20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F4F9B3-F837-472D-A0A4-D84A5663E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8530"/>
            <a:ext cx="10515600" cy="4351338"/>
          </a:xfrm>
        </p:spPr>
        <p:txBody>
          <a:bodyPr/>
          <a:lstStyle/>
          <a:p>
            <a:pPr lvl="1"/>
            <a:r>
              <a:rPr lang="ru-RU" b="1" dirty="0"/>
              <a:t>Модульное тестирование (</a:t>
            </a:r>
            <a:r>
              <a:rPr lang="en-US" b="1" dirty="0"/>
              <a:t>unit testing</a:t>
            </a:r>
            <a:r>
              <a:rPr lang="ru-RU" b="1" dirty="0"/>
              <a:t>)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63B2C78-2428-4051-AD2D-7A9277528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892" y="1949366"/>
            <a:ext cx="1002221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865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09E573-E3F2-4A35-9433-8F5F9DE20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F4F9B3-F837-472D-A0A4-D84A5663E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8530"/>
            <a:ext cx="10515600" cy="4351338"/>
          </a:xfrm>
        </p:spPr>
        <p:txBody>
          <a:bodyPr/>
          <a:lstStyle/>
          <a:p>
            <a:pPr lvl="1"/>
            <a:r>
              <a:rPr lang="ru-RU" b="1" dirty="0"/>
              <a:t>Интеграционное тестирование (</a:t>
            </a:r>
            <a:r>
              <a:rPr lang="en-US" b="1" dirty="0"/>
              <a:t>Integration testing</a:t>
            </a:r>
            <a:r>
              <a:rPr lang="ru-RU" b="1" dirty="0"/>
              <a:t>).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36EBBE6-83EF-4E77-9B26-F24635C01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448" y="1981200"/>
            <a:ext cx="9513104" cy="451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8526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8CA100-356F-455E-96C5-3EF92CD40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 приложения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E3BE6293-75DE-4383-B31E-55A85DAA652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9" y="1690687"/>
            <a:ext cx="12092927" cy="41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1143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8CA100-356F-455E-96C5-3EF92CD40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 приложения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AF3A08FF-CDC2-44A1-B977-17450A381FE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35659"/>
            <a:ext cx="10515599" cy="5282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4918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8CA100-356F-455E-96C5-3EF92CD40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 приложения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46BBDA0-14AC-468A-A76A-B28A1383F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0F5F2BE-C5AC-425F-AC44-8759E658FA41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829"/>
          <a:stretch/>
        </p:blipFill>
        <p:spPr bwMode="auto">
          <a:xfrm>
            <a:off x="117324" y="2077431"/>
            <a:ext cx="11957352" cy="384772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8324304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8CA100-356F-455E-96C5-3EF92CD40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 приложения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46BBDA0-14AC-468A-A76A-B28A1383F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399A0DD-A85C-4AB5-93DA-CC7934DB6FE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640" y="1407753"/>
            <a:ext cx="10910719" cy="5187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8106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EA0311-25AE-4F47-8C44-9BCDAB2A9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1957D8-782A-4B48-8FEC-578590395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729" y="1358153"/>
            <a:ext cx="11752730" cy="5134722"/>
          </a:xfrm>
        </p:spPr>
        <p:txBody>
          <a:bodyPr>
            <a:normAutofit/>
          </a:bodyPr>
          <a:lstStyle/>
          <a:p>
            <a:pPr marL="0" indent="0">
              <a:lnSpc>
                <a:spcPct val="115000"/>
              </a:lnSpc>
              <a:spcBef>
                <a:spcPts val="600"/>
              </a:spcBef>
              <a:spcAft>
                <a:spcPts val="1600"/>
              </a:spcAft>
              <a:buNone/>
            </a:pPr>
            <a:r>
              <a:rPr lang="ru-RU" sz="2400" dirty="0">
                <a:ea typeface="Calibri" panose="020F0502020204030204" pitchFamily="34" charset="0"/>
                <a:cs typeface="Times New Roman" panose="02020603050405020304" pitchFamily="18" charset="0"/>
              </a:rPr>
              <a:t>В результате работы было сделано приложение для составления списка подарков и их отметки. Были реализованы следующие задачи:</a:t>
            </a:r>
          </a:p>
          <a:p>
            <a:pPr marL="342900" lvl="0" indent="-3429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ru-RU" sz="2400" dirty="0">
                <a:ea typeface="Calibri" panose="020F0502020204030204" pitchFamily="34" charset="0"/>
                <a:cs typeface="Times New Roman" panose="02020603050405020304" pitchFamily="18" charset="0"/>
              </a:rPr>
              <a:t>возможность создавать, редактировать и удалять подарки;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ru-RU" sz="2400" dirty="0">
                <a:ea typeface="Calibri" panose="020F0502020204030204" pitchFamily="34" charset="0"/>
                <a:cs typeface="Times New Roman" panose="02020603050405020304" pitchFamily="18" charset="0"/>
              </a:rPr>
              <a:t>возможность оставлять комментарии на подарке, а также удалять его;</a:t>
            </a: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ru-RU" sz="2400" dirty="0">
                <a:ea typeface="Calibri" panose="020F0502020204030204" pitchFamily="34" charset="0"/>
                <a:cs typeface="Times New Roman" panose="02020603050405020304" pitchFamily="18" charset="0"/>
              </a:rPr>
              <a:t>возможность отмечать подарок другого пользователя, который они хотят ему подарить, и удалять данную отметку;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ru-RU" sz="2400" dirty="0">
                <a:ea typeface="Calibri" panose="020F0502020204030204" pitchFamily="34" charset="0"/>
                <a:cs typeface="Times New Roman" panose="02020603050405020304" pitchFamily="18" charset="0"/>
              </a:rPr>
              <a:t>подписываться через поиск по пользователям на другие профили и отписываться от получения новостей о добавлении новых желаний определённого пользователя;</a:t>
            </a:r>
          </a:p>
          <a:p>
            <a:pPr marL="342900" lvl="0" indent="-342900">
              <a:lnSpc>
                <a:spcPct val="115000"/>
              </a:lnSpc>
              <a:spcAft>
                <a:spcPts val="1600"/>
              </a:spcAft>
              <a:buFont typeface="Symbol" panose="05050102010706020507" pitchFamily="18" charset="2"/>
              <a:buChar char=""/>
            </a:pPr>
            <a:r>
              <a:rPr lang="ru-RU" sz="2400" dirty="0">
                <a:ea typeface="Calibri" panose="020F0502020204030204" pitchFamily="34" charset="0"/>
                <a:cs typeface="Times New Roman" panose="02020603050405020304" pitchFamily="18" charset="0"/>
              </a:rPr>
              <a:t>возможность изменять данные своего профиля, включая смену пароля.</a:t>
            </a:r>
          </a:p>
        </p:txBody>
      </p:sp>
    </p:spTree>
    <p:extLst>
      <p:ext uri="{BB962C8B-B14F-4D97-AF65-F5344CB8AC3E}">
        <p14:creationId xmlns:p14="http://schemas.microsoft.com/office/powerpoint/2010/main" val="288648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2321" y="90667"/>
            <a:ext cx="10515600" cy="1325563"/>
          </a:xfrm>
        </p:spPr>
        <p:txBody>
          <a:bodyPr/>
          <a:lstStyle/>
          <a:p>
            <a:r>
              <a:rPr lang="ru-RU" dirty="0"/>
              <a:t>Распределение обязанностей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400910" y="1416319"/>
            <a:ext cx="3078192" cy="5277777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Аленичев А.В.</a:t>
            </a:r>
          </a:p>
          <a:p>
            <a:r>
              <a:rPr lang="ru-RU" sz="2000" dirty="0"/>
              <a:t>Разработка </a:t>
            </a:r>
            <a:r>
              <a:rPr lang="en-US" sz="2000" dirty="0"/>
              <a:t>Back-end</a:t>
            </a:r>
          </a:p>
          <a:p>
            <a:r>
              <a:rPr lang="ru-RU" sz="2000" dirty="0"/>
              <a:t>Разработка </a:t>
            </a:r>
            <a:r>
              <a:rPr lang="en-US" sz="2000" dirty="0"/>
              <a:t>Front-end</a:t>
            </a:r>
          </a:p>
          <a:p>
            <a:r>
              <a:rPr lang="ru-RU" sz="2000" dirty="0"/>
              <a:t>Подключение аналитики</a:t>
            </a:r>
          </a:p>
          <a:p>
            <a:r>
              <a:rPr lang="ru-RU" sz="2000" dirty="0"/>
              <a:t>Воронки аналитики</a:t>
            </a:r>
          </a:p>
          <a:p>
            <a:r>
              <a:rPr lang="ru-RU" sz="2000" dirty="0"/>
              <a:t>Диаграмма развёртывания</a:t>
            </a:r>
          </a:p>
          <a:p>
            <a:r>
              <a:rPr lang="ru-RU" sz="2000" dirty="0"/>
              <a:t>Диаграмма объектов</a:t>
            </a:r>
          </a:p>
          <a:p>
            <a:r>
              <a:rPr lang="ru-RU" sz="2000" dirty="0"/>
              <a:t>Текст курсового проекта</a:t>
            </a: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982693" y="1416320"/>
            <a:ext cx="3078192" cy="527777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Агафонова М.В.</a:t>
            </a:r>
          </a:p>
          <a:p>
            <a:r>
              <a:rPr lang="ru-RU" sz="2200" dirty="0"/>
              <a:t>Разработка </a:t>
            </a:r>
            <a:r>
              <a:rPr lang="en-US" sz="2200" dirty="0"/>
              <a:t>Back-end</a:t>
            </a:r>
          </a:p>
          <a:p>
            <a:r>
              <a:rPr lang="ru-RU" sz="2200" dirty="0"/>
              <a:t>Разработка </a:t>
            </a:r>
            <a:r>
              <a:rPr lang="en-US" sz="2200" dirty="0"/>
              <a:t>Front-end</a:t>
            </a:r>
          </a:p>
          <a:p>
            <a:r>
              <a:rPr lang="en-US" sz="2200" dirty="0"/>
              <a:t>Use-Case</a:t>
            </a:r>
            <a:r>
              <a:rPr lang="ru-RU" sz="2200" dirty="0"/>
              <a:t> диаграмма</a:t>
            </a:r>
          </a:p>
          <a:p>
            <a:r>
              <a:rPr lang="ru-RU" sz="2200" dirty="0"/>
              <a:t>Диаграмма последовательности</a:t>
            </a:r>
          </a:p>
          <a:p>
            <a:r>
              <a:rPr lang="ru-RU" sz="2200" dirty="0"/>
              <a:t>Диаграмма состояния</a:t>
            </a:r>
          </a:p>
          <a:p>
            <a:r>
              <a:rPr lang="ru-RU" sz="2200" dirty="0" err="1"/>
              <a:t>Демо</a:t>
            </a:r>
            <a:r>
              <a:rPr lang="ru-RU" sz="2200" dirty="0"/>
              <a:t>-видео проекта</a:t>
            </a:r>
          </a:p>
          <a:p>
            <a:r>
              <a:rPr lang="ru-RU" sz="2200" dirty="0"/>
              <a:t>Тестирование</a:t>
            </a:r>
          </a:p>
          <a:p>
            <a:r>
              <a:rPr lang="ru-RU" sz="2200" dirty="0"/>
              <a:t>Техническое задание</a:t>
            </a:r>
          </a:p>
          <a:p>
            <a:r>
              <a:rPr lang="en-US" sz="2200" dirty="0"/>
              <a:t>Swagger</a:t>
            </a:r>
          </a:p>
          <a:p>
            <a:r>
              <a:rPr lang="ru-RU" sz="2200" dirty="0"/>
              <a:t>Текст курсового проекта</a:t>
            </a:r>
          </a:p>
          <a:p>
            <a:r>
              <a:rPr lang="ru-RU" sz="2200" dirty="0"/>
              <a:t>Отчетный документ</a:t>
            </a:r>
          </a:p>
          <a:p>
            <a:r>
              <a:rPr lang="ru-RU" sz="2200" dirty="0"/>
              <a:t>Развертывание приложения на сервере</a:t>
            </a:r>
          </a:p>
          <a:p>
            <a:endParaRPr lang="ru-RU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8167778" y="1416230"/>
            <a:ext cx="3078192" cy="52778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Семечев Д.А.</a:t>
            </a:r>
          </a:p>
          <a:p>
            <a:r>
              <a:rPr lang="ru-RU" sz="2000" dirty="0"/>
              <a:t>Разработка </a:t>
            </a:r>
            <a:r>
              <a:rPr lang="en-US" sz="2000" dirty="0"/>
              <a:t>Back-end</a:t>
            </a:r>
          </a:p>
          <a:p>
            <a:r>
              <a:rPr lang="ru-RU" sz="2000" dirty="0"/>
              <a:t>Диаграмма классов</a:t>
            </a:r>
          </a:p>
          <a:p>
            <a:r>
              <a:rPr lang="ru-RU" sz="2000" dirty="0"/>
              <a:t>Диаграмма взаимодействия</a:t>
            </a:r>
          </a:p>
          <a:p>
            <a:r>
              <a:rPr lang="ru-RU" sz="2000" dirty="0"/>
              <a:t>Диаграмма активности</a:t>
            </a:r>
          </a:p>
          <a:p>
            <a:r>
              <a:rPr lang="ru-RU" sz="2000" dirty="0"/>
              <a:t>Воронки аналитики</a:t>
            </a:r>
          </a:p>
          <a:p>
            <a:r>
              <a:rPr lang="en-US" sz="2000" dirty="0"/>
              <a:t>Swagger</a:t>
            </a:r>
            <a:endParaRPr lang="ru-RU" sz="2000" dirty="0"/>
          </a:p>
          <a:p>
            <a:r>
              <a:rPr lang="ru-RU" sz="2000" dirty="0"/>
              <a:t>Текст курсового проекта</a:t>
            </a:r>
          </a:p>
          <a:p>
            <a:r>
              <a:rPr lang="ru-RU" sz="2000" dirty="0"/>
              <a:t>Презентация</a:t>
            </a:r>
          </a:p>
          <a:p>
            <a:r>
              <a:rPr lang="ru-RU" sz="2000" dirty="0"/>
              <a:t>Тестирование</a:t>
            </a:r>
          </a:p>
          <a:p>
            <a:endParaRPr lang="ru-RU" sz="2000" dirty="0"/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7342647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2">
            <a:extLst>
              <a:ext uri="{FF2B5EF4-FFF2-40B4-BE49-F238E27FC236}">
                <a16:creationId xmlns:a16="http://schemas.microsoft.com/office/drawing/2014/main" id="{13221358-D197-4FB9-88F6-1695B7E86021}"/>
              </a:ext>
            </a:extLst>
          </p:cNvPr>
          <p:cNvSpPr txBox="1">
            <a:spLocks/>
          </p:cNvSpPr>
          <p:nvPr/>
        </p:nvSpPr>
        <p:spPr>
          <a:xfrm>
            <a:off x="219635" y="2393576"/>
            <a:ext cx="11752730" cy="207084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5000"/>
              </a:lnSpc>
              <a:spcBef>
                <a:spcPts val="600"/>
              </a:spcBef>
              <a:spcAft>
                <a:spcPts val="1600"/>
              </a:spcAft>
              <a:buFont typeface="Arial" panose="020B0604020202020204" pitchFamily="34" charset="0"/>
              <a:buNone/>
            </a:pPr>
            <a:r>
              <a:rPr lang="en-US" sz="11500" dirty="0">
                <a:ea typeface="Calibri" panose="020F0502020204030204" pitchFamily="34" charset="0"/>
                <a:cs typeface="Times New Roman" panose="02020603050405020304" pitchFamily="18" charset="0"/>
              </a:rPr>
              <a:t>Q&amp;A</a:t>
            </a:r>
            <a:endParaRPr lang="ru-RU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44740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B76B38-7267-4509-91EE-1D9C1D08E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16050"/>
            <a:ext cx="10515600" cy="1025899"/>
          </a:xfrm>
        </p:spPr>
        <p:txBody>
          <a:bodyPr/>
          <a:lstStyle/>
          <a:p>
            <a:pPr algn="ctr"/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734726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Все любят дарить и получать подарки. В этом есть что-то магическое. Но иногда бывает так, что полученный подарок вам не нравится, да и вы уже начинаете понимать, что подарили другому человеку не самую нужную или приятную для него вещь. </a:t>
            </a:r>
          </a:p>
          <a:p>
            <a:pPr marL="0" indent="0">
              <a:buNone/>
            </a:pPr>
            <a:r>
              <a:rPr lang="ru-RU" dirty="0"/>
              <a:t>В данной курсовой работе рассматривается проблема создания веб-приложения, предоставляющего пользователям возможность публиковать список желаемых ими подарков, а также возможность дарить эти самые подарки другим людям.</a:t>
            </a:r>
            <a:br>
              <a:rPr lang="ru-RU" dirty="0"/>
            </a:br>
            <a:r>
              <a:rPr lang="ru-RU" dirty="0"/>
              <a:t> 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83041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задачи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>
              <a:lnSpc>
                <a:spcPct val="115000"/>
              </a:lnSpc>
              <a:spcBef>
                <a:spcPts val="600"/>
              </a:spcBef>
              <a:spcAft>
                <a:spcPts val="1600"/>
              </a:spcAft>
            </a:pP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Приложение должно позволять пользователю:</a:t>
            </a:r>
          </a:p>
          <a:p>
            <a:pPr marL="342900" lvl="0" indent="-34290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создавать/редактировать/удалять своё “желание”;</a:t>
            </a: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отмечать подарок другого пользователя, который они хотят ему подарить, и удалять данную отметку;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подписываться через поиск по пользователям на другие профили и отписываться от получения новостей о добавлении новых желаний определённого пользователя;</a:t>
            </a: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оставлять комментарии к записи с желанием и удалять его;</a:t>
            </a:r>
          </a:p>
          <a:p>
            <a:pPr marL="342900" lvl="0" indent="-342900" algn="just">
              <a:lnSpc>
                <a:spcPct val="115000"/>
              </a:lnSpc>
              <a:spcAft>
                <a:spcPts val="1600"/>
              </a:spcAft>
              <a:buFont typeface="Symbol" panose="05050102010706020507" pitchFamily="18" charset="2"/>
              <a:buChar char=""/>
            </a:pP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изменять данные своего профиля, включая смену пароля.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8273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6000" dirty="0"/>
              <a:t>Постановка задачи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15000"/>
              </a:lnSpc>
              <a:spcBef>
                <a:spcPts val="600"/>
              </a:spcBef>
              <a:spcAft>
                <a:spcPts val="1600"/>
              </a:spcAft>
              <a:buNone/>
            </a:pPr>
            <a:r>
              <a:rPr lang="ru-RU" sz="3600" dirty="0">
                <a:ea typeface="Times New Roman" panose="02020603050405020304" pitchFamily="18" charset="0"/>
                <a:cs typeface="Times New Roman" panose="02020603050405020304" pitchFamily="18" charset="0"/>
              </a:rPr>
              <a:t>Должны быть реализованы следующие компоненты системы:</a:t>
            </a:r>
            <a:endParaRPr lang="ru-RU" sz="36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15000"/>
              </a:lnSpc>
              <a:spcBef>
                <a:spcPts val="600"/>
              </a:spcBef>
              <a:buFont typeface="Symbol" panose="05050102010706020507" pitchFamily="18" charset="2"/>
              <a:buChar char=""/>
            </a:pPr>
            <a:r>
              <a:rPr lang="ru-RU" sz="3600" dirty="0">
                <a:ea typeface="Times New Roman" panose="02020603050405020304" pitchFamily="18" charset="0"/>
                <a:cs typeface="Times New Roman" panose="02020603050405020304" pitchFamily="18" charset="0"/>
              </a:rPr>
              <a:t>база данных</a:t>
            </a:r>
            <a:r>
              <a:rPr lang="en-US" sz="3600" dirty="0"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36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15000"/>
              </a:lnSpc>
              <a:buFont typeface="Symbol" panose="05050102010706020507" pitchFamily="18" charset="2"/>
              <a:buChar char=""/>
            </a:pPr>
            <a:r>
              <a:rPr lang="ru-RU" sz="3600" dirty="0">
                <a:ea typeface="Times New Roman" panose="02020603050405020304" pitchFamily="18" charset="0"/>
                <a:cs typeface="Times New Roman" panose="02020603050405020304" pitchFamily="18" charset="0"/>
              </a:rPr>
              <a:t>клиентская часть приложения</a:t>
            </a:r>
            <a:r>
              <a:rPr lang="en-US" sz="3600" dirty="0"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36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15000"/>
              </a:lnSpc>
              <a:spcAft>
                <a:spcPts val="1600"/>
              </a:spcAft>
              <a:buFont typeface="Symbol" panose="05050102010706020507" pitchFamily="18" charset="2"/>
              <a:buChar char=""/>
            </a:pPr>
            <a:r>
              <a:rPr lang="ru-RU" sz="3600" dirty="0">
                <a:ea typeface="Times New Roman" panose="02020603050405020304" pitchFamily="18" charset="0"/>
                <a:cs typeface="Times New Roman" panose="02020603050405020304" pitchFamily="18" charset="0"/>
              </a:rPr>
              <a:t>серверная часть приложения</a:t>
            </a:r>
            <a:r>
              <a:rPr lang="en-US" sz="3600" dirty="0"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36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36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1657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537CB7-5327-4638-915E-38194D4A9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064" y="-56638"/>
            <a:ext cx="10515600" cy="1325563"/>
          </a:xfrm>
        </p:spPr>
        <p:txBody>
          <a:bodyPr>
            <a:normAutofit/>
          </a:bodyPr>
          <a:lstStyle/>
          <a:p>
            <a:r>
              <a:rPr lang="ru-RU" sz="3600" dirty="0"/>
              <a:t>Модульная схема</a:t>
            </a:r>
            <a:br>
              <a:rPr lang="ru-RU" sz="3600" dirty="0"/>
            </a:br>
            <a:r>
              <a:rPr lang="ru-RU" sz="3600" dirty="0"/>
              <a:t>приложения и </a:t>
            </a:r>
            <a:r>
              <a:rPr lang="en-US" sz="3600" dirty="0"/>
              <a:t>ER-</a:t>
            </a:r>
            <a:r>
              <a:rPr lang="ru-RU" sz="3600" dirty="0"/>
              <a:t>диаграмма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097B5DCA-07DE-4B7C-A5C5-2A9F96442FC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221" y="606144"/>
            <a:ext cx="5087217" cy="608538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6A14A7E-1588-4B07-84C6-B3D568B6461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765" y="1102562"/>
            <a:ext cx="4569460" cy="55889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5327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E78388-7A30-4E0C-AB29-C9DE90C5F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60517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/>
              <a:t>Анализ существующих решений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EC5928-6716-487B-968F-5AAF8BD5E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60611"/>
            <a:ext cx="10515600" cy="5136777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DAECA6B-8E86-42FD-940B-524FE9843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4548" y="673768"/>
            <a:ext cx="3485988" cy="6184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0A9A7D2F-65FB-4AF7-9505-DE362D66FD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92"/>
          <a:stretch/>
        </p:blipFill>
        <p:spPr bwMode="auto">
          <a:xfrm>
            <a:off x="1970443" y="673768"/>
            <a:ext cx="3600931" cy="6184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7668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EB7D6A-7C47-42ED-BB3A-1501B4E0A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05522"/>
            <a:ext cx="10515600" cy="1325563"/>
          </a:xfrm>
        </p:spPr>
        <p:txBody>
          <a:bodyPr/>
          <a:lstStyle/>
          <a:p>
            <a:r>
              <a:rPr lang="ru-RU" dirty="0"/>
              <a:t>Анализ предметной области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BD71B5E-5B3A-49E2-B82E-15D74FC8BA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20" y="924671"/>
            <a:ext cx="11774019" cy="5341657"/>
          </a:xfrm>
        </p:spPr>
      </p:pic>
    </p:spTree>
    <p:extLst>
      <p:ext uri="{BB962C8B-B14F-4D97-AF65-F5344CB8AC3E}">
        <p14:creationId xmlns:p14="http://schemas.microsoft.com/office/powerpoint/2010/main" val="542130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46569F-38F4-4800-BF3B-29243E787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Аналитика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5B160697-8A04-4B41-9A03-0B5AC47D4DD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67" y="1898588"/>
            <a:ext cx="12069477" cy="30364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5483496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322</TotalTime>
  <Words>425</Words>
  <Application>Microsoft Office PowerPoint</Application>
  <PresentationFormat>Широкоэкранный</PresentationFormat>
  <Paragraphs>78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Symbol</vt:lpstr>
      <vt:lpstr>Times New Roman</vt:lpstr>
      <vt:lpstr>Тема Office</vt:lpstr>
      <vt:lpstr>“ВОРОНЕЖСКИЙ ГОСУДАРСТВЕННЫЙ УНИВЕРСИТЕТ”  Кафедра программирования и информационных технологий</vt:lpstr>
      <vt:lpstr>Распределение обязанностей</vt:lpstr>
      <vt:lpstr>Введение</vt:lpstr>
      <vt:lpstr>Постановка задачи</vt:lpstr>
      <vt:lpstr>Постановка задачи</vt:lpstr>
      <vt:lpstr>Модульная схема приложения и ER-диаграмма</vt:lpstr>
      <vt:lpstr>Анализ существующих решений</vt:lpstr>
      <vt:lpstr>Анализ предметной области</vt:lpstr>
      <vt:lpstr>Аналитика</vt:lpstr>
      <vt:lpstr>Анализ средств реализации</vt:lpstr>
      <vt:lpstr>Swagger</vt:lpstr>
      <vt:lpstr>Тестирование</vt:lpstr>
      <vt:lpstr>Тестирование</vt:lpstr>
      <vt:lpstr>Тестирование</vt:lpstr>
      <vt:lpstr>Интерфейс приложения</vt:lpstr>
      <vt:lpstr>Интерфейс приложения</vt:lpstr>
      <vt:lpstr>Интерфейс приложения</vt:lpstr>
      <vt:lpstr>Интерфейс приложения</vt:lpstr>
      <vt:lpstr>Заключение</vt:lpstr>
      <vt:lpstr>Презентация PowerPoint</vt:lpstr>
      <vt:lpstr>Спасибо за внимание!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Данила Семечев</dc:creator>
  <cp:lastModifiedBy>Nobody In-Nowhere</cp:lastModifiedBy>
  <cp:revision>16</cp:revision>
  <dcterms:created xsi:type="dcterms:W3CDTF">2020-06-10T13:59:52Z</dcterms:created>
  <dcterms:modified xsi:type="dcterms:W3CDTF">2020-06-18T11:45:29Z</dcterms:modified>
</cp:coreProperties>
</file>