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DATA MINING/IF317</a:t>
            </a:r>
            <a:br>
              <a:rPr lang="en-ID" dirty="0" smtClean="0"/>
            </a:br>
            <a:r>
              <a:rPr lang="en-ID" sz="2800" dirty="0" smtClean="0"/>
              <a:t>A/B Testing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473071"/>
          </a:xfrm>
        </p:spPr>
        <p:txBody>
          <a:bodyPr>
            <a:normAutofit fontScale="55000" lnSpcReduction="20000"/>
          </a:bodyPr>
          <a:lstStyle/>
          <a:p>
            <a:r>
              <a:rPr lang="en-ID" sz="1800" dirty="0" smtClean="0"/>
              <a:t>Created by:</a:t>
            </a:r>
          </a:p>
          <a:p>
            <a:r>
              <a:rPr lang="en-ID" dirty="0" smtClean="0"/>
              <a:t>Marina </a:t>
            </a:r>
            <a:r>
              <a:rPr lang="en-ID" dirty="0" err="1" smtClean="0"/>
              <a:t>Akmal</a:t>
            </a:r>
            <a:r>
              <a:rPr lang="en-ID" dirty="0"/>
              <a:t>	</a:t>
            </a:r>
            <a:r>
              <a:rPr lang="en-ID" dirty="0" smtClean="0"/>
              <a:t>	3311811002</a:t>
            </a:r>
          </a:p>
          <a:p>
            <a:r>
              <a:rPr lang="en-ID" dirty="0" err="1" smtClean="0"/>
              <a:t>Firda</a:t>
            </a:r>
            <a:r>
              <a:rPr lang="en-ID" dirty="0" smtClean="0"/>
              <a:t> </a:t>
            </a:r>
            <a:r>
              <a:rPr lang="en-ID" dirty="0" err="1" smtClean="0"/>
              <a:t>Widia</a:t>
            </a:r>
            <a:r>
              <a:rPr lang="en-ID" dirty="0" smtClean="0"/>
              <a:t> Sari		3311811016</a:t>
            </a:r>
          </a:p>
          <a:p>
            <a:r>
              <a:rPr lang="en-ID" dirty="0" smtClean="0"/>
              <a:t>Rani </a:t>
            </a:r>
            <a:r>
              <a:rPr lang="en-ID" dirty="0" err="1" smtClean="0"/>
              <a:t>Wahyu</a:t>
            </a:r>
            <a:r>
              <a:rPr lang="en-ID" dirty="0" smtClean="0"/>
              <a:t> </a:t>
            </a:r>
            <a:r>
              <a:rPr lang="en-ID" dirty="0" err="1" smtClean="0"/>
              <a:t>Aprilia</a:t>
            </a:r>
            <a:r>
              <a:rPr lang="en-ID" dirty="0" smtClean="0"/>
              <a:t>		3311811029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Akhir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702190"/>
            <a:ext cx="6243546" cy="1814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39752"/>
          <a:stretch/>
        </p:blipFill>
        <p:spPr>
          <a:xfrm>
            <a:off x="5176911" y="4192172"/>
            <a:ext cx="6457070" cy="1842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Elbow Connector 6"/>
          <p:cNvCxnSpPr>
            <a:stCxn id="4" idx="3"/>
          </p:cNvCxnSpPr>
          <p:nvPr/>
        </p:nvCxnSpPr>
        <p:spPr>
          <a:xfrm>
            <a:off x="6847980" y="2609557"/>
            <a:ext cx="1367552" cy="15826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52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Hari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seminggu</a:t>
            </a:r>
            <a:r>
              <a:rPr lang="en-ID" sz="2400" dirty="0"/>
              <a:t> paling </a:t>
            </a:r>
            <a:r>
              <a:rPr lang="en-ID" sz="2400" dirty="0" err="1"/>
              <a:t>banyak</a:t>
            </a:r>
            <a:r>
              <a:rPr lang="en-ID" sz="2400" dirty="0"/>
              <a:t> orang </a:t>
            </a:r>
            <a:r>
              <a:rPr lang="en-ID" sz="2400" dirty="0" err="1"/>
              <a:t>berpartisipasi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?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912" y="1617784"/>
            <a:ext cx="8432409" cy="434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11" y="1472478"/>
            <a:ext cx="6338411" cy="5139252"/>
          </a:xfrm>
        </p:spPr>
      </p:pic>
    </p:spTree>
    <p:extLst>
      <p:ext uri="{BB962C8B-B14F-4D97-AF65-F5344CB8AC3E}">
        <p14:creationId xmlns:p14="http://schemas.microsoft.com/office/powerpoint/2010/main" val="3651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A/B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90" y="2810364"/>
            <a:ext cx="3649394" cy="33090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A/B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halaman</a:t>
            </a:r>
            <a:r>
              <a:rPr lang="en-US" dirty="0"/>
              <a:t> website)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 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Cluestering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563" y="1953798"/>
            <a:ext cx="6867597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Install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90403" cy="44337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Packages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A/B Testing 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D" dirty="0" err="1" smtClean="0"/>
              <a:t>dplyr</a:t>
            </a:r>
            <a:r>
              <a:rPr lang="en-ID" dirty="0"/>
              <a:t/>
            </a:r>
            <a:br>
              <a:rPr lang="en-ID" dirty="0"/>
            </a:b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 paling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</a:t>
            </a:r>
            <a:r>
              <a:rPr lang="en-US" dirty="0" smtClean="0"/>
              <a:t>.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smtClean="0"/>
              <a:t>ggplot2</a:t>
            </a:r>
            <a:br>
              <a:rPr lang="en-ID" dirty="0" smtClean="0"/>
            </a:b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kategorik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ID" dirty="0" err="1" smtClean="0"/>
              <a:t>plyr</a:t>
            </a:r>
            <a:r>
              <a:rPr lang="en-ID" dirty="0"/>
              <a:t/>
            </a:r>
            <a:br>
              <a:rPr lang="en-ID" dirty="0"/>
            </a:br>
            <a:r>
              <a:rPr lang="en-US" dirty="0" err="1" smtClean="0"/>
              <a:t>mencocokkan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meringkas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panel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menciutkan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 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sz="105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30197" b="90403"/>
          <a:stretch/>
        </p:blipFill>
        <p:spPr>
          <a:xfrm>
            <a:off x="6338321" y="1881419"/>
            <a:ext cx="4402840" cy="46740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338321" y="3488790"/>
            <a:ext cx="5015480" cy="291126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" idx="2"/>
          </p:cNvCxnSpPr>
          <p:nvPr/>
        </p:nvCxnSpPr>
        <p:spPr>
          <a:xfrm>
            <a:off x="8539741" y="2348828"/>
            <a:ext cx="0" cy="985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Examine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5" y="1477315"/>
            <a:ext cx="3578084" cy="93164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D" dirty="0" err="1" smtClean="0"/>
              <a:t>Membaca</a:t>
            </a:r>
            <a:r>
              <a:rPr lang="en-ID" dirty="0" smtClean="0"/>
              <a:t> File CSV </a:t>
            </a:r>
            <a:r>
              <a:rPr lang="en-ID" dirty="0" err="1" smtClean="0"/>
              <a:t>yangada</a:t>
            </a:r>
            <a:r>
              <a:rPr lang="en-ID" dirty="0" smtClean="0"/>
              <a:t> di D:/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function “</a:t>
            </a:r>
            <a:r>
              <a:rPr lang="en-ID" dirty="0" err="1" smtClean="0"/>
              <a:t>str</a:t>
            </a:r>
            <a:r>
              <a:rPr lang="en-ID" dirty="0" smtClean="0"/>
              <a:t>”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36" t="11605" r="38134" b="77687"/>
          <a:stretch/>
        </p:blipFill>
        <p:spPr>
          <a:xfrm>
            <a:off x="900793" y="2677405"/>
            <a:ext cx="4212102" cy="554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-237" t="-568" r="237" b="58927"/>
          <a:stretch/>
        </p:blipFill>
        <p:spPr>
          <a:xfrm>
            <a:off x="900793" y="3909964"/>
            <a:ext cx="6809240" cy="1899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Elbow Connector 11"/>
          <p:cNvCxnSpPr>
            <a:stCxn id="3" idx="2"/>
            <a:endCxn id="7" idx="3"/>
          </p:cNvCxnSpPr>
          <p:nvPr/>
        </p:nvCxnSpPr>
        <p:spPr>
          <a:xfrm rot="5400000">
            <a:off x="7744558" y="2374433"/>
            <a:ext cx="2450575" cy="25196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1"/>
            <a:endCxn id="6" idx="3"/>
          </p:cNvCxnSpPr>
          <p:nvPr/>
        </p:nvCxnSpPr>
        <p:spPr>
          <a:xfrm rot="10800000" flipV="1">
            <a:off x="5112895" y="1943136"/>
            <a:ext cx="3327720" cy="10117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NA(Not </a:t>
            </a:r>
            <a:r>
              <a:rPr lang="en-US" dirty="0" err="1" smtClean="0"/>
              <a:t>Availble</a:t>
            </a:r>
            <a:r>
              <a:rPr lang="en-US" dirty="0" smtClean="0"/>
              <a:t>) &amp; Remove Duplicate Data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24654" r="33748" b="53262"/>
          <a:stretch/>
        </p:blipFill>
        <p:spPr>
          <a:xfrm>
            <a:off x="1168791" y="2053884"/>
            <a:ext cx="4880317" cy="1139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3"/>
          <a:srcRect t="40413" r="20003" b="27139"/>
          <a:stretch/>
        </p:blipFill>
        <p:spPr>
          <a:xfrm>
            <a:off x="1168791" y="3910818"/>
            <a:ext cx="5991664" cy="1406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271803" y="2307102"/>
            <a:ext cx="269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chemeClr val="bg1">
                    <a:lumMod val="50000"/>
                  </a:schemeClr>
                </a:solidFill>
              </a:rPr>
              <a:t>Data yang Available -&gt; 0</a:t>
            </a:r>
          </a:p>
        </p:txBody>
      </p:sp>
      <p:cxnSp>
        <p:nvCxnSpPr>
          <p:cNvPr id="10" name="Elbow Connector 9"/>
          <p:cNvCxnSpPr>
            <a:stCxn id="5" idx="0"/>
            <a:endCxn id="8" idx="0"/>
          </p:cNvCxnSpPr>
          <p:nvPr/>
        </p:nvCxnSpPr>
        <p:spPr>
          <a:xfrm rot="16200000" flipH="1">
            <a:off x="6486452" y="-823618"/>
            <a:ext cx="253218" cy="6008222"/>
          </a:xfrm>
          <a:prstGeom prst="bentConnector3">
            <a:avLst>
              <a:gd name="adj1" fmla="val -9027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8" idx="2"/>
          </p:cNvCxnSpPr>
          <p:nvPr/>
        </p:nvCxnSpPr>
        <p:spPr>
          <a:xfrm rot="5400000" flipH="1" flipV="1">
            <a:off x="6273705" y="567352"/>
            <a:ext cx="1234384" cy="5452549"/>
          </a:xfrm>
          <a:prstGeom prst="bentConnector3">
            <a:avLst>
              <a:gd name="adj1" fmla="val 340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82936" y="569384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chemeClr val="bg1">
                    <a:lumMod val="50000"/>
                  </a:schemeClr>
                </a:solidFill>
              </a:rPr>
              <a:t>Length Unique Id -&gt; 290584</a:t>
            </a:r>
          </a:p>
        </p:txBody>
      </p:sp>
      <p:cxnSp>
        <p:nvCxnSpPr>
          <p:cNvPr id="17" name="Elbow Connector 16"/>
          <p:cNvCxnSpPr>
            <a:stCxn id="5" idx="1"/>
            <a:endCxn id="15" idx="2"/>
          </p:cNvCxnSpPr>
          <p:nvPr/>
        </p:nvCxnSpPr>
        <p:spPr>
          <a:xfrm rot="10800000" flipH="1" flipV="1">
            <a:off x="1168791" y="2623624"/>
            <a:ext cx="8448380" cy="3439551"/>
          </a:xfrm>
          <a:prstGeom prst="bentConnector4">
            <a:avLst>
              <a:gd name="adj1" fmla="val -5703"/>
              <a:gd name="adj2" fmla="val 1066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15" idx="1"/>
          </p:cNvCxnSpPr>
          <p:nvPr/>
        </p:nvCxnSpPr>
        <p:spPr>
          <a:xfrm rot="10800000" flipH="1" flipV="1">
            <a:off x="1168790" y="4614202"/>
            <a:ext cx="6914145" cy="1264307"/>
          </a:xfrm>
          <a:prstGeom prst="bentConnector3">
            <a:avLst>
              <a:gd name="adj1" fmla="val -330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16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Explore Columns &amp; Check Conditions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9842" r="11053" b="25105"/>
          <a:stretch/>
        </p:blipFill>
        <p:spPr>
          <a:xfrm>
            <a:off x="5852160" y="3812561"/>
            <a:ext cx="5736102" cy="13364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71497" r="63807" b="733"/>
          <a:stretch/>
        </p:blipFill>
        <p:spPr>
          <a:xfrm>
            <a:off x="845234" y="4811150"/>
            <a:ext cx="2938976" cy="900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 rotWithShape="1">
          <a:blip r:embed="rId4"/>
          <a:srcRect r="15760" b="71772"/>
          <a:stretch/>
        </p:blipFill>
        <p:spPr>
          <a:xfrm>
            <a:off x="845234" y="2085928"/>
            <a:ext cx="5006926" cy="998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Elbow Connector 9"/>
          <p:cNvCxnSpPr/>
          <p:nvPr/>
        </p:nvCxnSpPr>
        <p:spPr>
          <a:xfrm rot="10800000" flipV="1">
            <a:off x="3815348" y="4150401"/>
            <a:ext cx="2036812" cy="1088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6" idx="3"/>
          </p:cNvCxnSpPr>
          <p:nvPr/>
        </p:nvCxnSpPr>
        <p:spPr>
          <a:xfrm flipH="1" flipV="1">
            <a:off x="5852160" y="2585222"/>
            <a:ext cx="5736102" cy="1895555"/>
          </a:xfrm>
          <a:prstGeom prst="bentConnector3">
            <a:avLst>
              <a:gd name="adj1" fmla="val -398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893" y="1555441"/>
            <a:ext cx="421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chemeClr val="bg1">
                    <a:lumMod val="50000"/>
                  </a:schemeClr>
                </a:solidFill>
              </a:rPr>
              <a:t>4 Group -&gt; 2 Old Page and 2 New Page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1893" y="4157610"/>
            <a:ext cx="29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olidFill>
                  <a:schemeClr val="bg1">
                    <a:lumMod val="50000"/>
                  </a:schemeClr>
                </a:solidFill>
              </a:rPr>
              <a:t>New Page -&gt; 145320</a:t>
            </a:r>
          </a:p>
          <a:p>
            <a:r>
              <a:rPr lang="en-ID" dirty="0" smtClean="0">
                <a:solidFill>
                  <a:schemeClr val="bg1">
                    <a:lumMod val="50000"/>
                  </a:schemeClr>
                </a:solidFill>
              </a:rPr>
              <a:t>Old Page -&gt; 145264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40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</a:t>
            </a:r>
            <a:r>
              <a:rPr lang="en-US" dirty="0" smtClean="0"/>
              <a:t>lean </a:t>
            </a:r>
            <a:r>
              <a:rPr lang="en-US" dirty="0" err="1" smtClean="0"/>
              <a:t>Dataframe</a:t>
            </a:r>
            <a:r>
              <a:rPr lang="en-US" dirty="0"/>
              <a:t>,</a:t>
            </a:r>
            <a:r>
              <a:rPr lang="en-US" dirty="0" smtClean="0"/>
              <a:t> Delete rows &amp; Check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t="76520" b="9162"/>
          <a:stretch/>
        </p:blipFill>
        <p:spPr>
          <a:xfrm>
            <a:off x="4947138" y="2656226"/>
            <a:ext cx="6462932" cy="745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28228" b="61035"/>
          <a:stretch/>
        </p:blipFill>
        <p:spPr>
          <a:xfrm>
            <a:off x="421552" y="1598861"/>
            <a:ext cx="5943600" cy="379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462" y="5594764"/>
            <a:ext cx="5657850" cy="63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 rotWithShape="1">
          <a:blip r:embed="rId3"/>
          <a:srcRect t="38170" b="38765"/>
          <a:stretch/>
        </p:blipFill>
        <p:spPr>
          <a:xfrm>
            <a:off x="448368" y="4193372"/>
            <a:ext cx="5943600" cy="81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Elbow Connector 11"/>
          <p:cNvCxnSpPr>
            <a:stCxn id="8" idx="2"/>
            <a:endCxn id="7" idx="1"/>
          </p:cNvCxnSpPr>
          <p:nvPr/>
        </p:nvCxnSpPr>
        <p:spPr>
          <a:xfrm rot="16200000" flipH="1">
            <a:off x="3645079" y="1726962"/>
            <a:ext cx="1050332" cy="15537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6387" y="228689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chemeClr val="bg1">
                    <a:lumMod val="50000"/>
                  </a:schemeClr>
                </a:solidFill>
              </a:rPr>
              <a:t>Remove &amp; Clean Rows</a:t>
            </a:r>
          </a:p>
        </p:txBody>
      </p:sp>
      <p:sp>
        <p:nvSpPr>
          <p:cNvPr id="14" name="Oval 13"/>
          <p:cNvSpPr/>
          <p:nvPr/>
        </p:nvSpPr>
        <p:spPr>
          <a:xfrm>
            <a:off x="421552" y="4335247"/>
            <a:ext cx="2307580" cy="85573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9" idx="3"/>
            <a:endCxn id="10" idx="3"/>
          </p:cNvCxnSpPr>
          <p:nvPr/>
        </p:nvCxnSpPr>
        <p:spPr>
          <a:xfrm flipH="1" flipV="1">
            <a:off x="6391968" y="4601335"/>
            <a:ext cx="3583344" cy="1312517"/>
          </a:xfrm>
          <a:prstGeom prst="bentConnector3">
            <a:avLst>
              <a:gd name="adj1" fmla="val -638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552" y="3790541"/>
            <a:ext cx="36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chemeClr val="bg1">
                    <a:lumMod val="50000"/>
                  </a:schemeClr>
                </a:solidFill>
              </a:rPr>
              <a:t>2 Group -&gt; New Page &amp; Old Page</a:t>
            </a:r>
          </a:p>
        </p:txBody>
      </p:sp>
    </p:spTree>
    <p:extLst>
      <p:ext uri="{BB962C8B-B14F-4D97-AF65-F5344CB8AC3E}">
        <p14:creationId xmlns:p14="http://schemas.microsoft.com/office/powerpoint/2010/main" val="17494878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Group</a:t>
            </a:r>
            <a:r>
              <a:rPr lang="en-US" dirty="0"/>
              <a:t>, </a:t>
            </a:r>
            <a:r>
              <a:rPr lang="en-US" dirty="0" err="1" smtClean="0"/>
              <a:t>Landing_Page</a:t>
            </a:r>
            <a:r>
              <a:rPr lang="en-US" dirty="0"/>
              <a:t>, </a:t>
            </a:r>
            <a:r>
              <a:rPr lang="en-US" dirty="0" smtClean="0"/>
              <a:t>Frequency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8745" r="25499" b="74769"/>
          <a:stretch/>
        </p:blipFill>
        <p:spPr>
          <a:xfrm>
            <a:off x="409136" y="1964382"/>
            <a:ext cx="5035062" cy="638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60041" r="21066"/>
          <a:stretch/>
        </p:blipFill>
        <p:spPr>
          <a:xfrm>
            <a:off x="409136" y="2757268"/>
            <a:ext cx="5639973" cy="190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280" y="1767296"/>
            <a:ext cx="4563296" cy="4155716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5" idx="2"/>
            <a:endCxn id="6" idx="1"/>
          </p:cNvCxnSpPr>
          <p:nvPr/>
        </p:nvCxnSpPr>
        <p:spPr>
          <a:xfrm rot="5400000" flipH="1" flipV="1">
            <a:off x="4890169" y="2184107"/>
            <a:ext cx="816064" cy="4138157"/>
          </a:xfrm>
          <a:prstGeom prst="bentConnector4">
            <a:avLst>
              <a:gd name="adj1" fmla="val -28013"/>
              <a:gd name="adj2" fmla="val 8407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5727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 smtClean="0"/>
              <a:t>Independensi</a:t>
            </a:r>
            <a:r>
              <a:rPr lang="en-US" dirty="0" smtClean="0"/>
              <a:t> Chi-Square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39274" r="40444" b="53136"/>
          <a:stretch/>
        </p:blipFill>
        <p:spPr>
          <a:xfrm>
            <a:off x="3819443" y="2998652"/>
            <a:ext cx="4451252" cy="52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 rotWithShape="1">
          <a:blip r:embed="rId3"/>
          <a:srcRect b="58133"/>
          <a:stretch/>
        </p:blipFill>
        <p:spPr>
          <a:xfrm>
            <a:off x="475866" y="3881657"/>
            <a:ext cx="5362575" cy="1140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665699" y="3881657"/>
            <a:ext cx="299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Karena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nilai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 kami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lebih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besar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0,05, kami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gagal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menolak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hipotesis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nol.</a:t>
            </a:r>
          </a:p>
          <a:p>
            <a:pPr algn="just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Itu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menunjukkan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tidak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perbedaan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konversi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antara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orang-orang yang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melihat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old_page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orang-orang yang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melihat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new_page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ID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8270695" y="3258905"/>
            <a:ext cx="1893213" cy="6227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2"/>
          </p:cNvCxnSpPr>
          <p:nvPr/>
        </p:nvCxnSpPr>
        <p:spPr>
          <a:xfrm rot="16200000" flipH="1">
            <a:off x="6076624" y="2102696"/>
            <a:ext cx="1167815" cy="7006754"/>
          </a:xfrm>
          <a:prstGeom prst="bentConnector3">
            <a:avLst>
              <a:gd name="adj1" fmla="val 11957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4434" y="1386702"/>
            <a:ext cx="41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Itu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Uji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Independensi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Chi-Square? </a:t>
            </a:r>
            <a:endParaRPr lang="en-ID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434" y="1724315"/>
            <a:ext cx="824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mengetahui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apakah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dua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variabel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memiliki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hubungan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secara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signifikan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ID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123</TotalTime>
  <Words>199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DATA MINING/IF317 A/B Testing</vt:lpstr>
      <vt:lpstr>Apa itu A/B Testing?</vt:lpstr>
      <vt:lpstr>Install Packages</vt:lpstr>
      <vt:lpstr>Load Dataframe and Examine</vt:lpstr>
      <vt:lpstr>Check NA(Not Availble) &amp; Remove Duplicate Data</vt:lpstr>
      <vt:lpstr>Explore Columns &amp; Check Conditions</vt:lpstr>
      <vt:lpstr>Clean Dataframe, Delete rows &amp; Check</vt:lpstr>
      <vt:lpstr>Plot Group, Landing_Page, Frequency</vt:lpstr>
      <vt:lpstr>Uji Independensi Chi-Square</vt:lpstr>
      <vt:lpstr>Hasil Akhir</vt:lpstr>
      <vt:lpstr>Hari apa dalam seminggu paling banyak orang berpartisipasi dalam penelitian ini?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MINING/IF317 A/B Testing</dc:title>
  <dc:creator>Asus</dc:creator>
  <cp:keywords/>
  <cp:lastModifiedBy>Asus</cp:lastModifiedBy>
  <cp:revision>13</cp:revision>
  <dcterms:created xsi:type="dcterms:W3CDTF">2019-12-04T06:18:34Z</dcterms:created>
  <dcterms:modified xsi:type="dcterms:W3CDTF">2019-12-04T08:21:46Z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