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4" r:id="rId3"/>
    <p:sldId id="290" r:id="rId4"/>
    <p:sldId id="306" r:id="rId5"/>
    <p:sldId id="307" r:id="rId6"/>
    <p:sldId id="308" r:id="rId7"/>
    <p:sldId id="309" r:id="rId8"/>
    <p:sldId id="310" r:id="rId9"/>
    <p:sldId id="311" r:id="rId10"/>
    <p:sldId id="296" r:id="rId11"/>
    <p:sldId id="299" r:id="rId12"/>
    <p:sldId id="300" r:id="rId13"/>
    <p:sldId id="295" r:id="rId14"/>
    <p:sldId id="313" r:id="rId15"/>
    <p:sldId id="312" r:id="rId16"/>
    <p:sldId id="259" r:id="rId17"/>
    <p:sldId id="275" r:id="rId18"/>
    <p:sldId id="281" r:id="rId19"/>
    <p:sldId id="280" r:id="rId20"/>
    <p:sldId id="282" r:id="rId21"/>
    <p:sldId id="288" r:id="rId22"/>
    <p:sldId id="265" r:id="rId23"/>
    <p:sldId id="283" r:id="rId24"/>
    <p:sldId id="264" r:id="rId25"/>
    <p:sldId id="284" r:id="rId26"/>
    <p:sldId id="285" r:id="rId27"/>
    <p:sldId id="27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CFE7666-4FA5-4BB2-B85E-E1B2C17BBA71}">
          <p14:sldIdLst>
            <p14:sldId id="256"/>
            <p14:sldId id="294"/>
            <p14:sldId id="290"/>
            <p14:sldId id="306"/>
            <p14:sldId id="307"/>
            <p14:sldId id="308"/>
            <p14:sldId id="309"/>
            <p14:sldId id="310"/>
            <p14:sldId id="311"/>
            <p14:sldId id="296"/>
            <p14:sldId id="299"/>
            <p14:sldId id="300"/>
            <p14:sldId id="295"/>
            <p14:sldId id="313"/>
            <p14:sldId id="312"/>
            <p14:sldId id="259"/>
            <p14:sldId id="275"/>
          </p14:sldIdLst>
        </p14:section>
        <p14:section name="GUI" id="{23A7BEE9-0810-47F5-81AF-7DE5720EC1D7}">
          <p14:sldIdLst>
            <p14:sldId id="281"/>
            <p14:sldId id="280"/>
            <p14:sldId id="282"/>
            <p14:sldId id="288"/>
          </p14:sldIdLst>
        </p14:section>
        <p14:section name="Реализация" id="{51699E21-8F9D-4A77-BCE9-D6D2AAA734D7}">
          <p14:sldIdLst>
            <p14:sldId id="265"/>
            <p14:sldId id="283"/>
            <p14:sldId id="264"/>
            <p14:sldId id="284"/>
            <p14:sldId id="285"/>
          </p14:sldIdLst>
        </p14:section>
        <p14:section name="Вывод" id="{A8F29241-5194-4F12-B7E8-82A7E7D2C098}">
          <p14:sldIdLst>
            <p14:sldId id="27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7E4"/>
    <a:srgbClr val="DD4BC8"/>
    <a:srgbClr val="FF0000"/>
    <a:srgbClr val="0000FF"/>
    <a:srgbClr val="080808"/>
    <a:srgbClr val="F8F8F8"/>
    <a:srgbClr val="000000"/>
    <a:srgbClr val="99CCFF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74" y="-54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7935-ED05-4C33-A474-7A0FEE99EE64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D6882-385A-4164-8A4E-1E5251D906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5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A681B-6BB5-4D1F-A638-42BC39FBD0E7}" type="datetimeFigureOut">
              <a:rPr lang="ru-RU" smtClean="0"/>
              <a:pPr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DDE1-9399-4A50-A74C-D60A7B5BF1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04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7DDE1-9399-4A50-A74C-D60A7B5BF1B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7DDE1-9399-4A50-A74C-D60A7B5BF1B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7DDE1-9399-4A50-A74C-D60A7B5BF1B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2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41D276-3EAB-47FB-B8C9-F06D042418EA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9D13-DE7A-4807-9718-3BE7E8D2D6E7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BBB3-4940-4B33-9664-915779B6B763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5FDA-7096-4F41-8885-739248A27FE1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EB70-76C0-45C0-830D-21CBEB373356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3540-C3FE-49B5-A964-3265DDE87F7E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3CB8-E0F9-4685-BA22-E15CC112481F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222A-355B-48FF-A5FB-5A986EBDC687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417F-B9F0-4E93-8250-5811EE8C81F7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5858-C3E9-4E92-8672-380B89E133B3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CA85-7F09-46FC-95C8-A2F77A98A343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7983-D8AF-4AB7-83AE-036D7F969349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База данных обучающихся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Новосибирск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МБОУ Инженерный лицей НГТУ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noProof="0" dirty="0" smtClean="0">
                <a:solidFill>
                  <a:schemeClr val="bg1"/>
                </a:solidFill>
              </a:rPr>
              <a:t>Ерохина Марина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err="1" smtClean="0">
                <a:solidFill>
                  <a:schemeClr val="bg1"/>
                </a:solidFill>
              </a:rPr>
              <a:t>Муль</a:t>
            </a:r>
            <a:r>
              <a:rPr lang="ru-RU" sz="1600" dirty="0" smtClean="0">
                <a:solidFill>
                  <a:schemeClr val="bg1"/>
                </a:solidFill>
              </a:rPr>
              <a:t> Павел </a:t>
            </a:r>
            <a:r>
              <a:rPr lang="ru-RU" sz="1600" dirty="0" err="1" smtClean="0">
                <a:solidFill>
                  <a:schemeClr val="bg1"/>
                </a:solidFill>
              </a:rPr>
              <a:t>Фридрихович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Person</a:t>
            </a:r>
            <a:endParaRPr lang="ru-RU" dirty="0"/>
          </a:p>
        </p:txBody>
      </p:sp>
      <p:pic>
        <p:nvPicPr>
          <p:cNvPr id="5123" name="Picture 3" descr="C:\Users\User\Desktop\Pers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9"/>
          <a:stretch/>
        </p:blipFill>
        <p:spPr bwMode="auto">
          <a:xfrm>
            <a:off x="-15442" y="861559"/>
            <a:ext cx="6550556" cy="297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\Desktop\Pers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9"/>
          <a:stretch/>
        </p:blipFill>
        <p:spPr bwMode="auto">
          <a:xfrm>
            <a:off x="3528638" y="3426845"/>
            <a:ext cx="5610454" cy="17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DataBaseHelper</a:t>
            </a:r>
            <a:endParaRPr lang="ru-RU" dirty="0"/>
          </a:p>
        </p:txBody>
      </p:sp>
      <p:pic>
        <p:nvPicPr>
          <p:cNvPr id="6146" name="Picture 2" descr="C:\Users\User\Desktop\DataBaseHelp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" b="44462"/>
          <a:stretch/>
        </p:blipFill>
        <p:spPr bwMode="auto">
          <a:xfrm>
            <a:off x="-63515" y="854414"/>
            <a:ext cx="5675080" cy="261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DataBaseHelp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2"/>
          <a:stretch/>
        </p:blipFill>
        <p:spPr bwMode="auto">
          <a:xfrm>
            <a:off x="3506965" y="3156815"/>
            <a:ext cx="5625625" cy="206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DataBaseAdapter</a:t>
            </a:r>
            <a:endParaRPr lang="ru-RU" dirty="0"/>
          </a:p>
        </p:txBody>
      </p:sp>
      <p:pic>
        <p:nvPicPr>
          <p:cNvPr id="7170" name="Picture 2" descr="C:\Users\User\Desktop\DataBaseAdap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1507"/>
            <a:ext cx="9144000" cy="27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олилиния 93"/>
          <p:cNvSpPr/>
          <p:nvPr/>
        </p:nvSpPr>
        <p:spPr>
          <a:xfrm>
            <a:off x="-2294089" y="1716808"/>
            <a:ext cx="2270849" cy="22708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17472" y="160535"/>
                </a:moveTo>
                <a:arcTo wR="1135424" hR="1135424" stAng="18050332" swAng="1527387"/>
              </a:path>
            </a:pathLst>
          </a:custGeom>
          <a:noFill/>
          <a:ln>
            <a:tailEnd type="arrow"/>
          </a:ln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70293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135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02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94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80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79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приложения, позволяющего облегчить работу с группами учеников и их расписанием в условиях образовательного учреждения.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0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6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31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2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3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66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1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400" dirty="0" smtClean="0"/>
              <a:t>Создать базу данных обучающихся, преподавателей и администраторов;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/>
              <a:t>Создать в приложении такой функционал, способный давать пользователям разного статуса разные права;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/>
              <a:t>Осуществить возможность изменения базы данных в реальном времени;</a:t>
            </a:r>
          </a:p>
          <a:p>
            <a:pPr marL="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6874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Каждый пользователь может менять информацию о себе, кроме статуса. В данной версии смена статуса недоступна;</a:t>
            </a:r>
          </a:p>
          <a:p>
            <a:r>
              <a:rPr lang="ru-RU" sz="2400" dirty="0" smtClean="0"/>
              <a:t>Каждый пользователь со статусом «Ученик» видит список своих учителей и расписание;</a:t>
            </a:r>
          </a:p>
          <a:p>
            <a:r>
              <a:rPr lang="ru-RU" sz="2400" dirty="0" smtClean="0"/>
              <a:t>Каждый пользователь со статусом «Преподаватель» может видеть группы своих учеников и время их занятий;</a:t>
            </a:r>
          </a:p>
          <a:p>
            <a:r>
              <a:rPr lang="ru-RU" sz="2400" dirty="0" smtClean="0"/>
              <a:t>Каждый пользователь со статусом «Администратор» может просматривать профили всех пользователей, изменять информацию в них, менять значения Базы данных и ее «</a:t>
            </a:r>
            <a:r>
              <a:rPr lang="ru-RU" sz="2400" dirty="0" err="1" smtClean="0"/>
              <a:t>подбаз</a:t>
            </a:r>
            <a:r>
              <a:rPr lang="ru-RU" sz="2400" dirty="0" smtClean="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активностей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514" y="1086585"/>
            <a:ext cx="1935215" cy="405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81590" y="1914587"/>
            <a:ext cx="3375375" cy="585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HomeActivity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6526" y="4627787"/>
            <a:ext cx="1980220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93947" y="996576"/>
            <a:ext cx="2367036" cy="495055"/>
          </a:xfrm>
          <a:prstGeom prst="rect">
            <a:avLst/>
          </a:prstGeom>
          <a:noFill/>
          <a:ln>
            <a:solidFill>
              <a:srgbClr val="78D7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744511" y="2504242"/>
            <a:ext cx="2192973" cy="476493"/>
          </a:xfrm>
          <a:prstGeom prst="rect">
            <a:avLst/>
          </a:prstGeom>
          <a:noFill/>
          <a:ln>
            <a:solidFill>
              <a:srgbClr val="78D7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840998" y="4166122"/>
            <a:ext cx="1096486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90290" y="1743911"/>
            <a:ext cx="2187633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AccountActivity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07015" y="3831890"/>
            <a:ext cx="2610290" cy="4500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InformationActivity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577" y="1086584"/>
            <a:ext cx="19731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LoginActivity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3143" y="4608589"/>
            <a:ext cx="186698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RegistActivity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93947" y="1013270"/>
            <a:ext cx="249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DataBaseAdapter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44512" y="2519070"/>
            <a:ext cx="219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DataBaseHelper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900212" y="4166122"/>
            <a:ext cx="10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Person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66755" y="3606865"/>
            <a:ext cx="17780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TableActivity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379699" y="3615766"/>
            <a:ext cx="1771097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2" idx="0"/>
            <a:endCxn id="5" idx="2"/>
          </p:cNvCxnSpPr>
          <p:nvPr/>
        </p:nvCxnSpPr>
        <p:spPr>
          <a:xfrm flipH="1" flipV="1">
            <a:off x="2569278" y="2499652"/>
            <a:ext cx="695970" cy="111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1"/>
            <a:endCxn id="18" idx="0"/>
          </p:cNvCxnSpPr>
          <p:nvPr/>
        </p:nvCxnSpPr>
        <p:spPr>
          <a:xfrm>
            <a:off x="206514" y="1289108"/>
            <a:ext cx="1080122" cy="33194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  <a:endCxn id="5" idx="0"/>
          </p:cNvCxnSpPr>
          <p:nvPr/>
        </p:nvCxnSpPr>
        <p:spPr>
          <a:xfrm>
            <a:off x="1174122" y="1491631"/>
            <a:ext cx="1395156" cy="422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0"/>
            <a:endCxn id="5" idx="2"/>
          </p:cNvCxnSpPr>
          <p:nvPr/>
        </p:nvCxnSpPr>
        <p:spPr>
          <a:xfrm flipV="1">
            <a:off x="1286636" y="2499652"/>
            <a:ext cx="1282642" cy="2108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5" idx="3"/>
            <a:endCxn id="7" idx="2"/>
          </p:cNvCxnSpPr>
          <p:nvPr/>
        </p:nvCxnSpPr>
        <p:spPr>
          <a:xfrm flipV="1">
            <a:off x="4256965" y="2103951"/>
            <a:ext cx="1527142" cy="103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3"/>
            <a:endCxn id="13" idx="0"/>
          </p:cNvCxnSpPr>
          <p:nvPr/>
        </p:nvCxnSpPr>
        <p:spPr>
          <a:xfrm>
            <a:off x="4256965" y="2207120"/>
            <a:ext cx="1755195" cy="1624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5" idx="3"/>
            <a:endCxn id="23" idx="0"/>
          </p:cNvCxnSpPr>
          <p:nvPr/>
        </p:nvCxnSpPr>
        <p:spPr>
          <a:xfrm flipH="1">
            <a:off x="3255781" y="2207120"/>
            <a:ext cx="1001184" cy="13997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9" name="Прямая со стрелкой 2058"/>
          <p:cNvCxnSpPr>
            <a:stCxn id="11" idx="2"/>
            <a:endCxn id="23" idx="0"/>
          </p:cNvCxnSpPr>
          <p:nvPr/>
        </p:nvCxnSpPr>
        <p:spPr>
          <a:xfrm flipH="1">
            <a:off x="3255781" y="2980735"/>
            <a:ext cx="4585217" cy="626130"/>
          </a:xfrm>
          <a:prstGeom prst="straightConnector1">
            <a:avLst/>
          </a:prstGeom>
          <a:ln>
            <a:solidFill>
              <a:srgbClr val="78D7E4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3328780" y="1491631"/>
            <a:ext cx="4512217" cy="2124135"/>
          </a:xfrm>
          <a:prstGeom prst="straightConnector1">
            <a:avLst/>
          </a:prstGeom>
          <a:ln>
            <a:solidFill>
              <a:srgbClr val="78D7E4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21" idx="0"/>
            <a:endCxn id="11" idx="2"/>
          </p:cNvCxnSpPr>
          <p:nvPr/>
        </p:nvCxnSpPr>
        <p:spPr>
          <a:xfrm flipH="1" flipV="1">
            <a:off x="7840998" y="2980735"/>
            <a:ext cx="577850" cy="118538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21" idx="0"/>
            <a:endCxn id="6" idx="2"/>
          </p:cNvCxnSpPr>
          <p:nvPr/>
        </p:nvCxnSpPr>
        <p:spPr>
          <a:xfrm flipH="1" flipV="1">
            <a:off x="7777465" y="1491631"/>
            <a:ext cx="641383" cy="267449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2" idx="1"/>
            <a:endCxn id="8" idx="3"/>
          </p:cNvCxnSpPr>
          <p:nvPr/>
        </p:nvCxnSpPr>
        <p:spPr>
          <a:xfrm flipH="1">
            <a:off x="2276746" y="4396955"/>
            <a:ext cx="5564252" cy="46166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8" idx="1"/>
            <a:endCxn id="17" idx="1"/>
          </p:cNvCxnSpPr>
          <p:nvPr/>
        </p:nvCxnSpPr>
        <p:spPr>
          <a:xfrm flipH="1" flipV="1">
            <a:off x="168577" y="1317417"/>
            <a:ext cx="127949" cy="354120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12" idx="1"/>
            <a:endCxn id="23" idx="2"/>
          </p:cNvCxnSpPr>
          <p:nvPr/>
        </p:nvCxnSpPr>
        <p:spPr>
          <a:xfrm flipH="1" flipV="1">
            <a:off x="3255781" y="4068530"/>
            <a:ext cx="4585217" cy="3284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21" idx="1"/>
            <a:endCxn id="5" idx="2"/>
          </p:cNvCxnSpPr>
          <p:nvPr/>
        </p:nvCxnSpPr>
        <p:spPr>
          <a:xfrm flipH="1" flipV="1">
            <a:off x="2569278" y="2499652"/>
            <a:ext cx="5330934" cy="189730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LoginActivity</a:t>
            </a:r>
            <a:endParaRPr lang="ru-RU" dirty="0"/>
          </a:p>
        </p:txBody>
      </p:sp>
      <p:pic>
        <p:nvPicPr>
          <p:cNvPr id="1026" name="Picture 2" descr="C:\Users\User\Desktop\Login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1" y="861559"/>
            <a:ext cx="5832140" cy="43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activity_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59" y="926918"/>
            <a:ext cx="2422913" cy="43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RegistActivity</a:t>
            </a:r>
            <a:endParaRPr lang="ru-RU" dirty="0"/>
          </a:p>
        </p:txBody>
      </p:sp>
      <p:pic>
        <p:nvPicPr>
          <p:cNvPr id="2050" name="Picture 2" descr="C:\Users\User\Desktop\Regist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4" y="852192"/>
            <a:ext cx="6687235" cy="204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activity_reg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193"/>
            <a:ext cx="2456765" cy="435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HomeActivity</a:t>
            </a:r>
            <a:endParaRPr lang="ru-RU" dirty="0"/>
          </a:p>
        </p:txBody>
      </p:sp>
      <p:pic>
        <p:nvPicPr>
          <p:cNvPr id="3074" name="Picture 2" descr="C:\Users\User\Desktop\Home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95" y="861559"/>
            <a:ext cx="6730405" cy="226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activity_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72" y="861559"/>
            <a:ext cx="2423867" cy="43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TableActivity</a:t>
            </a:r>
            <a:endParaRPr lang="ru-RU" dirty="0"/>
          </a:p>
        </p:txBody>
      </p:sp>
      <p:pic>
        <p:nvPicPr>
          <p:cNvPr id="4098" name="Picture 2" descr="C:\Users\User\Desktop\Table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846079"/>
            <a:ext cx="6088476" cy="43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activity_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57" y="996575"/>
            <a:ext cx="2360760" cy="421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177</Words>
  <Application>Microsoft Office PowerPoint</Application>
  <PresentationFormat>Экран (16:9)</PresentationFormat>
  <Paragraphs>44</Paragraphs>
  <Slides>27</Slides>
  <Notes>3</Notes>
  <HiddenSlides>15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Office Theme</vt:lpstr>
      <vt:lpstr>Индивидуальный проект  База данных обучающихся</vt:lpstr>
      <vt:lpstr>Цель проекта</vt:lpstr>
      <vt:lpstr>Задачи проекта</vt:lpstr>
      <vt:lpstr>Настройки приложения</vt:lpstr>
      <vt:lpstr>Структура активностей</vt:lpstr>
      <vt:lpstr>LoginActivity</vt:lpstr>
      <vt:lpstr>RegistActivity</vt:lpstr>
      <vt:lpstr>HomeActivity</vt:lpstr>
      <vt:lpstr>TableActivity</vt:lpstr>
      <vt:lpstr>Класс Person</vt:lpstr>
      <vt:lpstr>DataBaseHelper</vt:lpstr>
      <vt:lpstr>DataBaseAdapter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Требования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User</cp:lastModifiedBy>
  <cp:revision>441</cp:revision>
  <dcterms:created xsi:type="dcterms:W3CDTF">2014-12-12T07:51:53Z</dcterms:created>
  <dcterms:modified xsi:type="dcterms:W3CDTF">2021-04-27T07:06:39Z</dcterms:modified>
</cp:coreProperties>
</file>