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1" r:id="rId9"/>
    <p:sldId id="262" r:id="rId10"/>
    <p:sldId id="268" r:id="rId11"/>
    <p:sldId id="263" r:id="rId12"/>
    <p:sldId id="264" r:id="rId13"/>
    <p:sldId id="265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-84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TG2 </a:t>
            </a:r>
            <a:r>
              <a:rPr lang="es-ES" dirty="0"/>
              <a:t>- JAVASCRIPT MVC FRAMEWORKS</a:t>
            </a:r>
            <a:r>
              <a:rPr lang="es-ES" dirty="0" smtClean="0"/>
              <a:t> 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DTE – MARINA GARCÍA GARROTE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421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0941" y="444137"/>
            <a:ext cx="9905999" cy="694267"/>
          </a:xfrm>
        </p:spPr>
        <p:txBody>
          <a:bodyPr>
            <a:noAutofit/>
          </a:bodyPr>
          <a:lstStyle/>
          <a:p>
            <a:pPr algn="ctr"/>
            <a:r>
              <a:rPr lang="es-ES" sz="4000" dirty="0" smtClean="0"/>
              <a:t>CRITERIOS, APRENDIZAJE</a:t>
            </a:r>
            <a:endParaRPr lang="en-US" sz="4000" dirty="0"/>
          </a:p>
        </p:txBody>
      </p:sp>
      <p:sp>
        <p:nvSpPr>
          <p:cNvPr id="3" name="Rectángulo 2"/>
          <p:cNvSpPr/>
          <p:nvPr/>
        </p:nvSpPr>
        <p:spPr>
          <a:xfrm>
            <a:off x="552751" y="1732117"/>
            <a:ext cx="922237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latin typeface="Arial" panose="020B0604020202020204" pitchFamily="34" charset="0"/>
                <a:ea typeface="Calibri" panose="020F0502020204030204" pitchFamily="34" charset="0"/>
              </a:rPr>
              <a:t>Libros publicados</a:t>
            </a:r>
          </a:p>
          <a:p>
            <a:pPr marL="457200" lvl="2" algn="just"/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</a:rPr>
              <a:t>Dado que se podrían encontrar numerosas publicaciones fiables aunque no sean oficiales, se estableces un valor </a:t>
            </a:r>
            <a:r>
              <a:rPr lang="es-ES" sz="2000" dirty="0" err="1">
                <a:latin typeface="Arial" panose="020B0604020202020204" pitchFamily="34" charset="0"/>
                <a:ea typeface="Calibri" panose="020F0502020204030204" pitchFamily="34" charset="0"/>
              </a:rPr>
              <a:t>boleano</a:t>
            </a:r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</a:rPr>
              <a:t> para indicar solo si existen publicaciones en la actualidad sobre las tecnologías comparadas. </a:t>
            </a:r>
            <a:endParaRPr lang="es-ES" sz="2000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lvl="2" algn="just"/>
            <a:r>
              <a:rPr lang="es-ES" sz="2000" i="1" dirty="0" smtClean="0">
                <a:latin typeface="Arial" panose="020B0604020202020204" pitchFamily="34" charset="0"/>
                <a:ea typeface="Calibri" panose="020F0502020204030204" pitchFamily="34" charset="0"/>
              </a:rPr>
              <a:t>Tipo </a:t>
            </a:r>
            <a:r>
              <a:rPr lang="es-ES" sz="2000" i="1" dirty="0">
                <a:latin typeface="Arial" panose="020B0604020202020204" pitchFamily="34" charset="0"/>
                <a:ea typeface="Calibri" panose="020F0502020204030204" pitchFamily="34" charset="0"/>
              </a:rPr>
              <a:t>de valor: </a:t>
            </a:r>
            <a:r>
              <a:rPr lang="es-ES" sz="2000" i="1" dirty="0" err="1">
                <a:latin typeface="Arial" panose="020B0604020202020204" pitchFamily="34" charset="0"/>
                <a:ea typeface="Calibri" panose="020F0502020204030204" pitchFamily="34" charset="0"/>
              </a:rPr>
              <a:t>Boleano</a:t>
            </a:r>
            <a:r>
              <a:rPr lang="es-ES" sz="2000" i="1" dirty="0" smtClean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457200" lvl="2" algn="just"/>
            <a:endParaRPr lang="es-ES" sz="2000" i="1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lvl="2" algn="just"/>
            <a:endParaRPr lang="es-ES" sz="2000" i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lvl="1" algn="just"/>
            <a:endParaRPr lang="es-ES" sz="2000" b="1" i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es-ES" sz="2000" b="1" dirty="0">
                <a:latin typeface="Arial" panose="020B0604020202020204" pitchFamily="34" charset="0"/>
                <a:ea typeface="Calibri" panose="020F0502020204030204" pitchFamily="34" charset="0"/>
              </a:rPr>
              <a:t>Soporte oficial </a:t>
            </a:r>
            <a:r>
              <a:rPr lang="es-ES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multi</a:t>
            </a:r>
            <a:r>
              <a:rPr lang="es-ES" sz="2000" b="1" dirty="0">
                <a:latin typeface="Arial" panose="020B0604020202020204" pitchFamily="34" charset="0"/>
                <a:ea typeface="Calibri" panose="020F0502020204030204" pitchFamily="34" charset="0"/>
              </a:rPr>
              <a:t>-idioma</a:t>
            </a:r>
          </a:p>
          <a:p>
            <a:pPr lvl="1" algn="just"/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</a:rPr>
              <a:t>Descripción: Opción de elegir idioma en la web oficial o en la zona de soporte de la misma. </a:t>
            </a:r>
          </a:p>
          <a:p>
            <a:pPr lvl="1" algn="just"/>
            <a:r>
              <a:rPr lang="es-ES" sz="2000" i="1" dirty="0">
                <a:latin typeface="Arial" panose="020B0604020202020204" pitchFamily="34" charset="0"/>
                <a:ea typeface="Calibri" panose="020F0502020204030204" pitchFamily="34" charset="0"/>
              </a:rPr>
              <a:t>Tipo de valor: </a:t>
            </a:r>
            <a:r>
              <a:rPr lang="es-ES" sz="2000" i="1" dirty="0" err="1">
                <a:latin typeface="Arial" panose="020B0604020202020204" pitchFamily="34" charset="0"/>
                <a:ea typeface="Calibri" panose="020F0502020204030204" pitchFamily="34" charset="0"/>
              </a:rPr>
              <a:t>Boleano</a:t>
            </a:r>
            <a:r>
              <a:rPr lang="es-ES" sz="2000" i="1" dirty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531669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7565"/>
            <a:ext cx="9905999" cy="694267"/>
          </a:xfrm>
        </p:spPr>
        <p:txBody>
          <a:bodyPr>
            <a:noAutofit/>
          </a:bodyPr>
          <a:lstStyle/>
          <a:p>
            <a:pPr algn="ctr"/>
            <a:r>
              <a:rPr lang="es-ES" sz="4000" dirty="0" smtClean="0"/>
              <a:t>CRITERIOS, OPCIONES DE DESARROLLO</a:t>
            </a:r>
            <a:endParaRPr lang="en-US" sz="4000" dirty="0"/>
          </a:p>
        </p:txBody>
      </p:sp>
      <p:sp>
        <p:nvSpPr>
          <p:cNvPr id="6" name="Rectángulo 5"/>
          <p:cNvSpPr/>
          <p:nvPr/>
        </p:nvSpPr>
        <p:spPr>
          <a:xfrm>
            <a:off x="630405" y="1085255"/>
            <a:ext cx="9042400" cy="593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000" b="1" dirty="0" smtClean="0">
                <a:latin typeface="Arial" panose="020B0604020202020204" pitchFamily="34" charset="0"/>
                <a:ea typeface="Calibri" panose="020F0502020204030204" pitchFamily="34" charset="0"/>
              </a:rPr>
              <a:t>Plantillas</a:t>
            </a:r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s-ES" sz="2000" dirty="0" smtClean="0">
                <a:latin typeface="Arial" panose="020B0604020202020204" pitchFamily="34" charset="0"/>
                <a:ea typeface="Calibri" panose="020F0502020204030204" pitchFamily="34" charset="0"/>
              </a:rPr>
              <a:t>Incluye </a:t>
            </a:r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</a:rPr>
              <a:t>sistema de plantillas.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s-ES" sz="2000" i="1" dirty="0">
                <a:latin typeface="Arial" panose="020B0604020202020204" pitchFamily="34" charset="0"/>
                <a:ea typeface="Calibri" panose="020F0502020204030204" pitchFamily="34" charset="0"/>
              </a:rPr>
              <a:t>Tipo de valor: </a:t>
            </a:r>
            <a:r>
              <a:rPr lang="es-ES" sz="2000" i="1" dirty="0" err="1">
                <a:latin typeface="Arial" panose="020B0604020202020204" pitchFamily="34" charset="0"/>
                <a:ea typeface="Calibri" panose="020F0502020204030204" pitchFamily="34" charset="0"/>
              </a:rPr>
              <a:t>Boleano</a:t>
            </a:r>
            <a:r>
              <a:rPr lang="es-ES" sz="2000" i="1" dirty="0" smtClean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endParaRPr lang="es-ES" sz="2000" i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000" b="1" dirty="0">
                <a:latin typeface="Arial" panose="020B0604020202020204" pitchFamily="34" charset="0"/>
                <a:ea typeface="Calibri" panose="020F0502020204030204" pitchFamily="34" charset="0"/>
              </a:rPr>
              <a:t>Soporta Data </a:t>
            </a:r>
            <a:r>
              <a:rPr lang="es-ES" sz="2000" b="1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Binding</a:t>
            </a:r>
            <a:endParaRPr lang="es-ES" sz="2000" b="1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000" b="1" dirty="0" smtClean="0"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</a:rPr>
              <a:t>Permite mapeo de las propiedades de la instancia de un objeto de datos </a:t>
            </a:r>
            <a:r>
              <a:rPr lang="es-ES" sz="2000" dirty="0" smtClean="0">
                <a:latin typeface="Arial" panose="020B0604020202020204" pitchFamily="34" charset="0"/>
                <a:ea typeface="Calibri" panose="020F0502020204030204" pitchFamily="34" charset="0"/>
              </a:rPr>
              <a:t>	con </a:t>
            </a:r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</a:rPr>
              <a:t>su localización en una fuente de datos.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s-ES" sz="2000" i="1" dirty="0">
                <a:latin typeface="Arial" panose="020B0604020202020204" pitchFamily="34" charset="0"/>
                <a:ea typeface="Calibri" panose="020F0502020204030204" pitchFamily="34" charset="0"/>
              </a:rPr>
              <a:t>Tipo de valor: Boleando.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2000" b="1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000" b="1" dirty="0" smtClean="0">
                <a:latin typeface="Arial" panose="020B0604020202020204" pitchFamily="34" charset="0"/>
                <a:ea typeface="Calibri" panose="020F0502020204030204" pitchFamily="34" charset="0"/>
              </a:rPr>
              <a:t>Módulos </a:t>
            </a:r>
            <a:r>
              <a:rPr lang="es-ES" sz="2000" b="1" dirty="0">
                <a:latin typeface="Arial" panose="020B0604020202020204" pitchFamily="34" charset="0"/>
                <a:ea typeface="Calibri" panose="020F0502020204030204" pitchFamily="34" charset="0"/>
              </a:rPr>
              <a:t>externos / </a:t>
            </a:r>
            <a:r>
              <a:rPr lang="es-ES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plugins</a:t>
            </a:r>
            <a:r>
              <a:rPr lang="es-ES" sz="2000" b="1" dirty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s-ES" sz="2000" dirty="0" smtClean="0">
                <a:latin typeface="Arial" panose="020B0604020202020204" pitchFamily="34" charset="0"/>
                <a:ea typeface="Calibri" panose="020F0502020204030204" pitchFamily="34" charset="0"/>
              </a:rPr>
              <a:t>Facilidad </a:t>
            </a:r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</a:rPr>
              <a:t>de integración de módulos externos y </a:t>
            </a:r>
            <a:r>
              <a:rPr lang="es-ES" sz="2000" dirty="0" err="1">
                <a:latin typeface="Arial" panose="020B0604020202020204" pitchFamily="34" charset="0"/>
                <a:ea typeface="Calibri" panose="020F0502020204030204" pitchFamily="34" charset="0"/>
              </a:rPr>
              <a:t>plugins</a:t>
            </a:r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s-ES" sz="2000" i="1" dirty="0">
                <a:latin typeface="Arial" panose="020B0604020202020204" pitchFamily="34" charset="0"/>
                <a:ea typeface="Calibri" panose="020F0502020204030204" pitchFamily="34" charset="0"/>
              </a:rPr>
              <a:t>Tipo de valor: </a:t>
            </a:r>
            <a:r>
              <a:rPr lang="es-ES" sz="2000" i="1" dirty="0" err="1">
                <a:latin typeface="Arial" panose="020B0604020202020204" pitchFamily="34" charset="0"/>
                <a:ea typeface="Calibri" panose="020F0502020204030204" pitchFamily="34" charset="0"/>
              </a:rPr>
              <a:t>Boleano</a:t>
            </a:r>
            <a:r>
              <a:rPr lang="es-ES" sz="2000" i="1" dirty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endParaRPr lang="es-ES" sz="2000" i="1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1054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00272470"/>
              </p:ext>
            </p:extLst>
          </p:nvPr>
        </p:nvGraphicFramePr>
        <p:xfrm>
          <a:off x="261255" y="182883"/>
          <a:ext cx="11730447" cy="6492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5996">
                  <a:extLst>
                    <a:ext uri="{9D8B030D-6E8A-4147-A177-3AD203B41FA5}">
                      <a16:colId xmlns:a16="http://schemas.microsoft.com/office/drawing/2014/main" xmlns="" val="2582661662"/>
                    </a:ext>
                  </a:extLst>
                </a:gridCol>
                <a:gridCol w="1843684">
                  <a:extLst>
                    <a:ext uri="{9D8B030D-6E8A-4147-A177-3AD203B41FA5}">
                      <a16:colId xmlns:a16="http://schemas.microsoft.com/office/drawing/2014/main" xmlns="" val="2788761059"/>
                    </a:ext>
                  </a:extLst>
                </a:gridCol>
                <a:gridCol w="1804684">
                  <a:extLst>
                    <a:ext uri="{9D8B030D-6E8A-4147-A177-3AD203B41FA5}">
                      <a16:colId xmlns:a16="http://schemas.microsoft.com/office/drawing/2014/main" xmlns="" val="2768257485"/>
                    </a:ext>
                  </a:extLst>
                </a:gridCol>
                <a:gridCol w="5496083">
                  <a:extLst>
                    <a:ext uri="{9D8B030D-6E8A-4147-A177-3AD203B41FA5}">
                      <a16:colId xmlns:a16="http://schemas.microsoft.com/office/drawing/2014/main" xmlns="" val="3209222559"/>
                    </a:ext>
                  </a:extLst>
                </a:gridCol>
              </a:tblGrid>
              <a:tr h="528497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200" dirty="0" smtClean="0">
                          <a:effectLst/>
                        </a:rPr>
                        <a:t>Comparación </a:t>
                      </a:r>
                      <a:r>
                        <a:rPr lang="es-ES" sz="3200" dirty="0">
                          <a:effectLst/>
                        </a:rPr>
                        <a:t>de las tecnologías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3362400"/>
                  </a:ext>
                </a:extLst>
              </a:tr>
              <a:tr h="330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 smtClean="0">
                          <a:effectLst/>
                        </a:rPr>
                        <a:t>CRITERIOS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 smtClean="0">
                          <a:effectLst/>
                        </a:rPr>
                        <a:t>ANGULARJS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 smtClean="0">
                          <a:effectLst/>
                        </a:rPr>
                        <a:t>BACKBONE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 smtClean="0">
                          <a:effectLst/>
                        </a:rPr>
                        <a:t>COMENTARIOS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extLst>
                  <a:ext uri="{0D108BD9-81ED-4DB2-BD59-A6C34878D82A}">
                    <a16:rowId xmlns:a16="http://schemas.microsoft.com/office/drawing/2014/main" xmlns="" val="731272113"/>
                  </a:ext>
                </a:extLst>
              </a:tr>
              <a:tr h="2847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Criterio A.1: Tamaño neto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39.5kb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6.5kb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Backbone se es un paquete mucho más ligero.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extLst>
                  <a:ext uri="{0D108BD9-81ED-4DB2-BD59-A6C34878D82A}">
                    <a16:rowId xmlns:a16="http://schemas.microsoft.com/office/drawing/2014/main" xmlns="" val="2726851501"/>
                  </a:ext>
                </a:extLst>
              </a:tr>
              <a:tr h="5694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Criterio A.2: Complejidad interna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Alta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Baja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Angular es una tecnología mucho más compleja internamente, dado que ofrece más funcionalidades.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extLst>
                  <a:ext uri="{0D108BD9-81ED-4DB2-BD59-A6C34878D82A}">
                    <a16:rowId xmlns:a16="http://schemas.microsoft.com/office/drawing/2014/main" xmlns="" val="1880483597"/>
                  </a:ext>
                </a:extLst>
              </a:tr>
              <a:tr h="8542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Criterio A.3: Componentes requeridos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Navegador, editor o IDE, jQuery, json2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Navegador, editor o IDE, jQuery, Underscore, json2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Ambos requieren componentes similares.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extLst>
                  <a:ext uri="{0D108BD9-81ED-4DB2-BD59-A6C34878D82A}">
                    <a16:rowId xmlns:a16="http://schemas.microsoft.com/office/drawing/2014/main" xmlns="" val="2263320787"/>
                  </a:ext>
                </a:extLst>
              </a:tr>
              <a:tr h="2847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Criterio A.4: Licencia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MIT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MIT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Licencia del Instituto Tecnológico de Massachusetts.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extLst>
                  <a:ext uri="{0D108BD9-81ED-4DB2-BD59-A6C34878D82A}">
                    <a16:rowId xmlns:a16="http://schemas.microsoft.com/office/drawing/2014/main" xmlns="" val="2954010831"/>
                  </a:ext>
                </a:extLst>
              </a:tr>
              <a:tr h="5694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Criterio A.5: Desarrollador/es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Google y comunidad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Jeremy Ashkenas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Angular cuenta con el soporte y el prestigio de una importante compañía como Google.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extLst>
                  <a:ext uri="{0D108BD9-81ED-4DB2-BD59-A6C34878D82A}">
                    <a16:rowId xmlns:a16="http://schemas.microsoft.com/office/drawing/2014/main" xmlns="" val="2388769531"/>
                  </a:ext>
                </a:extLst>
              </a:tr>
              <a:tr h="7927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Criterio B.1: Fecha popularización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2010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Finales 2012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Backbone es una tecnología más antigua, con más bagaje. Angular es más novedosa y aun no ha sufrido estancamiento. 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extLst>
                  <a:ext uri="{0D108BD9-81ED-4DB2-BD59-A6C34878D82A}">
                    <a16:rowId xmlns:a16="http://schemas.microsoft.com/office/drawing/2014/main" xmlns="" val="2972399616"/>
                  </a:ext>
                </a:extLst>
              </a:tr>
              <a:tr h="5694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Criterio B.2: Preguntas en StackOverflow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40.200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18.800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Angular cuenta con más preguntas en StackOverflow. Significativo de una menor comunidad propia.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extLst>
                  <a:ext uri="{0D108BD9-81ED-4DB2-BD59-A6C34878D82A}">
                    <a16:rowId xmlns:a16="http://schemas.microsoft.com/office/drawing/2014/main" xmlns="" val="4093306757"/>
                  </a:ext>
                </a:extLst>
              </a:tr>
              <a:tr h="5694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Criterio B.3:  Módulos desarrollados por terceros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1488 ngmodules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256 backplugs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Angular al ser más novedosa y utilizada cuenta con mayor número de paquetes desarrollados por terceros.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extLst>
                  <a:ext uri="{0D108BD9-81ED-4DB2-BD59-A6C34878D82A}">
                    <a16:rowId xmlns:a16="http://schemas.microsoft.com/office/drawing/2014/main" xmlns="" val="2375293365"/>
                  </a:ext>
                </a:extLst>
              </a:tr>
              <a:tr h="5694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Criterio B.4:  Resultados en youtube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~93.000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~10.600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Angular dada su popularidad cuenta con mayor número de videotutoriales.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extLst>
                  <a:ext uri="{0D108BD9-81ED-4DB2-BD59-A6C34878D82A}">
                    <a16:rowId xmlns:a16="http://schemas.microsoft.com/office/drawing/2014/main" xmlns="" val="1407569102"/>
                  </a:ext>
                </a:extLst>
              </a:tr>
              <a:tr h="5694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Criterio B.5:  Contribuciones en GitHub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96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265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</a:rPr>
                        <a:t>Backbone</a:t>
                      </a:r>
                      <a:r>
                        <a:rPr lang="es-ES" sz="1600" dirty="0">
                          <a:effectLst/>
                        </a:rPr>
                        <a:t> cuenta con mayor número de contribuciones dada su antigüedad.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extLst>
                  <a:ext uri="{0D108BD9-81ED-4DB2-BD59-A6C34878D82A}">
                    <a16:rowId xmlns:a16="http://schemas.microsoft.com/office/drawing/2014/main" xmlns="" val="2320452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6679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46288992"/>
              </p:ext>
            </p:extLst>
          </p:nvPr>
        </p:nvGraphicFramePr>
        <p:xfrm>
          <a:off x="261258" y="156753"/>
          <a:ext cx="11573690" cy="65481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1439">
                  <a:extLst>
                    <a:ext uri="{9D8B030D-6E8A-4147-A177-3AD203B41FA5}">
                      <a16:colId xmlns:a16="http://schemas.microsoft.com/office/drawing/2014/main" xmlns="" val="2540422364"/>
                    </a:ext>
                  </a:extLst>
                </a:gridCol>
                <a:gridCol w="1511109">
                  <a:extLst>
                    <a:ext uri="{9D8B030D-6E8A-4147-A177-3AD203B41FA5}">
                      <a16:colId xmlns:a16="http://schemas.microsoft.com/office/drawing/2014/main" xmlns="" val="2621608120"/>
                    </a:ext>
                  </a:extLst>
                </a:gridCol>
                <a:gridCol w="1517387">
                  <a:extLst>
                    <a:ext uri="{9D8B030D-6E8A-4147-A177-3AD203B41FA5}">
                      <a16:colId xmlns:a16="http://schemas.microsoft.com/office/drawing/2014/main" xmlns="" val="2307290533"/>
                    </a:ext>
                  </a:extLst>
                </a:gridCol>
                <a:gridCol w="5993755">
                  <a:extLst>
                    <a:ext uri="{9D8B030D-6E8A-4147-A177-3AD203B41FA5}">
                      <a16:colId xmlns:a16="http://schemas.microsoft.com/office/drawing/2014/main" xmlns="" val="3034499651"/>
                    </a:ext>
                  </a:extLst>
                </a:gridCol>
              </a:tblGrid>
              <a:tr h="553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 smtClean="0">
                          <a:effectLst/>
                        </a:rPr>
                        <a:t>CRITERIOS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 smtClean="0">
                          <a:effectLst/>
                        </a:rPr>
                        <a:t>ANGULARJS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 smtClean="0">
                          <a:effectLst/>
                        </a:rPr>
                        <a:t>BACKBONE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 smtClean="0">
                          <a:effectLst/>
                        </a:rPr>
                        <a:t>COMENTARIOS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extLst>
                  <a:ext uri="{0D108BD9-81ED-4DB2-BD59-A6C34878D82A}">
                    <a16:rowId xmlns:a16="http://schemas.microsoft.com/office/drawing/2014/main" xmlns="" val="2924111455"/>
                  </a:ext>
                </a:extLst>
              </a:tr>
              <a:tr h="553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Criterio B.6:  Usuarios de extensiones de Chrome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275000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15600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La cantidad de usuarios que tiene Angular hace que el número de usuarios de la extensión sea mucho mayor a la de </a:t>
                      </a:r>
                      <a:r>
                        <a:rPr lang="es-ES" sz="1600" dirty="0" err="1">
                          <a:effectLst/>
                        </a:rPr>
                        <a:t>Backbone</a:t>
                      </a:r>
                      <a:r>
                        <a:rPr lang="es-ES" sz="1600" dirty="0">
                          <a:effectLst/>
                        </a:rPr>
                        <a:t>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extLst>
                  <a:ext uri="{0D108BD9-81ED-4DB2-BD59-A6C34878D82A}">
                    <a16:rowId xmlns:a16="http://schemas.microsoft.com/office/drawing/2014/main" xmlns="" val="482341088"/>
                  </a:ext>
                </a:extLst>
              </a:tr>
              <a:tr h="553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Criterio B.7:  Incidencias abiertas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922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Angular tiene una elevada cantidad de incidencias abiertas, indicativo de un soporte más deficiente.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extLst>
                  <a:ext uri="{0D108BD9-81ED-4DB2-BD59-A6C34878D82A}">
                    <a16:rowId xmlns:a16="http://schemas.microsoft.com/office/drawing/2014/main" xmlns="" val="3676419486"/>
                  </a:ext>
                </a:extLst>
              </a:tr>
              <a:tr h="553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Criterio B.8:  Incidencias cerradas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5520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2062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Igualmente cuenta con más incidencias cerradas.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extLst>
                  <a:ext uri="{0D108BD9-81ED-4DB2-BD59-A6C34878D82A}">
                    <a16:rowId xmlns:a16="http://schemas.microsoft.com/office/drawing/2014/main" xmlns="" val="1394580655"/>
                  </a:ext>
                </a:extLst>
              </a:tr>
              <a:tr h="8304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Criterio C.1: Curva de aprendizaje</a:t>
                      </a:r>
                      <a:endParaRPr lang="en-US" sz="16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Larga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Corta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Angular requiere de un tiempo de aprendizaje mayor. También se ha podido comprobar en el TG1 en la duración de los cursos encontrados y su temario.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extLst>
                  <a:ext uri="{0D108BD9-81ED-4DB2-BD59-A6C34878D82A}">
                    <a16:rowId xmlns:a16="http://schemas.microsoft.com/office/drawing/2014/main" xmlns="" val="467142276"/>
                  </a:ext>
                </a:extLst>
              </a:tr>
              <a:tr h="7740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Criterio C.2: Documentación oficial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Si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Si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Pese a que ambos cuentan con documentación oficial, hay numerosas quejas hacia la documentación de Angular por ser escasa.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extLst>
                  <a:ext uri="{0D108BD9-81ED-4DB2-BD59-A6C34878D82A}">
                    <a16:rowId xmlns:a16="http://schemas.microsoft.com/office/drawing/2014/main" xmlns="" val="1316240766"/>
                  </a:ext>
                </a:extLst>
              </a:tr>
              <a:tr h="553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Criterio C.3: Libros publicados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Si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Si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Ambos cuentan con libros asequibles que sirven para una formación completa.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extLst>
                  <a:ext uri="{0D108BD9-81ED-4DB2-BD59-A6C34878D82A}">
                    <a16:rowId xmlns:a16="http://schemas.microsoft.com/office/drawing/2014/main" xmlns="" val="4111897072"/>
                  </a:ext>
                </a:extLst>
              </a:tr>
              <a:tr h="553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Criterio C.4: Soporte oficial multi-idioma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Ninguna de las tecnologías cuentan con soporte </a:t>
                      </a:r>
                      <a:r>
                        <a:rPr lang="es-ES" sz="1600" dirty="0" err="1">
                          <a:effectLst/>
                        </a:rPr>
                        <a:t>multi</a:t>
                      </a:r>
                      <a:r>
                        <a:rPr lang="es-ES" sz="1600" dirty="0">
                          <a:effectLst/>
                        </a:rPr>
                        <a:t>-idioma. Ambas lo presentan únicamente en inglés.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extLst>
                  <a:ext uri="{0D108BD9-81ED-4DB2-BD59-A6C34878D82A}">
                    <a16:rowId xmlns:a16="http://schemas.microsoft.com/office/drawing/2014/main" xmlns="" val="1387433048"/>
                  </a:ext>
                </a:extLst>
              </a:tr>
              <a:tr h="2768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Criterio D.1: Plantillas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Si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Angular incluye su propio sistema de plantillas.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extLst>
                  <a:ext uri="{0D108BD9-81ED-4DB2-BD59-A6C34878D82A}">
                    <a16:rowId xmlns:a16="http://schemas.microsoft.com/office/drawing/2014/main" xmlns="" val="1145604138"/>
                  </a:ext>
                </a:extLst>
              </a:tr>
              <a:tr h="553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Criterio D.2: Soporta Data Binding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Si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Angular soporta Data </a:t>
                      </a:r>
                      <a:r>
                        <a:rPr lang="es-ES" sz="1600" dirty="0" err="1">
                          <a:effectLst/>
                        </a:rPr>
                        <a:t>Binding</a:t>
                      </a:r>
                      <a:r>
                        <a:rPr lang="es-ES" sz="1600" dirty="0">
                          <a:effectLst/>
                        </a:rPr>
                        <a:t> (mapeo de las propiedades del objeto hacia la base de datos)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extLst>
                  <a:ext uri="{0D108BD9-81ED-4DB2-BD59-A6C34878D82A}">
                    <a16:rowId xmlns:a16="http://schemas.microsoft.com/office/drawing/2014/main" xmlns="" val="122172744"/>
                  </a:ext>
                </a:extLst>
              </a:tr>
              <a:tr h="7740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Criterio D.3: Módulos externos / plugins.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Si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</a:rPr>
                        <a:t>Backbone</a:t>
                      </a:r>
                      <a:r>
                        <a:rPr lang="es-ES" sz="1600" dirty="0">
                          <a:effectLst/>
                        </a:rPr>
                        <a:t> tiene la posibilidad de incluir </a:t>
                      </a:r>
                      <a:r>
                        <a:rPr lang="es-ES" sz="1600" dirty="0" err="1">
                          <a:effectLst/>
                        </a:rPr>
                        <a:t>plugins</a:t>
                      </a:r>
                      <a:r>
                        <a:rPr lang="es-ES" sz="1600" dirty="0">
                          <a:effectLst/>
                        </a:rPr>
                        <a:t>, en Angular es de una gran complejidad y requiere del desarrollo de los mismos.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2975" marR="32975" marT="0" marB="0" anchor="ctr"/>
                </a:tc>
                <a:extLst>
                  <a:ext uri="{0D108BD9-81ED-4DB2-BD59-A6C34878D82A}">
                    <a16:rowId xmlns:a16="http://schemas.microsoft.com/office/drawing/2014/main" xmlns="" val="2502141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3019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56597" y="152399"/>
            <a:ext cx="5396894" cy="60524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SITUACIÓN 1, ANGULARJS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357981" y="757645"/>
            <a:ext cx="9099528" cy="2397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</a:rPr>
              <a:t>Un equipo con mucha experiencia dentro de un proyecto se plantea que tecnología usar para un desarrollo MVC con </a:t>
            </a:r>
            <a:r>
              <a:rPr lang="es-ES" sz="2000" dirty="0" err="1">
                <a:latin typeface="Arial" panose="020B0604020202020204" pitchFamily="34" charset="0"/>
                <a:ea typeface="Calibri" panose="020F0502020204030204" pitchFamily="34" charset="0"/>
              </a:rPr>
              <a:t>Javascript</a:t>
            </a:r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</a:rPr>
              <a:t>. Se trata de un proyecto a gran escala, donde se necesitará el acceso constante y masivo a las bases de datos de la empresa. Es un proyecto a largo plazo donde se va a poder invertir tiempo de formación de los desarrolladores para estas y otras herramientas y lenguajes. El cliente cuenta con desarrollos </a:t>
            </a:r>
            <a:r>
              <a:rPr lang="es-ES" sz="2000" dirty="0" err="1">
                <a:latin typeface="Arial" panose="020B0604020202020204" pitchFamily="34" charset="0"/>
                <a:ea typeface="Calibri" panose="020F0502020204030204" pitchFamily="34" charset="0"/>
              </a:rPr>
              <a:t>actualmentes</a:t>
            </a:r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</a:rPr>
              <a:t> de Google.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70948225"/>
              </p:ext>
            </p:extLst>
          </p:nvPr>
        </p:nvGraphicFramePr>
        <p:xfrm>
          <a:off x="357981" y="3289737"/>
          <a:ext cx="10954453" cy="3434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24856">
                  <a:extLst>
                    <a:ext uri="{9D8B030D-6E8A-4147-A177-3AD203B41FA5}">
                      <a16:colId xmlns:a16="http://schemas.microsoft.com/office/drawing/2014/main" xmlns="" val="735824357"/>
                    </a:ext>
                  </a:extLst>
                </a:gridCol>
                <a:gridCol w="6029597">
                  <a:extLst>
                    <a:ext uri="{9D8B030D-6E8A-4147-A177-3AD203B41FA5}">
                      <a16:colId xmlns:a16="http://schemas.microsoft.com/office/drawing/2014/main" xmlns="" val="4042538767"/>
                    </a:ext>
                  </a:extLst>
                </a:gridCol>
              </a:tblGrid>
              <a:tr h="4901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CRITERIOS RELEVANTES PARA LA DECISIÓN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VENTAJAS ANGULARJS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01111638"/>
                  </a:ext>
                </a:extLst>
              </a:tr>
              <a:tr h="9562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Criterio D.2: Soporta Data Binding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Debido al acceso a las bbdd constante que requiere el proyecto se adapta más Angularjs al soportar Data Binding.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183857639"/>
                  </a:ext>
                </a:extLst>
              </a:tr>
              <a:tr h="9562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Criterio C.1: Curva de aprendizaje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Dado que se cuenta con tiempo para la formación no es grave que se vaya a tardar más tiempo en formación en la tecnología.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917631781"/>
                  </a:ext>
                </a:extLst>
              </a:tr>
              <a:tr h="9562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Criterio A.5: Desarrollador/es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Dado que el cliente cuenta con paquetes desarrollados con Google, se prevé una mayor compatibilidad con </a:t>
                      </a:r>
                      <a:r>
                        <a:rPr lang="es-E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Angularjs</a:t>
                      </a:r>
                      <a:r>
                        <a:rPr lang="es-E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939847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05054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56597" y="152399"/>
            <a:ext cx="5396894" cy="60524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SITUACIÓN 2, BACKBONE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357981" y="757645"/>
            <a:ext cx="9099528" cy="2044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</a:rPr>
              <a:t>Un equipo sin experiencia ha ganado repentinamente un concurso en el que se exigía trabajar con la estructura MVC y con </a:t>
            </a:r>
            <a:r>
              <a:rPr lang="es-ES" sz="2000" dirty="0" err="1">
                <a:latin typeface="Arial" panose="020B0604020202020204" pitchFamily="34" charset="0"/>
                <a:ea typeface="Calibri" panose="020F0502020204030204" pitchFamily="34" charset="0"/>
              </a:rPr>
              <a:t>Javascript</a:t>
            </a:r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</a:rPr>
              <a:t>. Deben elegir tecnología en menos de 10 días debido a exigencias del cliente. Quieren poder modificar el </a:t>
            </a:r>
            <a:r>
              <a:rPr lang="es-ES" sz="2000" dirty="0" err="1">
                <a:latin typeface="Arial" panose="020B0604020202020204" pitchFamily="34" charset="0"/>
                <a:ea typeface="Calibri" panose="020F0502020204030204" pitchFamily="34" charset="0"/>
              </a:rPr>
              <a:t>framework</a:t>
            </a:r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</a:rPr>
              <a:t> con el que vayan a trabajar para poder implementar paquetes que se adapten a sus necesidades. Necesitan formación rápida y exhaustiva en el </a:t>
            </a:r>
            <a:r>
              <a:rPr lang="es-ES" sz="2000" dirty="0" err="1">
                <a:latin typeface="Arial" panose="020B0604020202020204" pitchFamily="34" charset="0"/>
                <a:ea typeface="Calibri" panose="020F0502020204030204" pitchFamily="34" charset="0"/>
              </a:rPr>
              <a:t>framework</a:t>
            </a:r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</a:rPr>
              <a:t> para poder comenzar con el proyecto en breve.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09824034"/>
              </p:ext>
            </p:extLst>
          </p:nvPr>
        </p:nvGraphicFramePr>
        <p:xfrm>
          <a:off x="253478" y="3054606"/>
          <a:ext cx="10667070" cy="3630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95656">
                  <a:extLst>
                    <a:ext uri="{9D8B030D-6E8A-4147-A177-3AD203B41FA5}">
                      <a16:colId xmlns:a16="http://schemas.microsoft.com/office/drawing/2014/main" xmlns="" val="735824357"/>
                    </a:ext>
                  </a:extLst>
                </a:gridCol>
                <a:gridCol w="5871414">
                  <a:extLst>
                    <a:ext uri="{9D8B030D-6E8A-4147-A177-3AD203B41FA5}">
                      <a16:colId xmlns:a16="http://schemas.microsoft.com/office/drawing/2014/main" xmlns="" val="4042538767"/>
                    </a:ext>
                  </a:extLst>
                </a:gridCol>
              </a:tblGrid>
              <a:tr h="4901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i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CRITERIOS RELEVANTES PARA LA DECISIÓN</a:t>
                      </a:r>
                      <a:endParaRPr lang="en-US" sz="1800" b="1" i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i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VENTAJAS ANGULARJS</a:t>
                      </a:r>
                      <a:endParaRPr lang="en-US" sz="1800" b="1" i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01111638"/>
                  </a:ext>
                </a:extLst>
              </a:tr>
              <a:tr h="9562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Criterio A.2: Complejidad interna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Debido a que el personal de desarrollo quiere poder tener la posibilidad de modificar y ampliar el paquete, el hecho de que sea un paquete simple lo convierte en la tecnología adecuada para este proyecto.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183857639"/>
                  </a:ext>
                </a:extLst>
              </a:tr>
              <a:tr h="9562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Criterio C.1: Curva de </a:t>
                      </a:r>
                      <a:r>
                        <a:rPr lang="es-ES" sz="18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aprendizaje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Dado que el desarrollo tiene que ser realizado en un plazo muy breve de tiempo, es relevante el tiempo que se va a invertir en la formación sobre la tecnología.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917631781"/>
                  </a:ext>
                </a:extLst>
              </a:tr>
              <a:tr h="9562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Criterio C.2: Documentación oficial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Aunque ambas cuentan con documentación oficial, </a:t>
                      </a:r>
                      <a:r>
                        <a:rPr lang="es-ES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Backbonejs</a:t>
                      </a:r>
                      <a:r>
                        <a:rPr lang="es-E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está mantenido por una gran comunidad y tiene una mayor documentación online.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939847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3308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267" y="203200"/>
            <a:ext cx="9956799" cy="694267"/>
          </a:xfrm>
        </p:spPr>
        <p:txBody>
          <a:bodyPr>
            <a:noAutofit/>
          </a:bodyPr>
          <a:lstStyle/>
          <a:p>
            <a:pPr algn="ctr"/>
            <a:r>
              <a:rPr lang="es-ES" sz="4400" dirty="0" smtClean="0"/>
              <a:t>DESCRIPCIÓN ANGULARJS</a:t>
            </a:r>
            <a:endParaRPr lang="en-U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729" y="1538997"/>
            <a:ext cx="8782837" cy="4961467"/>
          </a:xfrm>
        </p:spPr>
        <p:txBody>
          <a:bodyPr>
            <a:normAutofit/>
          </a:bodyPr>
          <a:lstStyle/>
          <a:p>
            <a:pPr algn="just"/>
            <a:r>
              <a:rPr lang="es-ES" sz="2800" dirty="0"/>
              <a:t>F</a:t>
            </a:r>
            <a:r>
              <a:rPr lang="es-ES" sz="2800" dirty="0" smtClean="0"/>
              <a:t>ramework </a:t>
            </a:r>
            <a:r>
              <a:rPr lang="es-ES" sz="2800" dirty="0"/>
              <a:t>MVC de JavaScript para el Desarrollo Web Front </a:t>
            </a:r>
            <a:r>
              <a:rPr lang="es-ES" sz="2800" dirty="0" err="1"/>
              <a:t>End</a:t>
            </a:r>
            <a:r>
              <a:rPr lang="es-ES" sz="2800" dirty="0"/>
              <a:t> que permite crear aplicaciones </a:t>
            </a:r>
            <a:r>
              <a:rPr lang="es-ES" sz="2800" dirty="0" smtClean="0"/>
              <a:t>SPA</a:t>
            </a:r>
          </a:p>
          <a:p>
            <a:pPr algn="just"/>
            <a:endParaRPr lang="es-ES" sz="2800" dirty="0"/>
          </a:p>
          <a:p>
            <a:pPr algn="just"/>
            <a:r>
              <a:rPr lang="es-ES" sz="2800" dirty="0" smtClean="0"/>
              <a:t>Mantenido </a:t>
            </a:r>
            <a:r>
              <a:rPr lang="es-ES" sz="2800" dirty="0"/>
              <a:t>por </a:t>
            </a:r>
            <a:r>
              <a:rPr lang="es-ES" sz="2800" dirty="0" smtClean="0"/>
              <a:t>google, </a:t>
            </a:r>
            <a:r>
              <a:rPr lang="es-ES" sz="2800" dirty="0" err="1" smtClean="0"/>
              <a:t>Angularjs</a:t>
            </a:r>
            <a:r>
              <a:rPr lang="es-ES" sz="2800" dirty="0" smtClean="0"/>
              <a:t> se </a:t>
            </a:r>
            <a:r>
              <a:rPr lang="es-ES" sz="2800" dirty="0"/>
              <a:t>combina con el entorno en tiempo de ejecución </a:t>
            </a:r>
            <a:r>
              <a:rPr lang="es-ES" sz="2800" dirty="0" err="1"/>
              <a:t>Nodejs</a:t>
            </a:r>
            <a:r>
              <a:rPr lang="es-ES" sz="2800" dirty="0"/>
              <a:t>, el </a:t>
            </a:r>
            <a:r>
              <a:rPr lang="es-ES" sz="2800" dirty="0" err="1"/>
              <a:t>framework</a:t>
            </a:r>
            <a:r>
              <a:rPr lang="es-ES" sz="2800" dirty="0"/>
              <a:t> para servidor </a:t>
            </a:r>
            <a:r>
              <a:rPr lang="es-ES" sz="2800" dirty="0" err="1"/>
              <a:t>expressjs</a:t>
            </a:r>
            <a:r>
              <a:rPr lang="es-ES" sz="2800" dirty="0"/>
              <a:t> y la base de datos </a:t>
            </a:r>
            <a:r>
              <a:rPr lang="es-ES" sz="2800" dirty="0" err="1"/>
              <a:t>MongoDB</a:t>
            </a:r>
            <a:r>
              <a:rPr lang="es-ES" sz="2800" dirty="0"/>
              <a:t> para formar </a:t>
            </a:r>
            <a:r>
              <a:rPr lang="es-ES" sz="2800" dirty="0" smtClean="0"/>
              <a:t>el conocido </a:t>
            </a:r>
            <a:r>
              <a:rPr lang="es-ES" sz="2800" dirty="0"/>
              <a:t>conjunto “MEAN</a:t>
            </a:r>
            <a:r>
              <a:rPr lang="es-ES" sz="2800" dirty="0" smtClean="0"/>
              <a:t>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16220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267" y="84668"/>
            <a:ext cx="9956799" cy="694267"/>
          </a:xfrm>
        </p:spPr>
        <p:txBody>
          <a:bodyPr>
            <a:noAutofit/>
          </a:bodyPr>
          <a:lstStyle/>
          <a:p>
            <a:pPr algn="ctr"/>
            <a:r>
              <a:rPr lang="es-ES" sz="4400" dirty="0" smtClean="0"/>
              <a:t>DESCRIPCIÓN BACKBONE</a:t>
            </a:r>
            <a:endParaRPr lang="en-U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5665" y="1067285"/>
            <a:ext cx="9398000" cy="166285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400" dirty="0" smtClean="0"/>
              <a:t>Es otro </a:t>
            </a:r>
            <a:r>
              <a:rPr lang="es-ES" sz="2400" dirty="0" err="1"/>
              <a:t>framework</a:t>
            </a:r>
            <a:r>
              <a:rPr lang="es-ES" sz="2400" dirty="0"/>
              <a:t> de la misma familia que </a:t>
            </a:r>
            <a:r>
              <a:rPr lang="es-ES" sz="2400" dirty="0" err="1"/>
              <a:t>Angularjs</a:t>
            </a:r>
            <a:r>
              <a:rPr lang="es-ES" sz="2400" dirty="0"/>
              <a:t>. </a:t>
            </a:r>
            <a:endParaRPr lang="es-ES" sz="2400" dirty="0" smtClean="0"/>
          </a:p>
          <a:p>
            <a:pPr algn="just"/>
            <a:r>
              <a:rPr lang="es-ES" sz="2400" dirty="0" smtClean="0"/>
              <a:t>Surgió </a:t>
            </a:r>
            <a:r>
              <a:rPr lang="es-ES" sz="2400" dirty="0"/>
              <a:t>en 2010 creada por Jeremy </a:t>
            </a:r>
            <a:r>
              <a:rPr lang="es-ES" sz="2400" dirty="0" err="1"/>
              <a:t>Ashkenas</a:t>
            </a:r>
            <a:r>
              <a:rPr lang="es-ES" sz="2400" dirty="0"/>
              <a:t> (Creador también de </a:t>
            </a:r>
            <a:r>
              <a:rPr lang="es-ES" sz="2400" dirty="0" err="1"/>
              <a:t>CoffeScript</a:t>
            </a:r>
            <a:r>
              <a:rPr lang="es-ES" sz="2400" dirty="0"/>
              <a:t>) y depende de otras 2 librerías: </a:t>
            </a:r>
            <a:r>
              <a:rPr lang="es-ES" sz="2400" dirty="0" err="1"/>
              <a:t>jQuery</a:t>
            </a:r>
            <a:r>
              <a:rPr lang="es-ES" sz="2400" dirty="0"/>
              <a:t> y Underscore.js. </a:t>
            </a:r>
            <a:endParaRPr lang="es-ES" sz="2400" dirty="0" smtClean="0"/>
          </a:p>
          <a:p>
            <a:pPr algn="just"/>
            <a:endParaRPr lang="en-US" sz="2400" dirty="0"/>
          </a:p>
        </p:txBody>
      </p:sp>
      <p:pic>
        <p:nvPicPr>
          <p:cNvPr id="4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3988" y="2730137"/>
            <a:ext cx="7441353" cy="369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379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49982"/>
            <a:ext cx="9522823" cy="1469812"/>
          </a:xfrm>
        </p:spPr>
        <p:txBody>
          <a:bodyPr>
            <a:noAutofit/>
          </a:bodyPr>
          <a:lstStyle/>
          <a:p>
            <a:pPr algn="ctr"/>
            <a:r>
              <a:rPr lang="es-ES" sz="4000" dirty="0" smtClean="0"/>
              <a:t>CRITERIOS, CARACTERÍSTICAS GENERALES</a:t>
            </a:r>
            <a:endParaRPr lang="en-US" sz="4000" dirty="0"/>
          </a:p>
        </p:txBody>
      </p:sp>
      <p:sp>
        <p:nvSpPr>
          <p:cNvPr id="6" name="Rectángulo 5"/>
          <p:cNvSpPr/>
          <p:nvPr/>
        </p:nvSpPr>
        <p:spPr>
          <a:xfrm>
            <a:off x="339634" y="1915404"/>
            <a:ext cx="9065622" cy="4091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Tamaño neto</a:t>
            </a:r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ea typeface="Calibri" panose="020F0502020204030204" pitchFamily="34" charset="0"/>
              </a:rPr>
              <a:t>Se indica </a:t>
            </a:r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</a:rPr>
              <a:t>el tamaño del Framework en las versiones </a:t>
            </a:r>
            <a:r>
              <a:rPr lang="es-ES" sz="2000" dirty="0" err="1">
                <a:latin typeface="Arial" panose="020B0604020202020204" pitchFamily="34" charset="0"/>
                <a:ea typeface="Calibri" panose="020F0502020204030204" pitchFamily="34" charset="0"/>
              </a:rPr>
              <a:t>AngularJS</a:t>
            </a:r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2000" dirty="0" smtClean="0">
                <a:latin typeface="Arial" panose="020B0604020202020204" pitchFamily="34" charset="0"/>
                <a:ea typeface="Calibri" panose="020F0502020204030204" pitchFamily="34" charset="0"/>
              </a:rPr>
              <a:t>y Backbone.js. El </a:t>
            </a:r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</a:rPr>
              <a:t>tamaño del Framework influye en la velocidad con la que se cargará nuestra web.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lvl="2" algn="just"/>
            <a:r>
              <a:rPr lang="es-ES" sz="2000" i="1" dirty="0" smtClean="0">
                <a:latin typeface="Arial" panose="020B0604020202020204" pitchFamily="34" charset="0"/>
                <a:ea typeface="Calibri" panose="020F0502020204030204" pitchFamily="34" charset="0"/>
              </a:rPr>
              <a:t>Tipo </a:t>
            </a:r>
            <a:r>
              <a:rPr lang="es-ES" sz="2000" i="1" dirty="0">
                <a:latin typeface="Arial" panose="020B0604020202020204" pitchFamily="34" charset="0"/>
                <a:ea typeface="Calibri" panose="020F0502020204030204" pitchFamily="34" charset="0"/>
              </a:rPr>
              <a:t>de valor: </a:t>
            </a:r>
            <a:r>
              <a:rPr lang="es-ES" sz="2000" i="1" dirty="0" smtClean="0">
                <a:latin typeface="Arial" panose="020B0604020202020204" pitchFamily="34" charset="0"/>
                <a:ea typeface="Calibri" panose="020F0502020204030204" pitchFamily="34" charset="0"/>
              </a:rPr>
              <a:t>kb</a:t>
            </a:r>
          </a:p>
          <a:p>
            <a:pPr marL="457200" lvl="2" algn="just"/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es-ES" sz="2000" b="1" dirty="0" smtClean="0">
                <a:latin typeface="Arial" panose="020B0604020202020204" pitchFamily="34" charset="0"/>
                <a:ea typeface="Calibri" panose="020F0502020204030204" pitchFamily="34" charset="0"/>
              </a:rPr>
              <a:t>Complejidad </a:t>
            </a:r>
            <a:r>
              <a:rPr lang="es-ES" sz="2000" b="1" dirty="0">
                <a:latin typeface="Arial" panose="020B0604020202020204" pitchFamily="34" charset="0"/>
                <a:ea typeface="Calibri" panose="020F0502020204030204" pitchFamily="34" charset="0"/>
              </a:rPr>
              <a:t>interna</a:t>
            </a:r>
            <a:endParaRPr lang="en-US" sz="2000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lvl="2" algn="just"/>
            <a:r>
              <a:rPr lang="es-ES" sz="2000" dirty="0" smtClean="0">
                <a:latin typeface="Arial" panose="020B0604020202020204" pitchFamily="34" charset="0"/>
                <a:ea typeface="Calibri" panose="020F0502020204030204" pitchFamily="34" charset="0"/>
              </a:rPr>
              <a:t>Complejidad </a:t>
            </a:r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</a:rPr>
              <a:t>del Framework de manera interna. Indicativo de la facilidad con la que se podrá adaptar el Framework a las necesidades de un proyecto concreto.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lvl="2" algn="just"/>
            <a:r>
              <a:rPr lang="es-ES" sz="2000" i="1" dirty="0">
                <a:latin typeface="Arial" panose="020B0604020202020204" pitchFamily="34" charset="0"/>
                <a:ea typeface="Calibri" panose="020F0502020204030204" pitchFamily="34" charset="0"/>
              </a:rPr>
              <a:t>Tipo de valor: Texto libre</a:t>
            </a:r>
            <a:r>
              <a:rPr lang="es-ES" sz="2000" i="1" dirty="0" smtClean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457200" lvl="2" algn="just"/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665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35724" y="1788833"/>
            <a:ext cx="849085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latin typeface="Arial" panose="020B0604020202020204" pitchFamily="34" charset="0"/>
                <a:ea typeface="Calibri" panose="020F0502020204030204" pitchFamily="34" charset="0"/>
              </a:rPr>
              <a:t>Componentes requeridos</a:t>
            </a:r>
            <a:endParaRPr lang="en-US" sz="2000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lvl="2" algn="just"/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</a:rPr>
              <a:t>Componentes que se consideran necesarios para el correcto funcionamiento de la tecnología.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lvl="2" algn="just"/>
            <a:r>
              <a:rPr lang="es-ES" sz="2000" i="1" dirty="0">
                <a:latin typeface="Arial" panose="020B0604020202020204" pitchFamily="34" charset="0"/>
                <a:ea typeface="Calibri" panose="020F0502020204030204" pitchFamily="34" charset="0"/>
              </a:rPr>
              <a:t>Tipo de valor: Texto libre</a:t>
            </a:r>
            <a:r>
              <a:rPr lang="es-ES" sz="2000" i="1" dirty="0" smtClean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457200" lvl="2" algn="just"/>
            <a:endParaRPr lang="es-ES" sz="2000" i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lvl="2" algn="just"/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es-ES" sz="2000" b="1" dirty="0">
                <a:latin typeface="Arial" panose="020B0604020202020204" pitchFamily="34" charset="0"/>
                <a:ea typeface="Calibri" panose="020F0502020204030204" pitchFamily="34" charset="0"/>
              </a:rPr>
              <a:t>Licencia</a:t>
            </a:r>
            <a:endParaRPr lang="en-US" sz="2000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lvl="2" algn="just"/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</a:rPr>
              <a:t>Tipo de licencia de la tecnología.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lvl="2" algn="just"/>
            <a:r>
              <a:rPr lang="es-ES" sz="2000" i="1" dirty="0">
                <a:latin typeface="Arial" panose="020B0604020202020204" pitchFamily="34" charset="0"/>
                <a:ea typeface="Calibri" panose="020F0502020204030204" pitchFamily="34" charset="0"/>
              </a:rPr>
              <a:t>Tipo de valor: Texto </a:t>
            </a:r>
            <a:r>
              <a:rPr lang="es-ES" sz="2000" i="1" dirty="0" smtClean="0">
                <a:latin typeface="Arial" panose="020B0604020202020204" pitchFamily="34" charset="0"/>
                <a:ea typeface="Calibri" panose="020F0502020204030204" pitchFamily="34" charset="0"/>
              </a:rPr>
              <a:t>libre.</a:t>
            </a:r>
          </a:p>
          <a:p>
            <a:pPr marL="457200" lvl="2" algn="just"/>
            <a:endParaRPr lang="es-ES" sz="2000" i="1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lvl="2" algn="just"/>
            <a:endParaRPr lang="es-ES" sz="2000" i="1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indent="-457200" algn="just"/>
            <a:r>
              <a:rPr lang="es-ES" sz="2000" b="1" dirty="0" smtClean="0">
                <a:latin typeface="Arial" panose="020B0604020202020204" pitchFamily="34" charset="0"/>
                <a:ea typeface="Calibri" panose="020F0502020204030204" pitchFamily="34" charset="0"/>
              </a:rPr>
              <a:t>Desarrollador/es</a:t>
            </a:r>
            <a:r>
              <a:rPr lang="es-ES" sz="2000" b="1" dirty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lvl="2" indent="-457200" algn="just"/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</a:rPr>
              <a:t>Descripción: Desarrollador de la tecnología. </a:t>
            </a:r>
          </a:p>
          <a:p>
            <a:pPr lvl="2" indent="-457200" algn="just"/>
            <a:r>
              <a:rPr lang="es-ES" sz="2000" i="1" dirty="0">
                <a:latin typeface="Arial" panose="020B0604020202020204" pitchFamily="34" charset="0"/>
                <a:ea typeface="Calibri" panose="020F0502020204030204" pitchFamily="34" charset="0"/>
              </a:rPr>
              <a:t>Tipo de valor: Texto libre.</a:t>
            </a:r>
          </a:p>
          <a:p>
            <a:pPr marL="914400" lvl="3" algn="just"/>
            <a:endParaRPr lang="en-US" sz="2000" i="1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19741" y="163045"/>
            <a:ext cx="9522823" cy="6942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4000" smtClean="0"/>
              <a:t>CRITERIOS, CARACTERÍSTICAS GENERALES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79742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068" y="110661"/>
            <a:ext cx="9905999" cy="694267"/>
          </a:xfrm>
        </p:spPr>
        <p:txBody>
          <a:bodyPr>
            <a:noAutofit/>
          </a:bodyPr>
          <a:lstStyle/>
          <a:p>
            <a:pPr algn="ctr"/>
            <a:r>
              <a:rPr lang="es-ES" sz="4000" dirty="0" smtClean="0"/>
              <a:t>CRITERIOS, COMUNIDAD</a:t>
            </a:r>
            <a:endParaRPr lang="en-US" sz="4000" dirty="0"/>
          </a:p>
        </p:txBody>
      </p:sp>
      <p:sp>
        <p:nvSpPr>
          <p:cNvPr id="6" name="Rectángulo 5"/>
          <p:cNvSpPr/>
          <p:nvPr/>
        </p:nvSpPr>
        <p:spPr>
          <a:xfrm>
            <a:off x="237068" y="974746"/>
            <a:ext cx="91681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Fecha </a:t>
            </a:r>
            <a:r>
              <a:rPr lang="es-E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popularización</a:t>
            </a:r>
          </a:p>
          <a:p>
            <a:pPr marL="457200" lvl="2" algn="just"/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trata de la fecha no de creación del Framework si no de popularización del mismo, es decir, la fecha en la que comenzó a usarse en una gran cantidad de </a:t>
            </a:r>
            <a:r>
              <a:rPr lang="es-E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desarrollos. </a:t>
            </a:r>
          </a:p>
          <a:p>
            <a:pPr marL="457200" lvl="2" algn="just"/>
            <a:r>
              <a:rPr lang="es-ES" sz="2000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Tipo </a:t>
            </a:r>
            <a:r>
              <a:rPr lang="es-ES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valor: </a:t>
            </a:r>
            <a:r>
              <a:rPr lang="es-ES" sz="2000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Fecha</a:t>
            </a:r>
          </a:p>
          <a:p>
            <a:pPr marL="457200" lvl="2" algn="just"/>
            <a:endParaRPr lang="es-E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Preguntas en </a:t>
            </a:r>
            <a:r>
              <a:rPr lang="es-E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StackOverflow</a:t>
            </a:r>
            <a:endParaRPr lang="es-ES" sz="20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2" algn="just"/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Cantidad de preguntas existentes en </a:t>
            </a:r>
            <a:r>
              <a:rPr lang="es-ES" sz="20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StackOverflow</a:t>
            </a:r>
            <a:r>
              <a:rPr lang="es-E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plataforma muy </a:t>
            </a:r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popular donde a modo de foro, se plantean preguntas de desarrollo, pudiendo elegir después la mejor respuesta para que posteriores usuarios puedan resolver la misma duda con mayor facilidad y de manera más </a:t>
            </a:r>
            <a:r>
              <a:rPr lang="es-E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rápida. </a:t>
            </a:r>
          </a:p>
          <a:p>
            <a:pPr marL="457200" lvl="2" algn="just"/>
            <a:r>
              <a:rPr lang="es-ES" sz="2000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Tipo </a:t>
            </a:r>
            <a:r>
              <a:rPr lang="es-ES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valor: Numérico.</a:t>
            </a:r>
          </a:p>
          <a:p>
            <a:pPr marL="457200" lvl="2" algn="just"/>
            <a:endParaRPr lang="en-US" sz="2000" i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Módulos desarrollados por terceros</a:t>
            </a: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Cantidad </a:t>
            </a:r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módulos no originales del Framework desarrollados por terceros. Un valor alto es significativo del uso que se hace del </a:t>
            </a:r>
            <a:r>
              <a:rPr lang="es-E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framework</a:t>
            </a:r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s-E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1" algn="just"/>
            <a:r>
              <a:rPr lang="es-ES" sz="2000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Tipo </a:t>
            </a:r>
            <a:r>
              <a:rPr lang="es-ES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valor: </a:t>
            </a:r>
            <a:r>
              <a:rPr lang="es-ES" sz="2000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Numérico</a:t>
            </a:r>
            <a:endParaRPr lang="es-E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631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13806" y="1323036"/>
            <a:ext cx="891757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Resultados en </a:t>
            </a:r>
            <a:r>
              <a:rPr lang="es-ES" sz="20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youtube</a:t>
            </a:r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marL="457200" lvl="2" algn="just"/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Número de resultados que ofrece la búsqueda del Framework en </a:t>
            </a:r>
            <a:r>
              <a:rPr lang="es-ES" sz="2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youtube</a:t>
            </a:r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 Indicativo de la cantidad de </a:t>
            </a:r>
            <a:r>
              <a:rPr lang="es-ES" sz="2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reviews</a:t>
            </a:r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y tutoriales online que existen sobre el mismo. </a:t>
            </a:r>
            <a:endParaRPr lang="es-ES" sz="2000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 lvl="2" algn="just"/>
            <a:r>
              <a:rPr lang="es-ES" sz="20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Tipo </a:t>
            </a:r>
            <a:r>
              <a:rPr lang="es-ES" sz="20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 valor: Numérico</a:t>
            </a:r>
            <a:r>
              <a:rPr lang="es-ES" sz="20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marL="457200" lvl="2" algn="just"/>
            <a:endParaRPr lang="es-ES" sz="2000" i="1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 lvl="2" algn="just"/>
            <a:endParaRPr lang="es-ES" sz="2000" i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es-E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Contribuciones en GitHub.</a:t>
            </a:r>
          </a:p>
          <a:p>
            <a:pPr marL="457200" lvl="2" algn="just"/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Número de contribuciones que constan en GitHub, plataforma de desarrollo colaborativo público. Al igual que con los desarrollos de módulos por terceros, este valor indica el uso del Framework y su popularidad. </a:t>
            </a:r>
            <a:endParaRPr lang="es-E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2" algn="just"/>
            <a:r>
              <a:rPr lang="es-ES" sz="2000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Tipo </a:t>
            </a:r>
            <a:r>
              <a:rPr lang="es-ES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valor: Numérico</a:t>
            </a:r>
          </a:p>
          <a:p>
            <a:pPr marL="0" lvl="2" algn="just"/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2" algn="just"/>
            <a:endParaRPr lang="es-ES" sz="2000" i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37067" y="195943"/>
            <a:ext cx="9905999" cy="6942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4000" dirty="0" smtClean="0"/>
              <a:t>CRITERIOS, COMUNIDAD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53036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81204" y="1151444"/>
            <a:ext cx="888080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s-E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Usuarios de extensiones de Chrome.</a:t>
            </a:r>
          </a:p>
          <a:p>
            <a:pPr marL="457200" lvl="2" algn="just"/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Número de usuarios que utilizan extensiones de Chrome para estos </a:t>
            </a:r>
            <a:r>
              <a:rPr lang="es-E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Frameworks</a:t>
            </a:r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457200" lvl="2" algn="just"/>
            <a:r>
              <a:rPr lang="es-ES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Tipo de valor: Numérico.</a:t>
            </a:r>
          </a:p>
          <a:p>
            <a:pPr algn="just"/>
            <a:endParaRPr lang="es-E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Incidencias </a:t>
            </a:r>
            <a:r>
              <a:rPr lang="es-E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abiertas</a:t>
            </a: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Incidencias </a:t>
            </a:r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 constan abiertas para los </a:t>
            </a:r>
            <a:r>
              <a:rPr lang="es-E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Frameworks</a:t>
            </a:r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Un número alto podría indicar una versión o Framework en si no </a:t>
            </a:r>
            <a:r>
              <a:rPr lang="es-E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estable. </a:t>
            </a:r>
          </a:p>
          <a:p>
            <a:pPr lvl="1" algn="just"/>
            <a:r>
              <a:rPr lang="es-ES" sz="2000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Tipo </a:t>
            </a:r>
            <a:r>
              <a:rPr lang="es-ES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valor: </a:t>
            </a:r>
            <a:r>
              <a:rPr lang="es-ES" sz="2000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Numérico.</a:t>
            </a:r>
          </a:p>
          <a:p>
            <a:pPr lvl="1" algn="just"/>
            <a:endParaRPr lang="es-ES" sz="20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Incidencias </a:t>
            </a:r>
            <a:r>
              <a:rPr lang="es-E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cerradas</a:t>
            </a: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Incidencias </a:t>
            </a:r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 constan cerradas para los </a:t>
            </a:r>
            <a:r>
              <a:rPr lang="es-E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Frameworks</a:t>
            </a:r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Un número alto puede indicar una versión no estable, pero también una rápida y satisfactoria solución a la </a:t>
            </a:r>
            <a:r>
              <a:rPr lang="es-E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incidencia. </a:t>
            </a:r>
          </a:p>
          <a:p>
            <a:pPr lvl="1" algn="just"/>
            <a:r>
              <a:rPr lang="es-ES" sz="2000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Tipo </a:t>
            </a:r>
            <a:r>
              <a:rPr lang="es-ES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valor: Numérico.</a:t>
            </a:r>
          </a:p>
          <a:p>
            <a:pPr lvl="1" algn="just"/>
            <a:endParaRPr lang="es-E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237067" y="195943"/>
            <a:ext cx="9905999" cy="6942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4000" dirty="0" smtClean="0"/>
              <a:t>CRITERIOS, COMUNIDAD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410326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0941" y="444137"/>
            <a:ext cx="9905999" cy="694267"/>
          </a:xfrm>
        </p:spPr>
        <p:txBody>
          <a:bodyPr>
            <a:noAutofit/>
          </a:bodyPr>
          <a:lstStyle/>
          <a:p>
            <a:pPr algn="ctr"/>
            <a:r>
              <a:rPr lang="es-ES" sz="4000" dirty="0" smtClean="0"/>
              <a:t>CRITERIOS, APRENDIZAJE</a:t>
            </a:r>
            <a:endParaRPr lang="en-US" sz="4000" dirty="0"/>
          </a:p>
        </p:txBody>
      </p:sp>
      <p:sp>
        <p:nvSpPr>
          <p:cNvPr id="6" name="Rectángulo 5"/>
          <p:cNvSpPr/>
          <p:nvPr/>
        </p:nvSpPr>
        <p:spPr>
          <a:xfrm>
            <a:off x="511386" y="1765422"/>
            <a:ext cx="9042400" cy="4546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latin typeface="Arial" panose="020B0604020202020204" pitchFamily="34" charset="0"/>
                <a:ea typeface="Calibri" panose="020F0502020204030204" pitchFamily="34" charset="0"/>
              </a:rPr>
              <a:t>Curva de aprendizaje.</a:t>
            </a:r>
          </a:p>
          <a:p>
            <a:pPr marL="457200" lvl="2" algn="just"/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</a:rPr>
              <a:t>Descripción: Se indica la curva de aprendizaje que requiere la tecnología según varias fuentes </a:t>
            </a:r>
            <a:r>
              <a:rPr lang="es-ES" sz="2000" dirty="0" smtClean="0">
                <a:latin typeface="Arial" panose="020B0604020202020204" pitchFamily="34" charset="0"/>
                <a:ea typeface="Calibri" panose="020F0502020204030204" pitchFamily="34" charset="0"/>
              </a:rPr>
              <a:t>observadas.</a:t>
            </a:r>
          </a:p>
          <a:p>
            <a:pPr marL="457200" lvl="2" algn="just"/>
            <a:r>
              <a:rPr lang="es-ES" sz="2000" i="1" dirty="0" smtClean="0">
                <a:latin typeface="Arial" panose="020B0604020202020204" pitchFamily="34" charset="0"/>
                <a:ea typeface="Calibri" panose="020F0502020204030204" pitchFamily="34" charset="0"/>
              </a:rPr>
              <a:t>Tipo </a:t>
            </a:r>
            <a:r>
              <a:rPr lang="es-ES" sz="2000" i="1" dirty="0">
                <a:latin typeface="Arial" panose="020B0604020202020204" pitchFamily="34" charset="0"/>
                <a:ea typeface="Calibri" panose="020F0502020204030204" pitchFamily="34" charset="0"/>
              </a:rPr>
              <a:t>de valor: Texto libre</a:t>
            </a:r>
            <a:r>
              <a:rPr lang="es-ES" sz="2000" i="1" dirty="0" smtClean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457200" lvl="2" algn="just"/>
            <a:endParaRPr lang="es-ES" sz="2000" i="1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lvl="2" algn="just"/>
            <a:endParaRPr lang="es-ES" sz="2000" i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lvl="1" algn="just"/>
            <a:endParaRPr lang="es-ES" sz="2000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es-ES" sz="2000" b="1" dirty="0" smtClean="0">
                <a:latin typeface="Arial" panose="020B0604020202020204" pitchFamily="34" charset="0"/>
                <a:ea typeface="Calibri" panose="020F0502020204030204" pitchFamily="34" charset="0"/>
              </a:rPr>
              <a:t>Documentación </a:t>
            </a:r>
            <a:r>
              <a:rPr lang="es-ES" sz="2000" b="1" dirty="0">
                <a:latin typeface="Arial" panose="020B0604020202020204" pitchFamily="34" charset="0"/>
                <a:ea typeface="Calibri" panose="020F0502020204030204" pitchFamily="34" charset="0"/>
              </a:rPr>
              <a:t>oficial</a:t>
            </a:r>
          </a:p>
          <a:p>
            <a:pPr marL="457200" lvl="2" algn="just"/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</a:rPr>
              <a:t>Descripción: Disponibilidad de fuentes de información oficiales sobre las tecnologías </a:t>
            </a:r>
            <a:r>
              <a:rPr lang="es-ES" sz="2000" dirty="0" smtClean="0">
                <a:latin typeface="Arial" panose="020B0604020202020204" pitchFamily="34" charset="0"/>
                <a:ea typeface="Calibri" panose="020F0502020204030204" pitchFamily="34" charset="0"/>
              </a:rPr>
              <a:t>comparadas.</a:t>
            </a:r>
          </a:p>
          <a:p>
            <a:pPr marL="457200" lvl="2" algn="just"/>
            <a:r>
              <a:rPr lang="es-ES" sz="2000" i="1" dirty="0" smtClean="0">
                <a:latin typeface="Arial" panose="020B0604020202020204" pitchFamily="34" charset="0"/>
                <a:ea typeface="Calibri" panose="020F0502020204030204" pitchFamily="34" charset="0"/>
              </a:rPr>
              <a:t>Tipo </a:t>
            </a:r>
            <a:r>
              <a:rPr lang="es-ES" sz="2000" i="1" dirty="0">
                <a:latin typeface="Arial" panose="020B0604020202020204" pitchFamily="34" charset="0"/>
                <a:ea typeface="Calibri" panose="020F0502020204030204" pitchFamily="34" charset="0"/>
              </a:rPr>
              <a:t>de valor: </a:t>
            </a:r>
            <a:r>
              <a:rPr lang="es-ES" sz="2000" i="1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Boleano</a:t>
            </a:r>
            <a:endParaRPr lang="es-ES" sz="2000" i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lvl="1" algn="just"/>
            <a:endParaRPr lang="es-ES" sz="2000" i="1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endParaRPr lang="es-ES" sz="2000" i="1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85678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1412</Words>
  <Application>Microsoft Office PowerPoint</Application>
  <PresentationFormat>Personalizado</PresentationFormat>
  <Paragraphs>210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Faceta</vt:lpstr>
      <vt:lpstr>TG2 - JAVASCRIPT MVC FRAMEWORKS </vt:lpstr>
      <vt:lpstr>DESCRIPCIÓN ANGULARJS</vt:lpstr>
      <vt:lpstr>DESCRIPCIÓN BACKBONE</vt:lpstr>
      <vt:lpstr>CRITERIOS, CARACTERÍSTICAS GENERALES</vt:lpstr>
      <vt:lpstr>Diapositiva 5</vt:lpstr>
      <vt:lpstr>CRITERIOS, COMUNIDAD</vt:lpstr>
      <vt:lpstr>Diapositiva 7</vt:lpstr>
      <vt:lpstr>Diapositiva 8</vt:lpstr>
      <vt:lpstr>CRITERIOS, APRENDIZAJE</vt:lpstr>
      <vt:lpstr>CRITERIOS, APRENDIZAJE</vt:lpstr>
      <vt:lpstr>CRITERIOS, OPCIONES DE DESARROLLO</vt:lpstr>
      <vt:lpstr>Diapositiva 12</vt:lpstr>
      <vt:lpstr>Diapositiva 13</vt:lpstr>
      <vt:lpstr>SITUACIÓN 1, ANGULARJS</vt:lpstr>
      <vt:lpstr>SITUACIÓN 2, BACKBONE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TG2 - JAVASCRIPT MVC FRAMEWORKS</dc:title>
  <dc:creator>Marina García Garrote</dc:creator>
  <cp:lastModifiedBy>Marina</cp:lastModifiedBy>
  <cp:revision>13</cp:revision>
  <dcterms:created xsi:type="dcterms:W3CDTF">2016-05-18T08:46:11Z</dcterms:created>
  <dcterms:modified xsi:type="dcterms:W3CDTF">2016-05-18T19:27:36Z</dcterms:modified>
</cp:coreProperties>
</file>