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8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es/learn/learn-angularjs" TargetMode="External"/><Relationship Id="rId2" Type="http://schemas.openxmlformats.org/officeDocument/2006/relationships/hyperlink" Target="https://www.codeschool.com/courses/shaping-up-with-angular-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inkster.io/a-better-way-to-learn-angularj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school.com/courses/anatomy-of-backbone-js" TargetMode="External"/><Relationship Id="rId2" Type="http://schemas.openxmlformats.org/officeDocument/2006/relationships/hyperlink" Target="https://devcode.la/cursos/curso-basico-de-backbone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acity.com/course/learn-backbonejs--ud99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rid.org/cs/Satellite?cid=1142337223387&amp;language=es&amp;pagename=Empleo/Page/EMPL_pintarContenidoFinal" TargetMode="External"/><Relationship Id="rId2" Type="http://schemas.openxmlformats.org/officeDocument/2006/relationships/hyperlink" Target="http://www.emagister.com/curso-angularjs-cursos-2970506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eanpub.com/angularjs-paso-a-paso" TargetMode="External"/><Relationship Id="rId2" Type="http://schemas.openxmlformats.org/officeDocument/2006/relationships/hyperlink" Target="https://docs.angularjs.org/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standfluid.com/publicdownloads/AngularJSIn60MinutesIsh_DanWahlin_May2013.pdf" TargetMode="External"/><Relationship Id="rId4" Type="http://schemas.openxmlformats.org/officeDocument/2006/relationships/hyperlink" Target="http://raulexposito.com/documentos/como-aprender-%20angularj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hyperlink" Target="http://shop.oreilly.com/product/0636920025344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sarrolloweb.com/manuales/manual-backbonejs.html" TargetMode="External"/><Relationship Id="rId4" Type="http://schemas.openxmlformats.org/officeDocument/2006/relationships/hyperlink" Target="http://alfonsomarin.com/desarrollo-web/tutoriales/backbone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agister.com/curso-javascript-para-desarrolladores-web-cursos-2966044.htm" TargetMode="External"/><Relationship Id="rId2" Type="http://schemas.openxmlformats.org/officeDocument/2006/relationships/hyperlink" Target="http://www.campusets.com/certificaciones/certificacion-arquitecto-front-end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e.es/formacion/curso/introduccion-angular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kful.com/courses/learn-angularjs-online/" TargetMode="External"/><Relationship Id="rId2" Type="http://schemas.openxmlformats.org/officeDocument/2006/relationships/hyperlink" Target="https://www.udemy.com/learn-angularj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slformacion.es/open-source/curso/AngularJS/12113" TargetMode="External"/><Relationship Id="rId4" Type="http://schemas.openxmlformats.org/officeDocument/2006/relationships/hyperlink" Target="http://www.boream.com/formacion/curso-angular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deo2brain.com/es/cursos/backbone-js" TargetMode="External"/><Relationship Id="rId2" Type="http://schemas.openxmlformats.org/officeDocument/2006/relationships/hyperlink" Target="https://www.udemy.com/backbonejs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agister.com/desarrollo-aplicaciones-multi-plataforma-backbone-js-phonegap-cursos-2955606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angular-js#pricing" TargetMode="External"/><Relationship Id="rId2" Type="http://schemas.openxmlformats.org/officeDocument/2006/relationships/hyperlink" Target="https://www.codeschool.com/learn/javascript&#231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TG1 </a:t>
            </a:r>
            <a:r>
              <a:rPr lang="es-ES" dirty="0" smtClean="0"/>
              <a:t>- JAVASCRIPT MVC FRAMEWORKS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DTE – MARINA GARCÍA GARROTE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996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126274"/>
            <a:ext cx="10215154" cy="735875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CURSOS GRAUITOS DE ANGULAR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8509" y="1324566"/>
            <a:ext cx="9694577" cy="5206863"/>
          </a:xfrm>
        </p:spPr>
        <p:txBody>
          <a:bodyPr>
            <a:normAutofit/>
          </a:bodyPr>
          <a:lstStyle/>
          <a:p>
            <a:r>
              <a:rPr lang="es-ES" sz="2400" u="sng" dirty="0">
                <a:hlinkClick r:id="rId2"/>
              </a:rPr>
              <a:t>https://</a:t>
            </a:r>
            <a:r>
              <a:rPr lang="es-ES" sz="2400" u="sng" dirty="0" smtClean="0">
                <a:hlinkClick r:id="rId2"/>
              </a:rPr>
              <a:t>www.codeschool.com/courses/shaping-up-with-angular-js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Curso organizado en 6 niveles que contienen 12 vídeos 	explicativos, con opción a obtener acceso ilimitado previo pago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s-ES" sz="2400" u="sng" dirty="0">
                <a:hlinkClick r:id="rId3"/>
              </a:rPr>
              <a:t>https://</a:t>
            </a:r>
            <a:r>
              <a:rPr lang="es-ES" sz="2400" u="sng" dirty="0" smtClean="0">
                <a:hlinkClick r:id="rId3"/>
              </a:rPr>
              <a:t>www.codecademy.com/es/learn/learn-angularjs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 smtClean="0"/>
              <a:t>	Curso básico de 5h que incluye un ejemplo de creación sencillo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s-ES" sz="2400" u="sng" dirty="0">
                <a:hlinkClick r:id="rId4"/>
              </a:rPr>
              <a:t>https://thinkster.io/a-better-way-to-learn-angularjs</a:t>
            </a:r>
            <a:endParaRPr lang="en-US" sz="2400" dirty="0"/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2400" dirty="0" smtClean="0"/>
              <a:t>Curso más completo que utiliza vídeos y ejemplos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637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126274"/>
            <a:ext cx="10215154" cy="735875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CURSOS GRATUITOS DE BACKBONE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629" y="862149"/>
            <a:ext cx="10047274" cy="5206863"/>
          </a:xfrm>
        </p:spPr>
        <p:txBody>
          <a:bodyPr>
            <a:noAutofit/>
          </a:bodyPr>
          <a:lstStyle/>
          <a:p>
            <a:r>
              <a:rPr lang="es-ES" sz="2400" u="sng" dirty="0">
                <a:hlinkClick r:id="rId2"/>
              </a:rPr>
              <a:t>https://devcode.la/cursos/curso-basico-de-backbonejs</a:t>
            </a:r>
            <a:r>
              <a:rPr lang="es-ES" sz="2400" u="sng" dirty="0" smtClean="0">
                <a:hlinkClick r:id="rId2"/>
              </a:rPr>
              <a:t>/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Curso básico que incluye primeros pasos y conceptos iniciales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s-ES" sz="2400" u="sng" dirty="0">
                <a:hlinkClick r:id="rId3"/>
              </a:rPr>
              <a:t>https://</a:t>
            </a:r>
            <a:r>
              <a:rPr lang="es-ES" sz="2400" u="sng" dirty="0" smtClean="0">
                <a:hlinkClick r:id="rId3"/>
              </a:rPr>
              <a:t>www.codeschool.com/courses/anatomy-of-backbone-js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Curso centrado en interfaces </a:t>
            </a:r>
            <a:r>
              <a:rPr lang="es-ES" sz="2400" dirty="0" err="1" smtClean="0"/>
              <a:t>restfull</a:t>
            </a:r>
            <a:r>
              <a:rPr lang="es-ES" sz="2400" dirty="0" smtClean="0"/>
              <a:t> mediante </a:t>
            </a:r>
            <a:r>
              <a:rPr lang="es-ES" sz="2400" dirty="0" err="1" smtClean="0"/>
              <a:t>Json</a:t>
            </a:r>
            <a:r>
              <a:rPr lang="es-ES" sz="2400" dirty="0" smtClean="0"/>
              <a:t> estructurado en 	8 niveles y 7 vídeos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s-ES" sz="2400" u="sng" dirty="0">
                <a:hlinkClick r:id="rId4"/>
              </a:rPr>
              <a:t>https://www.udacity.com/course/learn-backbonejs--ud990</a:t>
            </a:r>
            <a:endParaRPr lang="en-US" sz="2400" dirty="0"/>
          </a:p>
          <a:p>
            <a:pPr marL="0" indent="0">
              <a:buNone/>
            </a:pPr>
            <a:r>
              <a:rPr lang="es-ES" sz="2400" dirty="0" smtClean="0"/>
              <a:t>	Curso avanzado de 2 semanas que requiere conocimientos previos 	de </a:t>
            </a:r>
            <a:r>
              <a:rPr lang="es-ES" sz="2400" dirty="0" err="1" smtClean="0"/>
              <a:t>Javascript</a:t>
            </a:r>
            <a:r>
              <a:rPr lang="es-ES" sz="2400" dirty="0" smtClean="0"/>
              <a:t>, HTML y CSS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49340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630" y="139337"/>
            <a:ext cx="9276563" cy="1320800"/>
          </a:xfrm>
        </p:spPr>
        <p:txBody>
          <a:bodyPr/>
          <a:lstStyle/>
          <a:p>
            <a:pPr algn="ctr"/>
            <a:r>
              <a:rPr lang="es-ES" dirty="0" smtClean="0"/>
              <a:t>AYUDAS PARA ESTUDIAR JAVASCRIPT MVC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5577" y="1460137"/>
            <a:ext cx="9093372" cy="5228046"/>
          </a:xfrm>
        </p:spPr>
        <p:txBody>
          <a:bodyPr>
            <a:normAutofit/>
          </a:bodyPr>
          <a:lstStyle/>
          <a:p>
            <a:r>
              <a:rPr lang="es-ES" sz="2400" u="sng" dirty="0">
                <a:hlinkClick r:id="rId2"/>
              </a:rPr>
              <a:t>http://</a:t>
            </a:r>
            <a:r>
              <a:rPr lang="es-ES" sz="2400" u="sng" dirty="0" smtClean="0">
                <a:hlinkClick r:id="rId2"/>
              </a:rPr>
              <a:t>www.emagister.com/curso-angularjs-cursos-2970506.htm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Descuentos por matrícula anticipada, inscripción en varios 	cursos. 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Cursos bonificables para empresas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s-ES" sz="2400" u="sng" dirty="0">
                <a:hlinkClick r:id="rId3"/>
              </a:rPr>
              <a:t>http://www.madrid.org/cs/Satellite?cid=1142337223387&amp;language=es&amp;pagename=Empleo%2FPage%2FEMPL_pintarContenidoFinal</a:t>
            </a:r>
            <a:endParaRPr lang="en-US" sz="2400" dirty="0"/>
          </a:p>
          <a:p>
            <a:pPr marL="0" indent="0">
              <a:buNone/>
            </a:pPr>
            <a:r>
              <a:rPr lang="es-ES" sz="2400" dirty="0" smtClean="0"/>
              <a:t>	Portal de empleo de la Comunidad de Madrid, suelen 	ofrecerse cursos sobre diversas tecnologías tanto para 	desempleados como para trabajadores en activo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8166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819" y="152400"/>
            <a:ext cx="9577010" cy="1320800"/>
          </a:xfrm>
        </p:spPr>
        <p:txBody>
          <a:bodyPr/>
          <a:lstStyle/>
          <a:p>
            <a:pPr algn="ctr"/>
            <a:r>
              <a:rPr lang="es-ES" dirty="0" smtClean="0"/>
              <a:t>RECURSOS PARA IMPLEMENTAR JAVASCRIPT MVC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4819" y="1504542"/>
            <a:ext cx="9577010" cy="5079137"/>
          </a:xfrm>
        </p:spPr>
        <p:txBody>
          <a:bodyPr>
            <a:normAutofit/>
          </a:bodyPr>
          <a:lstStyle/>
          <a:p>
            <a:pPr lvl="0" algn="just"/>
            <a:r>
              <a:rPr lang="es-ES" sz="2400" b="1" dirty="0"/>
              <a:t>Sublime </a:t>
            </a:r>
            <a:r>
              <a:rPr lang="es-ES" sz="2400" b="1" dirty="0" err="1" smtClean="0"/>
              <a:t>text</a:t>
            </a:r>
            <a:r>
              <a:rPr lang="es-ES" sz="2400" dirty="0" smtClean="0"/>
              <a:t>, un </a:t>
            </a:r>
            <a:r>
              <a:rPr lang="es-ES" sz="2400" dirty="0"/>
              <a:t>editor de texto avanzado para programadores, multiplataforma. </a:t>
            </a:r>
            <a:r>
              <a:rPr lang="es-ES" sz="2400" dirty="0" smtClean="0"/>
              <a:t>Existen multitud de </a:t>
            </a:r>
            <a:r>
              <a:rPr lang="es-ES" sz="2400" dirty="0" err="1" smtClean="0"/>
              <a:t>plugins</a:t>
            </a:r>
            <a:r>
              <a:rPr lang="es-ES" sz="2400" dirty="0" smtClean="0"/>
              <a:t> que facilitan el desarrollo de software.</a:t>
            </a:r>
            <a:endParaRPr lang="en-US" sz="2400" dirty="0" smtClean="0"/>
          </a:p>
          <a:p>
            <a:pPr lvl="0" algn="just"/>
            <a:r>
              <a:rPr lang="es-ES" sz="2400" b="1" dirty="0" err="1" smtClean="0"/>
              <a:t>JetBrains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WebStorm</a:t>
            </a:r>
            <a:r>
              <a:rPr lang="es-ES" sz="2400" dirty="0" smtClean="0"/>
              <a:t>, uno de los mejores editores de código multiplataforma del mercado. Soporta otros lenguajes como </a:t>
            </a:r>
            <a:r>
              <a:rPr lang="es-ES" sz="2400" dirty="0" err="1" smtClean="0"/>
              <a:t>CoffeeScript</a:t>
            </a:r>
            <a:r>
              <a:rPr lang="es-ES" sz="2400" dirty="0" smtClean="0"/>
              <a:t>, </a:t>
            </a:r>
            <a:r>
              <a:rPr lang="es-ES" sz="2400" dirty="0" err="1" smtClean="0"/>
              <a:t>TypeScript</a:t>
            </a:r>
            <a:r>
              <a:rPr lang="es-ES" sz="2400" dirty="0" smtClean="0"/>
              <a:t> y Node.js, y multitud de librerías de JavaScript, sistemas de control de código, testeo unitario, </a:t>
            </a:r>
            <a:r>
              <a:rPr lang="es-ES" sz="2400" dirty="0" err="1" smtClean="0"/>
              <a:t>etc</a:t>
            </a:r>
            <a:r>
              <a:rPr lang="es-ES" sz="2400" dirty="0" smtClean="0"/>
              <a:t> Permite ver en tiempo real los cambios en un Chrome.</a:t>
            </a:r>
            <a:endParaRPr lang="en-US" sz="2400" dirty="0" smtClean="0"/>
          </a:p>
          <a:p>
            <a:pPr lvl="0" algn="just"/>
            <a:r>
              <a:rPr lang="es-ES" sz="2400" b="1" dirty="0" smtClean="0"/>
              <a:t>Visual Studio</a:t>
            </a:r>
            <a:r>
              <a:rPr lang="es-ES" sz="2400" dirty="0" smtClean="0"/>
              <a:t>, entorno </a:t>
            </a:r>
            <a:r>
              <a:rPr lang="es-ES" sz="2400" dirty="0"/>
              <a:t>de desarrollo integrado, compatibilidad con </a:t>
            </a:r>
            <a:r>
              <a:rPr lang="es-ES" sz="2400" dirty="0" err="1"/>
              <a:t>Angularjs</a:t>
            </a:r>
            <a:r>
              <a:rPr lang="es-ES" sz="2400" dirty="0"/>
              <a:t> y </a:t>
            </a:r>
            <a:r>
              <a:rPr lang="es-ES" sz="2400" dirty="0" err="1"/>
              <a:t>Bonebackjs</a:t>
            </a:r>
            <a:r>
              <a:rPr lang="es-ES" sz="2400" dirty="0"/>
              <a:t> entre otros. Uno de los entornos más utilizados en la actualidad. Tiene un coste por licencia de unos 500$ al año.	</a:t>
            </a: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00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605246"/>
          </a:xfrm>
        </p:spPr>
        <p:txBody>
          <a:bodyPr>
            <a:noAutofit/>
          </a:bodyPr>
          <a:lstStyle/>
          <a:p>
            <a:pPr algn="ctr"/>
            <a:r>
              <a:rPr lang="es-ES" dirty="0" smtClean="0"/>
              <a:t>DESCRIPCIÓN DE LA TECNOLOGÍA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069" y="1018902"/>
            <a:ext cx="9326881" cy="568234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400" b="1" dirty="0" err="1" smtClean="0"/>
              <a:t>Javascript</a:t>
            </a:r>
            <a:r>
              <a:rPr lang="es-ES" sz="2400" b="1" dirty="0" smtClean="0"/>
              <a:t>, l</a:t>
            </a:r>
            <a:r>
              <a:rPr lang="es-ES" sz="2400" dirty="0" smtClean="0"/>
              <a:t>enguaje </a:t>
            </a:r>
            <a:r>
              <a:rPr lang="es-ES" sz="2400" dirty="0"/>
              <a:t>de programación orientado a objetos </a:t>
            </a:r>
            <a:r>
              <a:rPr lang="es-ES" sz="2400" dirty="0" smtClean="0"/>
              <a:t>dinámico y </a:t>
            </a:r>
            <a:r>
              <a:rPr lang="es-ES" sz="2400" dirty="0"/>
              <a:t>basado en prototipos. </a:t>
            </a:r>
            <a:r>
              <a:rPr lang="es-ES" sz="2400" dirty="0" smtClean="0"/>
              <a:t>Se </a:t>
            </a:r>
            <a:r>
              <a:rPr lang="es-ES" sz="2400" dirty="0"/>
              <a:t>usa principalmente en desarrollo web (</a:t>
            </a:r>
            <a:r>
              <a:rPr lang="es-ES" sz="2400" dirty="0" err="1"/>
              <a:t>html</a:t>
            </a:r>
            <a:r>
              <a:rPr lang="es-ES" sz="2400" dirty="0"/>
              <a:t>), </a:t>
            </a:r>
            <a:r>
              <a:rPr lang="es-ES" sz="2400" dirty="0" smtClean="0"/>
              <a:t>aunque también </a:t>
            </a:r>
            <a:r>
              <a:rPr lang="es-ES" sz="2400" dirty="0"/>
              <a:t>se </a:t>
            </a:r>
            <a:r>
              <a:rPr lang="es-ES" sz="2400" dirty="0" smtClean="0"/>
              <a:t>puede usar en </a:t>
            </a:r>
            <a:r>
              <a:rPr lang="es-ES" sz="2400" dirty="0"/>
              <a:t>aplicaciones de </a:t>
            </a:r>
            <a:r>
              <a:rPr lang="es-ES" sz="2400" dirty="0" smtClean="0"/>
              <a:t>escritorio. Habitualmente se utiliza para programar la parte cliente, integrándolo en el navegador, pero cada vez </a:t>
            </a:r>
            <a:r>
              <a:rPr lang="es-ES" sz="2400" dirty="0"/>
              <a:t>más se utiliza en la parte servidor. </a:t>
            </a:r>
            <a:endParaRPr lang="es-ES" sz="2400" dirty="0" smtClean="0"/>
          </a:p>
          <a:p>
            <a:pPr algn="just"/>
            <a:r>
              <a:rPr lang="es-ES" sz="2400" b="1" dirty="0" smtClean="0"/>
              <a:t>MVC</a:t>
            </a:r>
            <a:r>
              <a:rPr lang="es-ES" sz="2400" dirty="0" smtClean="0"/>
              <a:t>, arquitectura </a:t>
            </a:r>
            <a:r>
              <a:rPr lang="es-ES" sz="2400" dirty="0"/>
              <a:t>software donde </a:t>
            </a:r>
            <a:r>
              <a:rPr lang="es-ES" sz="2400" dirty="0" smtClean="0"/>
              <a:t>se separa </a:t>
            </a:r>
            <a:r>
              <a:rPr lang="es-ES" sz="2400" dirty="0"/>
              <a:t>la parte </a:t>
            </a:r>
            <a:r>
              <a:rPr lang="es-ES" sz="2400" dirty="0" smtClean="0"/>
              <a:t>lógica de la aplicación de la interfaz del usuario. Esta </a:t>
            </a:r>
            <a:r>
              <a:rPr lang="es-ES" sz="2400" dirty="0"/>
              <a:t>arquitectura </a:t>
            </a:r>
            <a:r>
              <a:rPr lang="es-ES" sz="2400" dirty="0" smtClean="0"/>
              <a:t>también separada el </a:t>
            </a:r>
            <a:r>
              <a:rPr lang="es-ES" sz="2400" dirty="0"/>
              <a:t>control de la comunicación y eventos entre los dos módulos anteriores</a:t>
            </a:r>
            <a:r>
              <a:rPr lang="es-ES" sz="2400" dirty="0" smtClean="0"/>
              <a:t>.</a:t>
            </a:r>
            <a:endParaRPr lang="es-ES" sz="2400" dirty="0"/>
          </a:p>
          <a:p>
            <a:pPr algn="just"/>
            <a:r>
              <a:rPr lang="es-ES" sz="2400" b="1" dirty="0" smtClean="0"/>
              <a:t>Framework</a:t>
            </a:r>
            <a:r>
              <a:rPr lang="es-ES" sz="2400" dirty="0" smtClean="0"/>
              <a:t>, se </a:t>
            </a:r>
            <a:r>
              <a:rPr lang="es-ES" sz="2400" dirty="0"/>
              <a:t>trata de un conjunto de módulos, bibliotecas, lenguajes, etc. q</a:t>
            </a:r>
            <a:r>
              <a:rPr lang="es-ES" sz="2400" dirty="0" smtClean="0"/>
              <a:t>ue facilitan </a:t>
            </a:r>
            <a:r>
              <a:rPr lang="es-ES" sz="2400" dirty="0"/>
              <a:t>el desarrollo del software así como su organización</a:t>
            </a:r>
            <a:r>
              <a:rPr lang="es-ES" sz="2400" dirty="0" smtClean="0"/>
              <a:t>.</a:t>
            </a:r>
            <a:endParaRPr lang="es-ES" sz="2400" dirty="0"/>
          </a:p>
          <a:p>
            <a:pPr algn="just"/>
            <a:r>
              <a:rPr lang="es-ES" sz="2400" dirty="0"/>
              <a:t>La unión de estos tres conceptos dan como resultado la tecnología </a:t>
            </a:r>
            <a:r>
              <a:rPr lang="es-ES" sz="2400" dirty="0" smtClean="0"/>
              <a:t>elegida, que consiste en </a:t>
            </a:r>
            <a:r>
              <a:rPr lang="es-ES" sz="2400" b="1" dirty="0" err="1" smtClean="0"/>
              <a:t>Frameworks</a:t>
            </a:r>
            <a:r>
              <a:rPr lang="es-ES" sz="2400" b="1" dirty="0" smtClean="0"/>
              <a:t> desarrollados en </a:t>
            </a:r>
            <a:r>
              <a:rPr lang="es-ES" sz="2400" b="1" dirty="0" err="1" smtClean="0"/>
              <a:t>Javascript</a:t>
            </a:r>
            <a:r>
              <a:rPr lang="es-ES" sz="2400" b="1" dirty="0" smtClean="0"/>
              <a:t> utilizando la arquitectura </a:t>
            </a:r>
            <a:r>
              <a:rPr lang="es-ES" sz="2400" b="1" dirty="0"/>
              <a:t>MVC.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89790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126274"/>
            <a:ext cx="10215154" cy="116694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FUENTES GENERALES DE JAVASCRIPT MVC FRAMEWORKS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8509" y="1324566"/>
            <a:ext cx="9080621" cy="52068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s-ES" sz="2400" dirty="0" smtClean="0"/>
              <a:t>Dado que angula y </a:t>
            </a:r>
            <a:r>
              <a:rPr lang="es-ES" sz="2400" dirty="0" err="1" smtClean="0"/>
              <a:t>backbone</a:t>
            </a:r>
            <a:r>
              <a:rPr lang="es-ES" sz="2400" dirty="0" smtClean="0"/>
              <a:t> son </a:t>
            </a:r>
            <a:r>
              <a:rPr lang="es-ES" sz="2400" dirty="0" err="1" smtClean="0"/>
              <a:t>frameworks</a:t>
            </a:r>
            <a:r>
              <a:rPr lang="es-ES" sz="2400" dirty="0" smtClean="0"/>
              <a:t> MVC basados en </a:t>
            </a:r>
            <a:r>
              <a:rPr lang="es-ES" sz="2400" dirty="0" err="1" smtClean="0"/>
              <a:t>javascript</a:t>
            </a:r>
            <a:r>
              <a:rPr lang="es-ES" sz="2400" dirty="0" smtClean="0"/>
              <a:t>, todos los documentos propios de cada tecnología llevan inherentes información de </a:t>
            </a:r>
            <a:r>
              <a:rPr lang="es-ES" sz="2400" dirty="0" err="1" smtClean="0"/>
              <a:t>javascript</a:t>
            </a:r>
            <a:r>
              <a:rPr lang="es-ES" sz="2400" dirty="0" smtClean="0"/>
              <a:t> y MVC.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https</a:t>
            </a:r>
            <a:r>
              <a:rPr lang="en-US" sz="2400" dirty="0"/>
              <a:t>://developer.chrome.com/apps/app_frameworks</a:t>
            </a:r>
          </a:p>
          <a:p>
            <a:pPr marL="0" indent="0">
              <a:buNone/>
            </a:pPr>
            <a:r>
              <a:rPr lang="en-US" sz="2400" dirty="0" err="1" smtClean="0"/>
              <a:t>Página</a:t>
            </a:r>
            <a:r>
              <a:rPr lang="en-US" sz="2400" dirty="0" smtClean="0"/>
              <a:t> </a:t>
            </a:r>
            <a:r>
              <a:rPr lang="en-US" sz="2400" dirty="0"/>
              <a:t>de developer chrome </a:t>
            </a:r>
            <a:r>
              <a:rPr lang="en-US" sz="2400" dirty="0" err="1"/>
              <a:t>donde</a:t>
            </a:r>
            <a:r>
              <a:rPr lang="en-US" sz="2400" dirty="0"/>
              <a:t>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encontrar</a:t>
            </a:r>
            <a:r>
              <a:rPr lang="en-US" sz="2400" dirty="0"/>
              <a:t> </a:t>
            </a:r>
            <a:r>
              <a:rPr lang="en-US" sz="2400" dirty="0" err="1"/>
              <a:t>diversa</a:t>
            </a:r>
            <a:r>
              <a:rPr lang="en-US" sz="2400" dirty="0"/>
              <a:t> </a:t>
            </a:r>
            <a:r>
              <a:rPr lang="en-US" sz="2400" dirty="0" err="1"/>
              <a:t>documentación</a:t>
            </a:r>
            <a:r>
              <a:rPr lang="en-US" sz="2400" dirty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la </a:t>
            </a:r>
            <a:r>
              <a:rPr lang="en-US" sz="2400" dirty="0" err="1"/>
              <a:t>arquitectura</a:t>
            </a:r>
            <a:r>
              <a:rPr lang="en-US" sz="2400" dirty="0"/>
              <a:t> MVC.</a:t>
            </a:r>
          </a:p>
        </p:txBody>
      </p:sp>
    </p:spTree>
    <p:extLst>
      <p:ext uri="{BB962C8B-B14F-4D97-AF65-F5344CB8AC3E}">
        <p14:creationId xmlns:p14="http://schemas.microsoft.com/office/powerpoint/2010/main" xmlns="" val="156490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126274"/>
            <a:ext cx="10215154" cy="735875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FUENTES GENERALES DE ANGULAR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8509" y="1324566"/>
            <a:ext cx="9080621" cy="5206863"/>
          </a:xfrm>
        </p:spPr>
        <p:txBody>
          <a:bodyPr>
            <a:normAutofit/>
          </a:bodyPr>
          <a:lstStyle/>
          <a:p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docs.angularjs.org/tutorial</a:t>
            </a: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	Página </a:t>
            </a:r>
            <a:r>
              <a:rPr lang="es-ES" sz="2400" dirty="0"/>
              <a:t>web oficial de </a:t>
            </a:r>
            <a:r>
              <a:rPr lang="es-ES" sz="2400" dirty="0" smtClean="0"/>
              <a:t>Angular.js que incluye </a:t>
            </a:r>
            <a:r>
              <a:rPr lang="es-ES" sz="2400" dirty="0" err="1" smtClean="0"/>
              <a:t>live</a:t>
            </a:r>
            <a:r>
              <a:rPr lang="es-ES" sz="2400" dirty="0" smtClean="0"/>
              <a:t> Demo y 	</a:t>
            </a:r>
            <a:r>
              <a:rPr lang="es-ES" sz="2400" dirty="0" err="1" smtClean="0"/>
              <a:t>Code</a:t>
            </a:r>
            <a:r>
              <a:rPr lang="es-ES" sz="2400" dirty="0" smtClean="0"/>
              <a:t> </a:t>
            </a:r>
            <a:r>
              <a:rPr lang="es-ES" sz="2400" dirty="0" err="1" smtClean="0"/>
              <a:t>Diff</a:t>
            </a:r>
            <a:endParaRPr lang="es-ES" sz="2400" dirty="0" smtClean="0"/>
          </a:p>
          <a:p>
            <a:r>
              <a:rPr lang="es-ES" sz="2400" dirty="0" smtClean="0">
                <a:hlinkClick r:id="rId3"/>
              </a:rPr>
              <a:t>http://leanpub.com/angularjs-paso-a-paso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	Libro de </a:t>
            </a:r>
            <a:r>
              <a:rPr lang="es-ES" sz="2400" dirty="0"/>
              <a:t>Angular JS paso a </a:t>
            </a:r>
            <a:r>
              <a:rPr lang="es-ES" sz="2400" dirty="0" smtClean="0"/>
              <a:t>paso</a:t>
            </a:r>
          </a:p>
          <a:p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://raulexposito.com/documentos/como-aprender- </a:t>
            </a:r>
            <a:r>
              <a:rPr lang="en-US" sz="2400" dirty="0" err="1" smtClean="0">
                <a:hlinkClick r:id="rId4"/>
              </a:rPr>
              <a:t>angularjs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s-ES" sz="2400" dirty="0" smtClean="0"/>
              <a:t>	Documentación informal con ejemplos sencillos</a:t>
            </a:r>
          </a:p>
          <a:p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fastandfluid.com/publicdownloads/AngularJSIn60MinutesIsh_DanWahlin_May2013.pdf</a:t>
            </a:r>
            <a:endParaRPr lang="en-US" sz="2400" dirty="0" smtClean="0"/>
          </a:p>
          <a:p>
            <a:pPr marL="457200" lvl="1" indent="0">
              <a:buNone/>
            </a:pPr>
            <a:r>
              <a:rPr lang="es-ES" sz="2400" dirty="0" smtClean="0"/>
              <a:t>Documentación extensa de lectura sencilla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2418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126274"/>
            <a:ext cx="10215154" cy="735875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FUENTES GENERALES DE BACKBONE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629" y="862149"/>
            <a:ext cx="10047274" cy="5206863"/>
          </a:xfrm>
        </p:spPr>
        <p:txBody>
          <a:bodyPr>
            <a:noAutofit/>
          </a:bodyPr>
          <a:lstStyle/>
          <a:p>
            <a:r>
              <a:rPr lang="es-ES" sz="2400" u="sng" dirty="0">
                <a:hlinkClick r:id="rId2"/>
              </a:rPr>
              <a:t>http://</a:t>
            </a:r>
            <a:r>
              <a:rPr lang="es-ES" sz="2400" u="sng" dirty="0" smtClean="0">
                <a:hlinkClick r:id="rId2"/>
              </a:rPr>
              <a:t>shop.oreilly.com/product/0636920025344.do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Libro extenso con una visión básica pero completa del </a:t>
            </a:r>
            <a:r>
              <a:rPr lang="es-ES" sz="2400" dirty="0" err="1" smtClean="0"/>
              <a:t>framework</a:t>
            </a:r>
            <a:r>
              <a:rPr lang="es-ES" sz="2400" dirty="0" smtClean="0"/>
              <a:t> 	</a:t>
            </a:r>
            <a:r>
              <a:rPr lang="es-ES" sz="2400" dirty="0" err="1" smtClean="0"/>
              <a:t>Backbone</a:t>
            </a:r>
            <a:endParaRPr lang="en-US" sz="2400" dirty="0"/>
          </a:p>
          <a:p>
            <a:r>
              <a:rPr lang="es-ES" sz="2400" u="sng" dirty="0">
                <a:hlinkClick r:id="rId3"/>
              </a:rPr>
              <a:t>http://backbonejs.org</a:t>
            </a:r>
            <a:r>
              <a:rPr lang="es-ES" sz="2400" u="sng" dirty="0" smtClean="0">
                <a:hlinkClick r:id="rId3"/>
              </a:rPr>
              <a:t>/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 smtClean="0"/>
              <a:t>	Página web oficial de </a:t>
            </a:r>
            <a:r>
              <a:rPr lang="es-ES" sz="2400" dirty="0" err="1" smtClean="0"/>
              <a:t>Backbone</a:t>
            </a:r>
            <a:r>
              <a:rPr lang="es-ES" sz="2400" dirty="0" smtClean="0"/>
              <a:t>, cuenta con log de cambios y 	ejemplos</a:t>
            </a:r>
            <a:endParaRPr lang="en-US" sz="2400" dirty="0"/>
          </a:p>
          <a:p>
            <a:r>
              <a:rPr lang="es-ES" sz="2400" u="sng" dirty="0">
                <a:hlinkClick r:id="rId4"/>
              </a:rPr>
              <a:t>http://</a:t>
            </a:r>
            <a:r>
              <a:rPr lang="es-ES" sz="2400" u="sng" dirty="0" smtClean="0">
                <a:hlinkClick r:id="rId4"/>
              </a:rPr>
              <a:t>alfonsomarin.com/desarrollo-web/tutoriales/backbonejs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 smtClean="0"/>
              <a:t>	Documentación en formato tutorial que presenta los elementos 	básicos</a:t>
            </a:r>
            <a:endParaRPr lang="en-US" sz="2400" dirty="0"/>
          </a:p>
          <a:p>
            <a:r>
              <a:rPr lang="es-ES" sz="2400" u="sng" dirty="0">
                <a:hlinkClick r:id="rId5"/>
              </a:rPr>
              <a:t>http://www.desarrolloweb.com/manuales/manual-backbonejs.html</a:t>
            </a:r>
            <a:endParaRPr lang="en-US" sz="2400" dirty="0"/>
          </a:p>
          <a:p>
            <a:pPr marL="0" indent="0">
              <a:buNone/>
            </a:pPr>
            <a:r>
              <a:rPr lang="es-ES" sz="2400" dirty="0" smtClean="0"/>
              <a:t>	Manual online con opción a descarga y comentarios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01907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126274"/>
            <a:ext cx="10215154" cy="1166949"/>
          </a:xfrm>
        </p:spPr>
        <p:txBody>
          <a:bodyPr>
            <a:noAutofit/>
          </a:bodyPr>
          <a:lstStyle/>
          <a:p>
            <a:pPr algn="ctr"/>
            <a:r>
              <a:rPr lang="es-ES" dirty="0" smtClean="0"/>
              <a:t>CURSOS NO GRATUITOS DE JAVASCRIPT </a:t>
            </a:r>
            <a:br>
              <a:rPr lang="es-ES" dirty="0" smtClean="0"/>
            </a:br>
            <a:r>
              <a:rPr lang="es-ES" dirty="0" smtClean="0"/>
              <a:t>MVC FRAMEWORKS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8509" y="1324566"/>
            <a:ext cx="9080621" cy="5206863"/>
          </a:xfrm>
        </p:spPr>
        <p:txBody>
          <a:bodyPr>
            <a:normAutofit/>
          </a:bodyPr>
          <a:lstStyle/>
          <a:p>
            <a:r>
              <a:rPr lang="es-ES" sz="2400" u="sng" dirty="0">
                <a:hlinkClick r:id="rId2"/>
              </a:rPr>
              <a:t>http://</a:t>
            </a:r>
            <a:r>
              <a:rPr lang="es-ES" sz="2400" u="sng" dirty="0" smtClean="0">
                <a:hlinkClick r:id="rId2"/>
              </a:rPr>
              <a:t>www.campusets.com/certificaciones/certificacion-arquitecto-front-end/index.php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 smtClean="0"/>
              <a:t>	Certificación </a:t>
            </a:r>
            <a:r>
              <a:rPr lang="es-ES" sz="2400" dirty="0" err="1" smtClean="0"/>
              <a:t>front-end</a:t>
            </a:r>
            <a:r>
              <a:rPr lang="es-ES" sz="2400" dirty="0" smtClean="0"/>
              <a:t>, incluye </a:t>
            </a:r>
            <a:r>
              <a:rPr lang="es-ES" sz="2400" dirty="0" err="1" smtClean="0"/>
              <a:t>javascript</a:t>
            </a:r>
            <a:r>
              <a:rPr lang="es-ES" sz="2400" dirty="0" smtClean="0"/>
              <a:t> y varios 	</a:t>
            </a:r>
            <a:r>
              <a:rPr lang="es-ES" sz="2400" dirty="0" err="1" smtClean="0"/>
              <a:t>frameworks</a:t>
            </a:r>
            <a:r>
              <a:rPr lang="es-ES" sz="2400" dirty="0" smtClean="0"/>
              <a:t> MVC</a:t>
            </a:r>
            <a:endParaRPr lang="en-US" sz="2400" dirty="0"/>
          </a:p>
          <a:p>
            <a:r>
              <a:rPr lang="es-ES" sz="2400" u="sng" dirty="0">
                <a:hlinkClick r:id="rId3"/>
              </a:rPr>
              <a:t>http://</a:t>
            </a:r>
            <a:r>
              <a:rPr lang="es-ES" sz="2400" u="sng" dirty="0" smtClean="0">
                <a:hlinkClick r:id="rId3"/>
              </a:rPr>
              <a:t>www.emagister.com/curso-javascript-para-desarrolladores-web-cursos-2966044.htm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 smtClean="0"/>
              <a:t>	Curso de desarrollo web con </a:t>
            </a:r>
            <a:r>
              <a:rPr lang="es-ES" sz="2400" dirty="0" err="1" smtClean="0"/>
              <a:t>Javascript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www.pue.es/formacion/curso/introduccion-angularjs</a:t>
            </a:r>
            <a:endParaRPr lang="en-US" sz="2400" dirty="0" smtClean="0"/>
          </a:p>
          <a:p>
            <a:pPr marL="0" indent="0">
              <a:buNone/>
            </a:pPr>
            <a:r>
              <a:rPr lang="es-ES" sz="2400" dirty="0" smtClean="0"/>
              <a:t>	Curso de </a:t>
            </a:r>
            <a:r>
              <a:rPr lang="es-ES" sz="2400" dirty="0" err="1" smtClean="0"/>
              <a:t>Javascript</a:t>
            </a:r>
            <a:r>
              <a:rPr lang="es-ES" sz="2400" dirty="0" smtClean="0"/>
              <a:t> enfocado a MVC con iniciación a 	</a:t>
            </a:r>
            <a:r>
              <a:rPr lang="es-ES" sz="2400" dirty="0" err="1" smtClean="0"/>
              <a:t>AngularJS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665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126274"/>
            <a:ext cx="10215154" cy="735875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CURSOS NO GRAUITOS DE ANGULAR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8509" y="1324566"/>
            <a:ext cx="9080621" cy="5206863"/>
          </a:xfrm>
        </p:spPr>
        <p:txBody>
          <a:bodyPr>
            <a:normAutofit/>
          </a:bodyPr>
          <a:lstStyle/>
          <a:p>
            <a:r>
              <a:rPr lang="es-ES" sz="2400" u="sng" dirty="0">
                <a:hlinkClick r:id="rId2"/>
              </a:rPr>
              <a:t>https://www.udemy.com/learn-angularjs</a:t>
            </a:r>
            <a:r>
              <a:rPr lang="es-ES" sz="2400" u="sng" dirty="0" smtClean="0">
                <a:hlinkClick r:id="rId2"/>
              </a:rPr>
              <a:t>/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b="1" dirty="0"/>
              <a:t>	</a:t>
            </a:r>
            <a:r>
              <a:rPr lang="es-ES" sz="2400" dirty="0" smtClean="0"/>
              <a:t>Plataforma que ofrece cursos entre particulares</a:t>
            </a:r>
            <a:endParaRPr lang="en-US" sz="2400" b="1" dirty="0"/>
          </a:p>
          <a:p>
            <a:r>
              <a:rPr lang="es-ES" sz="2400" u="sng" dirty="0">
                <a:hlinkClick r:id="rId3"/>
              </a:rPr>
              <a:t>https://www.thinkful.com/courses/learn-angularjs-online</a:t>
            </a:r>
            <a:r>
              <a:rPr lang="es-ES" sz="2400" u="sng" dirty="0" smtClean="0">
                <a:hlinkClick r:id="rId3"/>
              </a:rPr>
              <a:t>/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 smtClean="0"/>
              <a:t>	Curso de nivel intermedio donde se implementan 8 proyectos</a:t>
            </a:r>
            <a:endParaRPr lang="en-US" sz="2400" dirty="0"/>
          </a:p>
          <a:p>
            <a:r>
              <a:rPr lang="es-ES" sz="2400" u="sng" dirty="0">
                <a:hlinkClick r:id="rId4"/>
              </a:rPr>
              <a:t>http://</a:t>
            </a:r>
            <a:r>
              <a:rPr lang="es-ES" sz="2400" u="sng" dirty="0" smtClean="0">
                <a:hlinkClick r:id="rId4"/>
              </a:rPr>
              <a:t>www.boream.com/formacion/curso-angularjs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Curso corto que exige experiencia previa</a:t>
            </a:r>
            <a:endParaRPr lang="en-US" sz="2400" dirty="0"/>
          </a:p>
          <a:p>
            <a:r>
              <a:rPr lang="es-ES" sz="2400" u="sng" dirty="0">
                <a:hlinkClick r:id="rId5"/>
              </a:rPr>
              <a:t>http://www.mslformacion.es/open-source/curso/AngularJS/12113</a:t>
            </a:r>
            <a:endParaRPr lang="en-US" sz="2400" dirty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Curso teórico-práctico que no requiere experiencia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70905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126274"/>
            <a:ext cx="10215154" cy="735875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CURSOS NO GRATUITOS DE BACKBONE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4136" y="1502229"/>
            <a:ext cx="9287692" cy="4441372"/>
          </a:xfrm>
        </p:spPr>
        <p:txBody>
          <a:bodyPr>
            <a:noAutofit/>
          </a:bodyPr>
          <a:lstStyle/>
          <a:p>
            <a:r>
              <a:rPr lang="es-ES" sz="2400" u="sng" dirty="0">
                <a:hlinkClick r:id="rId2"/>
              </a:rPr>
              <a:t>https://www.udemy.com/backbonejs-tutorial</a:t>
            </a:r>
            <a:r>
              <a:rPr lang="es-ES" sz="2400" u="sng" dirty="0" smtClean="0">
                <a:hlinkClick r:id="rId2"/>
              </a:rPr>
              <a:t>/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400" dirty="0"/>
              <a:t>Plataforma que ofrece cursos entre </a:t>
            </a:r>
            <a:r>
              <a:rPr lang="es-ES" sz="2400" dirty="0" smtClean="0"/>
              <a:t>particulares</a:t>
            </a:r>
            <a:endParaRPr lang="en-US" sz="2400" dirty="0"/>
          </a:p>
          <a:p>
            <a:r>
              <a:rPr lang="es-ES" sz="2400" u="sng" dirty="0">
                <a:hlinkClick r:id="rId3"/>
              </a:rPr>
              <a:t>https://</a:t>
            </a:r>
            <a:r>
              <a:rPr lang="es-ES" sz="2400" u="sng" dirty="0" smtClean="0">
                <a:hlinkClick r:id="rId3"/>
              </a:rPr>
              <a:t>www.video2brain.com/es/cursos/backbone-js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Curso organizado en videos cortos para separar cada concepto</a:t>
            </a:r>
            <a:endParaRPr lang="en-US" sz="2400" dirty="0"/>
          </a:p>
          <a:p>
            <a:r>
              <a:rPr lang="es-ES" sz="2400" u="sng" dirty="0">
                <a:hlinkClick r:id="rId4"/>
              </a:rPr>
              <a:t>http://www.emagister.com/desarrollo-aplicaciones-multi-plataforma-backbone-js-phonegap-cursos-2955606.htm</a:t>
            </a:r>
            <a:endParaRPr lang="en-US" sz="2400" dirty="0"/>
          </a:p>
          <a:p>
            <a:pPr marL="0" indent="0">
              <a:buNone/>
            </a:pPr>
            <a:r>
              <a:rPr lang="es-ES" sz="3200" dirty="0" smtClean="0"/>
              <a:t>	</a:t>
            </a:r>
            <a:r>
              <a:rPr lang="es-ES" sz="2400" dirty="0" smtClean="0"/>
              <a:t>Curso conjunto con </a:t>
            </a:r>
            <a:r>
              <a:rPr lang="es-ES" sz="2400" dirty="0" err="1" smtClean="0"/>
              <a:t>Phonegap</a:t>
            </a:r>
            <a:r>
              <a:rPr lang="es-ES" sz="2400" dirty="0" smtClean="0"/>
              <a:t>, usabilidad, desarrollo app etc.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52284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126274"/>
            <a:ext cx="10215154" cy="1166949"/>
          </a:xfrm>
        </p:spPr>
        <p:txBody>
          <a:bodyPr>
            <a:noAutofit/>
          </a:bodyPr>
          <a:lstStyle/>
          <a:p>
            <a:pPr algn="ctr"/>
            <a:r>
              <a:rPr lang="es-ES" dirty="0" smtClean="0"/>
              <a:t>CURSOS GRATUITOS DE JAVASCRIPT </a:t>
            </a:r>
            <a:br>
              <a:rPr lang="es-ES" dirty="0" smtClean="0"/>
            </a:br>
            <a:r>
              <a:rPr lang="es-ES" dirty="0" smtClean="0"/>
              <a:t>MVC FRAMEWORKS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950" y="1776548"/>
            <a:ext cx="9080621" cy="4754880"/>
          </a:xfrm>
        </p:spPr>
        <p:txBody>
          <a:bodyPr>
            <a:normAutofit/>
          </a:bodyPr>
          <a:lstStyle/>
          <a:p>
            <a:r>
              <a:rPr lang="es-ES" sz="2400" u="sng" dirty="0">
                <a:hlinkClick r:id="rId2"/>
              </a:rPr>
              <a:t>https://</a:t>
            </a:r>
            <a:r>
              <a:rPr lang="es-ES" sz="2400" u="sng" dirty="0" smtClean="0">
                <a:hlinkClick r:id="rId2"/>
              </a:rPr>
              <a:t>www.codeschool.com/</a:t>
            </a:r>
            <a:r>
              <a:rPr lang="es-ES" sz="2400" u="sng" dirty="0" err="1" smtClean="0">
                <a:hlinkClick r:id="rId2"/>
              </a:rPr>
              <a:t>learn</a:t>
            </a:r>
            <a:r>
              <a:rPr lang="es-ES" sz="2400" u="sng" dirty="0" smtClean="0">
                <a:hlinkClick r:id="rId2"/>
              </a:rPr>
              <a:t>/</a:t>
            </a:r>
            <a:r>
              <a:rPr lang="es-ES" sz="2400" u="sng" dirty="0" err="1" smtClean="0">
                <a:hlinkClick r:id="rId2"/>
              </a:rPr>
              <a:t>javascriptç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Curso de </a:t>
            </a:r>
            <a:r>
              <a:rPr lang="es-ES" sz="2400" dirty="0" err="1" smtClean="0"/>
              <a:t>javascript</a:t>
            </a:r>
            <a:r>
              <a:rPr lang="es-ES" sz="2400" dirty="0" smtClean="0"/>
              <a:t> con aplicación de varios </a:t>
            </a:r>
            <a:r>
              <a:rPr lang="es-ES" sz="2400" dirty="0" err="1" smtClean="0"/>
              <a:t>frameworks</a:t>
            </a:r>
            <a:r>
              <a:rPr lang="es-ES" sz="2400" dirty="0" smtClean="0"/>
              <a:t> MVC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s-ES" sz="2400" u="sng" dirty="0">
                <a:hlinkClick r:id="rId3"/>
              </a:rPr>
              <a:t>https://www.coursera.org/learn/angular-js#pricing</a:t>
            </a:r>
            <a:endParaRPr lang="en-US" sz="2400" dirty="0"/>
          </a:p>
          <a:p>
            <a:pPr marL="0" indent="0">
              <a:buNone/>
            </a:pPr>
            <a:r>
              <a:rPr lang="es-ES" sz="2400" dirty="0" smtClean="0"/>
              <a:t>	Curso de </a:t>
            </a:r>
            <a:r>
              <a:rPr lang="es-ES" sz="2400" dirty="0" err="1" smtClean="0"/>
              <a:t>javascript</a:t>
            </a:r>
            <a:r>
              <a:rPr lang="es-ES" sz="2400" dirty="0" smtClean="0"/>
              <a:t> que permite la especialización en 	desarrollo web </a:t>
            </a:r>
            <a:r>
              <a:rPr lang="es-ES" sz="2400" dirty="0" err="1" smtClean="0"/>
              <a:t>fullstack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69945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402</Words>
  <Application>Microsoft Office PowerPoint</Application>
  <PresentationFormat>Personalizado</PresentationFormat>
  <Paragraphs>90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Faceta</vt:lpstr>
      <vt:lpstr>TG1 - JAVASCRIPT MVC FRAMEWORKS</vt:lpstr>
      <vt:lpstr>DESCRIPCIÓN DE LA TECNOLOGÍA</vt:lpstr>
      <vt:lpstr>FUENTES GENERALES DE JAVASCRIPT MVC FRAMEWORKS</vt:lpstr>
      <vt:lpstr>FUENTES GENERALES DE ANGULAR</vt:lpstr>
      <vt:lpstr>FUENTES GENERALES DE BACKBONE</vt:lpstr>
      <vt:lpstr>CURSOS NO GRATUITOS DE JAVASCRIPT  MVC FRAMEWORKS</vt:lpstr>
      <vt:lpstr>CURSOS NO GRAUITOS DE ANGULAR</vt:lpstr>
      <vt:lpstr>CURSOS NO GRATUITOS DE BACKBONE</vt:lpstr>
      <vt:lpstr>CURSOS GRATUITOS DE JAVASCRIPT  MVC FRAMEWORKS</vt:lpstr>
      <vt:lpstr>CURSOS GRAUITOS DE ANGULAR</vt:lpstr>
      <vt:lpstr>CURSOS GRATUITOS DE BACKBONE</vt:lpstr>
      <vt:lpstr>AYUDAS PARA ESTUDIAR JAVASCRIPT MVC FRAMEWORK</vt:lpstr>
      <vt:lpstr>RECURSOS PARA IMPLEMENTAR JAVASCRIPT MVC FRAMEWORK</vt:lpstr>
    </vt:vector>
  </TitlesOfParts>
  <Manager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TG1 - JAVASCRIPT MVC FRAMEWORKS</dc:title>
  <dc:creator>Marina García Garrote</dc:creator>
  <cp:lastModifiedBy>Marina</cp:lastModifiedBy>
  <cp:revision>9</cp:revision>
  <dcterms:created xsi:type="dcterms:W3CDTF">2016-05-17T18:14:46Z</dcterms:created>
  <dcterms:modified xsi:type="dcterms:W3CDTF">2016-05-18T19:27:30Z</dcterms:modified>
</cp:coreProperties>
</file>