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koto" charset="1" panose="00000000000000000000"/>
      <p:regular r:id="rId19"/>
    </p:embeddedFont>
    <p:embeddedFont>
      <p:font typeface="Open Sans" charset="1" panose="020B0606030504020204"/>
      <p:regular r:id="rId20"/>
    </p:embeddedFont>
    <p:embeddedFont>
      <p:font typeface="Montserrat Bold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Montserrat Semi-Bold" charset="1" panose="000007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5.jpe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1619" y="6685712"/>
            <a:ext cx="3286381" cy="3866910"/>
          </a:xfrm>
          <a:custGeom>
            <a:avLst/>
            <a:gdLst/>
            <a:ahLst/>
            <a:cxnLst/>
            <a:rect r="r" b="b" t="t" l="l"/>
            <a:pathLst>
              <a:path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1463" y="4079421"/>
            <a:ext cx="3353562" cy="4114800"/>
          </a:xfrm>
          <a:custGeom>
            <a:avLst/>
            <a:gdLst/>
            <a:ahLst/>
            <a:cxnLst/>
            <a:rect r="r" b="b" t="t" l="l"/>
            <a:pathLst>
              <a:path h="4114800" w="3353562">
                <a:moveTo>
                  <a:pt x="0" y="0"/>
                </a:moveTo>
                <a:lnTo>
                  <a:pt x="3353562" y="0"/>
                </a:lnTo>
                <a:lnTo>
                  <a:pt x="33535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15778" y="1734574"/>
            <a:ext cx="3449246" cy="4807312"/>
          </a:xfrm>
          <a:custGeom>
            <a:avLst/>
            <a:gdLst/>
            <a:ahLst/>
            <a:cxnLst/>
            <a:rect r="r" b="b" t="t" l="l"/>
            <a:pathLst>
              <a:path h="4807312" w="3449246">
                <a:moveTo>
                  <a:pt x="0" y="0"/>
                </a:moveTo>
                <a:lnTo>
                  <a:pt x="3449247" y="0"/>
                </a:lnTo>
                <a:lnTo>
                  <a:pt x="3449247" y="4807312"/>
                </a:lnTo>
                <a:lnTo>
                  <a:pt x="0" y="4807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91385" y="3046697"/>
            <a:ext cx="4182770" cy="4114800"/>
          </a:xfrm>
          <a:custGeom>
            <a:avLst/>
            <a:gdLst/>
            <a:ahLst/>
            <a:cxnLst/>
            <a:rect r="r" b="b" t="t" l="l"/>
            <a:pathLst>
              <a:path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95281" y="5275337"/>
            <a:ext cx="5888119" cy="3039741"/>
          </a:xfrm>
          <a:custGeom>
            <a:avLst/>
            <a:gdLst/>
            <a:ahLst/>
            <a:cxnLst/>
            <a:rect r="r" b="b" t="t" l="l"/>
            <a:pathLst>
              <a:path h="3039741" w="5888119">
                <a:moveTo>
                  <a:pt x="0" y="0"/>
                </a:moveTo>
                <a:lnTo>
                  <a:pt x="5888119" y="0"/>
                </a:lnTo>
                <a:lnTo>
                  <a:pt x="5888119" y="3039741"/>
                </a:lnTo>
                <a:lnTo>
                  <a:pt x="0" y="3039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18317" y="1838572"/>
            <a:ext cx="7483302" cy="207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AI PLATFORM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61040" y="5780728"/>
            <a:ext cx="4244564" cy="1952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2"/>
              </a:lnSpc>
            </a:pPr>
            <a:r>
              <a:rPr lang="en-US" sz="3744">
                <a:solidFill>
                  <a:srgbClr val="92DCEF"/>
                </a:solidFill>
                <a:latin typeface="Open Sans"/>
              </a:rPr>
              <a:t>3D Mesh Deformation and Optimization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001619" y="-711833"/>
            <a:ext cx="3286381" cy="3866910"/>
          </a:xfrm>
          <a:custGeom>
            <a:avLst/>
            <a:gdLst/>
            <a:ahLst/>
            <a:cxnLst/>
            <a:rect r="r" b="b" t="t" l="l"/>
            <a:pathLst>
              <a:path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7828" y="-640152"/>
            <a:ext cx="3927377" cy="2149346"/>
          </a:xfrm>
          <a:custGeom>
            <a:avLst/>
            <a:gdLst/>
            <a:ahLst/>
            <a:cxnLst/>
            <a:rect r="r" b="b" t="t" l="l"/>
            <a:pathLst>
              <a:path h="2149346" w="3927377">
                <a:moveTo>
                  <a:pt x="0" y="0"/>
                </a:moveTo>
                <a:lnTo>
                  <a:pt x="3927377" y="0"/>
                </a:lnTo>
                <a:lnTo>
                  <a:pt x="3927377" y="2149347"/>
                </a:lnTo>
                <a:lnTo>
                  <a:pt x="0" y="2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56197" y="8895357"/>
            <a:ext cx="3927377" cy="2149346"/>
          </a:xfrm>
          <a:custGeom>
            <a:avLst/>
            <a:gdLst/>
            <a:ahLst/>
            <a:cxnLst/>
            <a:rect r="r" b="b" t="t" l="l"/>
            <a:pathLst>
              <a:path h="2149346" w="3927377">
                <a:moveTo>
                  <a:pt x="0" y="0"/>
                </a:moveTo>
                <a:lnTo>
                  <a:pt x="3927377" y="0"/>
                </a:lnTo>
                <a:lnTo>
                  <a:pt x="3927377" y="2149346"/>
                </a:lnTo>
                <a:lnTo>
                  <a:pt x="0" y="21493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1619" y="8895357"/>
            <a:ext cx="3286381" cy="3866910"/>
          </a:xfrm>
          <a:custGeom>
            <a:avLst/>
            <a:gdLst/>
            <a:ahLst/>
            <a:cxnLst/>
            <a:rect r="r" b="b" t="t" l="l"/>
            <a:pathLst>
              <a:path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00356" y="895350"/>
            <a:ext cx="1020871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86487"/>
            <a:ext cx="4875811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A2E3F9"/>
                </a:solidFill>
                <a:latin typeface="Montserrat Semi-Bold"/>
              </a:rPr>
              <a:t>Mesh initialization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06094" y="4376962"/>
            <a:ext cx="487581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899">
                <a:solidFill>
                  <a:srgbClr val="A2E3F9"/>
                </a:solidFill>
                <a:latin typeface="Montserrat Semi-Bold"/>
              </a:rPr>
              <a:t>Rendering setup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83489" y="4376962"/>
            <a:ext cx="487581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59"/>
              </a:lnSpc>
            </a:pPr>
            <a:r>
              <a:rPr lang="en-US" sz="3899">
                <a:solidFill>
                  <a:srgbClr val="A2E3F9"/>
                </a:solidFill>
                <a:latin typeface="Montserrat Semi-Bold"/>
              </a:rPr>
              <a:t>Optimization loop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670867" y="2481950"/>
            <a:ext cx="1591477" cy="1561637"/>
          </a:xfrm>
          <a:custGeom>
            <a:avLst/>
            <a:gdLst/>
            <a:ahLst/>
            <a:cxnLst/>
            <a:rect r="r" b="b" t="t" l="l"/>
            <a:pathLst>
              <a:path h="1561637" w="1591477">
                <a:moveTo>
                  <a:pt x="0" y="0"/>
                </a:moveTo>
                <a:lnTo>
                  <a:pt x="1591477" y="0"/>
                </a:lnTo>
                <a:lnTo>
                  <a:pt x="1591477" y="1561637"/>
                </a:lnTo>
                <a:lnTo>
                  <a:pt x="0" y="156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48262" y="2481950"/>
            <a:ext cx="1591477" cy="1561637"/>
          </a:xfrm>
          <a:custGeom>
            <a:avLst/>
            <a:gdLst/>
            <a:ahLst/>
            <a:cxnLst/>
            <a:rect r="r" b="b" t="t" l="l"/>
            <a:pathLst>
              <a:path h="1561637" w="1591477">
                <a:moveTo>
                  <a:pt x="0" y="0"/>
                </a:moveTo>
                <a:lnTo>
                  <a:pt x="1591476" y="0"/>
                </a:lnTo>
                <a:lnTo>
                  <a:pt x="1591476" y="1561637"/>
                </a:lnTo>
                <a:lnTo>
                  <a:pt x="0" y="156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25656" y="2481950"/>
            <a:ext cx="1591477" cy="1561637"/>
          </a:xfrm>
          <a:custGeom>
            <a:avLst/>
            <a:gdLst/>
            <a:ahLst/>
            <a:cxnLst/>
            <a:rect r="r" b="b" t="t" l="l"/>
            <a:pathLst>
              <a:path h="1561637" w="1591477">
                <a:moveTo>
                  <a:pt x="0" y="0"/>
                </a:moveTo>
                <a:lnTo>
                  <a:pt x="1591477" y="0"/>
                </a:lnTo>
                <a:lnTo>
                  <a:pt x="1591477" y="1561637"/>
                </a:lnTo>
                <a:lnTo>
                  <a:pt x="0" y="156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127319" y="2642831"/>
            <a:ext cx="67857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04713" y="2642831"/>
            <a:ext cx="67857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82107" y="2642831"/>
            <a:ext cx="67857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3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114618" y="5573513"/>
            <a:ext cx="1591477" cy="1561637"/>
          </a:xfrm>
          <a:custGeom>
            <a:avLst/>
            <a:gdLst/>
            <a:ahLst/>
            <a:cxnLst/>
            <a:rect r="r" b="b" t="t" l="l"/>
            <a:pathLst>
              <a:path h="1561637" w="1591477">
                <a:moveTo>
                  <a:pt x="0" y="0"/>
                </a:moveTo>
                <a:lnTo>
                  <a:pt x="1591476" y="0"/>
                </a:lnTo>
                <a:lnTo>
                  <a:pt x="1591476" y="1561637"/>
                </a:lnTo>
                <a:lnTo>
                  <a:pt x="0" y="156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571069" y="5734394"/>
            <a:ext cx="67857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4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786167" y="5535413"/>
            <a:ext cx="1591477" cy="1561637"/>
          </a:xfrm>
          <a:custGeom>
            <a:avLst/>
            <a:gdLst/>
            <a:ahLst/>
            <a:cxnLst/>
            <a:rect r="r" b="b" t="t" l="l"/>
            <a:pathLst>
              <a:path h="1561637" w="1591477">
                <a:moveTo>
                  <a:pt x="0" y="0"/>
                </a:moveTo>
                <a:lnTo>
                  <a:pt x="1591477" y="0"/>
                </a:lnTo>
                <a:lnTo>
                  <a:pt x="1591477" y="1561637"/>
                </a:lnTo>
                <a:lnTo>
                  <a:pt x="0" y="156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242619" y="5696294"/>
            <a:ext cx="67857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00356" y="7468525"/>
            <a:ext cx="487581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6CE5E8"/>
                </a:solidFill>
                <a:latin typeface="Canva Sans Bold"/>
              </a:rPr>
              <a:t>Visualization and rendering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09681" y="7519325"/>
            <a:ext cx="442302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6CE5E8"/>
                </a:solidFill>
                <a:latin typeface="Canva Sans Bold"/>
              </a:rPr>
              <a:t>Final mesh export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65" r="0" b="-65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08970" y="609650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520805" y="2876800"/>
            <a:ext cx="5246391" cy="5246370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4999" t="0" r="-24999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true" flipV="false" rot="0">
            <a:off x="4432792" y="3704589"/>
            <a:ext cx="2655862" cy="478055"/>
          </a:xfrm>
          <a:custGeom>
            <a:avLst/>
            <a:gdLst/>
            <a:ahLst/>
            <a:cxnLst/>
            <a:rect r="r" b="b" t="t" l="l"/>
            <a:pathLst>
              <a:path h="478055" w="2655862">
                <a:moveTo>
                  <a:pt x="2655862" y="0"/>
                </a:moveTo>
                <a:lnTo>
                  <a:pt x="0" y="0"/>
                </a:lnTo>
                <a:lnTo>
                  <a:pt x="0" y="478055"/>
                </a:lnTo>
                <a:lnTo>
                  <a:pt x="2655862" y="478055"/>
                </a:lnTo>
                <a:lnTo>
                  <a:pt x="265586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69809" y="3704589"/>
            <a:ext cx="2655862" cy="478055"/>
          </a:xfrm>
          <a:custGeom>
            <a:avLst/>
            <a:gdLst/>
            <a:ahLst/>
            <a:cxnLst/>
            <a:rect r="r" b="b" t="t" l="l"/>
            <a:pathLst>
              <a:path h="478055" w="2655862">
                <a:moveTo>
                  <a:pt x="0" y="0"/>
                </a:moveTo>
                <a:lnTo>
                  <a:pt x="2655862" y="0"/>
                </a:lnTo>
                <a:lnTo>
                  <a:pt x="2655862" y="478055"/>
                </a:lnTo>
                <a:lnTo>
                  <a:pt x="0" y="478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94156" y="-1238000"/>
            <a:ext cx="4130289" cy="4114800"/>
          </a:xfrm>
          <a:custGeom>
            <a:avLst/>
            <a:gdLst/>
            <a:ahLst/>
            <a:cxnLst/>
            <a:rect r="r" b="b" t="t" l="l"/>
            <a:pathLst>
              <a:path h="4114800" w="4130289">
                <a:moveTo>
                  <a:pt x="0" y="0"/>
                </a:moveTo>
                <a:lnTo>
                  <a:pt x="4130288" y="0"/>
                </a:lnTo>
                <a:lnTo>
                  <a:pt x="4130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23529" y="938320"/>
            <a:ext cx="7655501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OUR PRODUCT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436319"/>
            <a:ext cx="3280270" cy="507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92DCEF"/>
                </a:solidFill>
                <a:latin typeface="Mokoto"/>
              </a:rPr>
              <a:t>THE FUTURE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31810" y="3436319"/>
            <a:ext cx="3127490" cy="5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92DCEF"/>
                </a:solidFill>
                <a:latin typeface="Mokoto"/>
              </a:rPr>
              <a:t>FUTURE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2522" y="4144544"/>
            <a:ext cx="3280270" cy="332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2E3F9"/>
                </a:solidFill>
                <a:latin typeface="Montserrat Semi-Bold"/>
              </a:rPr>
              <a:t>Computer Graphics and Animation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A2E3F9"/>
                </a:solidFill>
                <a:latin typeface="Montserrat Semi-Bold"/>
              </a:rPr>
              <a:t>Computer Vision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A2E3F9"/>
                </a:solidFill>
                <a:latin typeface="Montserrat Semi-Bold"/>
              </a:rPr>
              <a:t>Medical Imaging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461454" y="7592952"/>
            <a:ext cx="4130289" cy="4114800"/>
          </a:xfrm>
          <a:custGeom>
            <a:avLst/>
            <a:gdLst/>
            <a:ahLst/>
            <a:cxnLst/>
            <a:rect r="r" b="b" t="t" l="l"/>
            <a:pathLst>
              <a:path h="4114800" w="4130289">
                <a:moveTo>
                  <a:pt x="0" y="0"/>
                </a:moveTo>
                <a:lnTo>
                  <a:pt x="4130289" y="0"/>
                </a:lnTo>
                <a:lnTo>
                  <a:pt x="41302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149481" y="4654165"/>
            <a:ext cx="4089350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6CE5E8"/>
                </a:solidFill>
                <a:latin typeface="Canva Sans Bold"/>
              </a:rPr>
              <a:t>Engineering and Simulation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6CE5E8"/>
                </a:solidFill>
                <a:latin typeface="Canva Sans Bold"/>
              </a:rPr>
              <a:t>Art and Design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65" r="0" b="-65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44112" y="0"/>
            <a:ext cx="11111156" cy="9842193"/>
          </a:xfrm>
          <a:custGeom>
            <a:avLst/>
            <a:gdLst/>
            <a:ahLst/>
            <a:cxnLst/>
            <a:rect r="r" b="b" t="t" l="l"/>
            <a:pathLst>
              <a:path h="9842193" w="11111156">
                <a:moveTo>
                  <a:pt x="0" y="0"/>
                </a:moveTo>
                <a:lnTo>
                  <a:pt x="11111156" y="0"/>
                </a:lnTo>
                <a:lnTo>
                  <a:pt x="11111156" y="9842193"/>
                </a:lnTo>
                <a:lnTo>
                  <a:pt x="0" y="9842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14071" y="4104675"/>
            <a:ext cx="5269383" cy="3339471"/>
          </a:xfrm>
          <a:custGeom>
            <a:avLst/>
            <a:gdLst/>
            <a:ahLst/>
            <a:cxnLst/>
            <a:rect r="r" b="b" t="t" l="l"/>
            <a:pathLst>
              <a:path h="3339471" w="5269383">
                <a:moveTo>
                  <a:pt x="0" y="0"/>
                </a:moveTo>
                <a:lnTo>
                  <a:pt x="5269383" y="0"/>
                </a:lnTo>
                <a:lnTo>
                  <a:pt x="5269383" y="3339471"/>
                </a:lnTo>
                <a:lnTo>
                  <a:pt x="0" y="3339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16249" y="895350"/>
            <a:ext cx="7655501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OUR TEAM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79478"/>
            <a:ext cx="4805498" cy="60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7"/>
              </a:lnSpc>
              <a:spcBef>
                <a:spcPct val="0"/>
              </a:spcBef>
            </a:pPr>
            <a:r>
              <a:rPr lang="en-US" sz="3569">
                <a:solidFill>
                  <a:srgbClr val="A2E3F9"/>
                </a:solidFill>
                <a:latin typeface="Montserrat Bold"/>
              </a:rPr>
              <a:t>MARINA GEORGE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20814" y="2760809"/>
            <a:ext cx="4808064" cy="60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7"/>
              </a:lnSpc>
              <a:spcBef>
                <a:spcPct val="0"/>
              </a:spcBef>
            </a:pPr>
            <a:r>
              <a:rPr lang="en-US" sz="3569">
                <a:solidFill>
                  <a:srgbClr val="A2E3F9"/>
                </a:solidFill>
                <a:latin typeface="Montserrat Bold"/>
              </a:rPr>
              <a:t>PETER HANY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1236" y="2734140"/>
            <a:ext cx="4808064" cy="60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7"/>
              </a:lnSpc>
              <a:spcBef>
                <a:spcPct val="0"/>
              </a:spcBef>
            </a:pPr>
            <a:r>
              <a:rPr lang="en-US" sz="3569">
                <a:solidFill>
                  <a:srgbClr val="A2E3F9"/>
                </a:solidFill>
                <a:latin typeface="Montserrat Bold"/>
              </a:rPr>
              <a:t>CARINE EMAD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376343"/>
            <a:ext cx="952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44548" y="7377471"/>
            <a:ext cx="337170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A2E3F9"/>
                </a:solidFill>
                <a:latin typeface="Canva Sans Bold"/>
              </a:rPr>
              <a:t>SEVEEN SAMIR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68935" y="7377471"/>
            <a:ext cx="479036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A2E3F9"/>
                </a:solidFill>
                <a:latin typeface="Canva Sans Bold"/>
              </a:rPr>
              <a:t>SANDRA WASSIM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65" r="0" b="-654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1619" y="6685712"/>
            <a:ext cx="3286381" cy="3866910"/>
          </a:xfrm>
          <a:custGeom>
            <a:avLst/>
            <a:gdLst/>
            <a:ahLst/>
            <a:cxnLst/>
            <a:rect r="r" b="b" t="t" l="l"/>
            <a:pathLst>
              <a:path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10"/>
                </a:lnTo>
                <a:lnTo>
                  <a:pt x="0" y="386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10805" y="4016039"/>
            <a:ext cx="4272443" cy="5242261"/>
          </a:xfrm>
          <a:custGeom>
            <a:avLst/>
            <a:gdLst/>
            <a:ahLst/>
            <a:cxnLst/>
            <a:rect r="r" b="b" t="t" l="l"/>
            <a:pathLst>
              <a:path h="5242261" w="4272443">
                <a:moveTo>
                  <a:pt x="0" y="0"/>
                </a:moveTo>
                <a:lnTo>
                  <a:pt x="4272443" y="0"/>
                </a:lnTo>
                <a:lnTo>
                  <a:pt x="4272443" y="5242261"/>
                </a:lnTo>
                <a:lnTo>
                  <a:pt x="0" y="5242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88903" y="1028700"/>
            <a:ext cx="4394345" cy="6124523"/>
          </a:xfrm>
          <a:custGeom>
            <a:avLst/>
            <a:gdLst/>
            <a:ahLst/>
            <a:cxnLst/>
            <a:rect r="r" b="b" t="t" l="l"/>
            <a:pathLst>
              <a:path h="6124523" w="4394345">
                <a:moveTo>
                  <a:pt x="0" y="0"/>
                </a:moveTo>
                <a:lnTo>
                  <a:pt x="4394345" y="0"/>
                </a:lnTo>
                <a:lnTo>
                  <a:pt x="4394345" y="6124523"/>
                </a:lnTo>
                <a:lnTo>
                  <a:pt x="0" y="6124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91385" y="3046697"/>
            <a:ext cx="4182770" cy="4114800"/>
          </a:xfrm>
          <a:custGeom>
            <a:avLst/>
            <a:gdLst/>
            <a:ahLst/>
            <a:cxnLst/>
            <a:rect r="r" b="b" t="t" l="l"/>
            <a:pathLst>
              <a:path h="4114800" w="418277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56062" y="3280144"/>
            <a:ext cx="6187938" cy="1309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5"/>
              </a:lnSpc>
            </a:pPr>
            <a:r>
              <a:rPr lang="en-US" sz="7596">
                <a:solidFill>
                  <a:srgbClr val="92DCEF"/>
                </a:solidFill>
                <a:latin typeface="Mokoto"/>
              </a:rPr>
              <a:t>Thanks!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01619" y="-711833"/>
            <a:ext cx="3286381" cy="3866910"/>
          </a:xfrm>
          <a:custGeom>
            <a:avLst/>
            <a:gdLst/>
            <a:ahLst/>
            <a:cxnLst/>
            <a:rect r="r" b="b" t="t" l="l"/>
            <a:pathLst>
              <a:path h="3866910" w="3286381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86615" y="6350402"/>
            <a:ext cx="6187938" cy="51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6"/>
              </a:lnSpc>
              <a:spcBef>
                <a:spcPct val="0"/>
              </a:spcBef>
            </a:pPr>
            <a:r>
              <a:rPr lang="en-US" sz="3033">
                <a:solidFill>
                  <a:srgbClr val="A2E3F9"/>
                </a:solidFill>
                <a:latin typeface="Montserrat Semi-Bold"/>
              </a:rPr>
              <a:t>Do you have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265" y="2166071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961129" y="8599932"/>
            <a:ext cx="7315200" cy="1316736"/>
          </a:xfrm>
          <a:custGeom>
            <a:avLst/>
            <a:gdLst/>
            <a:ahLst/>
            <a:cxnLst/>
            <a:rect r="r" b="b" t="t" l="l"/>
            <a:pathLst>
              <a:path h="1316736" w="7315200">
                <a:moveTo>
                  <a:pt x="0" y="1316736"/>
                </a:moveTo>
                <a:lnTo>
                  <a:pt x="7315200" y="1316736"/>
                </a:lnTo>
                <a:lnTo>
                  <a:pt x="7315200" y="0"/>
                </a:lnTo>
                <a:lnTo>
                  <a:pt x="0" y="0"/>
                </a:lnTo>
                <a:lnTo>
                  <a:pt x="0" y="131673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70383" y="3008810"/>
            <a:ext cx="5439250" cy="2193993"/>
            <a:chOff x="0" y="0"/>
            <a:chExt cx="1432560" cy="577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2560" cy="577842"/>
            </a:xfrm>
            <a:custGeom>
              <a:avLst/>
              <a:gdLst/>
              <a:ahLst/>
              <a:cxnLst/>
              <a:rect r="r" b="b" t="t" l="l"/>
              <a:pathLst>
                <a:path h="577842" w="1432560">
                  <a:moveTo>
                    <a:pt x="28467" y="0"/>
                  </a:moveTo>
                  <a:lnTo>
                    <a:pt x="1404093" y="0"/>
                  </a:lnTo>
                  <a:cubicBezTo>
                    <a:pt x="1419815" y="0"/>
                    <a:pt x="1432560" y="12745"/>
                    <a:pt x="1432560" y="28467"/>
                  </a:cubicBezTo>
                  <a:lnTo>
                    <a:pt x="1432560" y="549375"/>
                  </a:lnTo>
                  <a:cubicBezTo>
                    <a:pt x="1432560" y="565097"/>
                    <a:pt x="1419815" y="577842"/>
                    <a:pt x="1404093" y="577842"/>
                  </a:cubicBezTo>
                  <a:lnTo>
                    <a:pt x="28467" y="577842"/>
                  </a:lnTo>
                  <a:cubicBezTo>
                    <a:pt x="12745" y="577842"/>
                    <a:pt x="0" y="565097"/>
                    <a:pt x="0" y="549375"/>
                  </a:cubicBezTo>
                  <a:lnTo>
                    <a:pt x="0" y="28467"/>
                  </a:lnTo>
                  <a:cubicBezTo>
                    <a:pt x="0" y="12745"/>
                    <a:pt x="12745" y="0"/>
                    <a:pt x="28467" y="0"/>
                  </a:cubicBezTo>
                  <a:close/>
                </a:path>
              </a:pathLst>
            </a:custGeom>
            <a:solidFill>
              <a:srgbClr val="00D0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32560" cy="615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48188" y="895350"/>
            <a:ext cx="10991624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TABLE OF CONTENT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455814" y="6049000"/>
            <a:ext cx="5553819" cy="2134690"/>
            <a:chOff x="0" y="0"/>
            <a:chExt cx="1462734" cy="5622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2734" cy="562223"/>
            </a:xfrm>
            <a:custGeom>
              <a:avLst/>
              <a:gdLst/>
              <a:ahLst/>
              <a:cxnLst/>
              <a:rect r="r" b="b" t="t" l="l"/>
              <a:pathLst>
                <a:path h="562223" w="1462734">
                  <a:moveTo>
                    <a:pt x="27880" y="0"/>
                  </a:moveTo>
                  <a:lnTo>
                    <a:pt x="1434854" y="0"/>
                  </a:lnTo>
                  <a:cubicBezTo>
                    <a:pt x="1450252" y="0"/>
                    <a:pt x="1462734" y="12482"/>
                    <a:pt x="1462734" y="27880"/>
                  </a:cubicBezTo>
                  <a:lnTo>
                    <a:pt x="1462734" y="534343"/>
                  </a:lnTo>
                  <a:cubicBezTo>
                    <a:pt x="1462734" y="541738"/>
                    <a:pt x="1459797" y="548829"/>
                    <a:pt x="1454568" y="554057"/>
                  </a:cubicBezTo>
                  <a:cubicBezTo>
                    <a:pt x="1449340" y="559286"/>
                    <a:pt x="1442249" y="562223"/>
                    <a:pt x="1434854" y="562223"/>
                  </a:cubicBezTo>
                  <a:lnTo>
                    <a:pt x="27880" y="562223"/>
                  </a:lnTo>
                  <a:cubicBezTo>
                    <a:pt x="12482" y="562223"/>
                    <a:pt x="0" y="549741"/>
                    <a:pt x="0" y="534343"/>
                  </a:cubicBezTo>
                  <a:lnTo>
                    <a:pt x="0" y="27880"/>
                  </a:lnTo>
                  <a:cubicBezTo>
                    <a:pt x="0" y="12482"/>
                    <a:pt x="12482" y="0"/>
                    <a:pt x="27880" y="0"/>
                  </a:cubicBezTo>
                  <a:close/>
                </a:path>
              </a:pathLst>
            </a:custGeom>
            <a:solidFill>
              <a:srgbClr val="00D0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62734" cy="60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79201" y="6049000"/>
            <a:ext cx="5553819" cy="2134690"/>
            <a:chOff x="0" y="0"/>
            <a:chExt cx="1462734" cy="5622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2734" cy="562223"/>
            </a:xfrm>
            <a:custGeom>
              <a:avLst/>
              <a:gdLst/>
              <a:ahLst/>
              <a:cxnLst/>
              <a:rect r="r" b="b" t="t" l="l"/>
              <a:pathLst>
                <a:path h="562223" w="1462734">
                  <a:moveTo>
                    <a:pt x="27880" y="0"/>
                  </a:moveTo>
                  <a:lnTo>
                    <a:pt x="1434854" y="0"/>
                  </a:lnTo>
                  <a:cubicBezTo>
                    <a:pt x="1450252" y="0"/>
                    <a:pt x="1462734" y="12482"/>
                    <a:pt x="1462734" y="27880"/>
                  </a:cubicBezTo>
                  <a:lnTo>
                    <a:pt x="1462734" y="534343"/>
                  </a:lnTo>
                  <a:cubicBezTo>
                    <a:pt x="1462734" y="541738"/>
                    <a:pt x="1459797" y="548829"/>
                    <a:pt x="1454568" y="554057"/>
                  </a:cubicBezTo>
                  <a:cubicBezTo>
                    <a:pt x="1449340" y="559286"/>
                    <a:pt x="1442249" y="562223"/>
                    <a:pt x="1434854" y="562223"/>
                  </a:cubicBezTo>
                  <a:lnTo>
                    <a:pt x="27880" y="562223"/>
                  </a:lnTo>
                  <a:cubicBezTo>
                    <a:pt x="12482" y="562223"/>
                    <a:pt x="0" y="549741"/>
                    <a:pt x="0" y="534343"/>
                  </a:cubicBezTo>
                  <a:lnTo>
                    <a:pt x="0" y="27880"/>
                  </a:lnTo>
                  <a:cubicBezTo>
                    <a:pt x="0" y="12482"/>
                    <a:pt x="12482" y="0"/>
                    <a:pt x="27880" y="0"/>
                  </a:cubicBezTo>
                  <a:close/>
                </a:path>
              </a:pathLst>
            </a:custGeom>
            <a:solidFill>
              <a:srgbClr val="00D0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62734" cy="60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45900" y="3523498"/>
            <a:ext cx="1120750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003845"/>
                </a:solidFill>
                <a:latin typeface="Mokoto"/>
              </a:rPr>
              <a:t>01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79201" y="3008810"/>
            <a:ext cx="5553819" cy="2134690"/>
            <a:chOff x="0" y="0"/>
            <a:chExt cx="1462734" cy="5622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62734" cy="562223"/>
            </a:xfrm>
            <a:custGeom>
              <a:avLst/>
              <a:gdLst/>
              <a:ahLst/>
              <a:cxnLst/>
              <a:rect r="r" b="b" t="t" l="l"/>
              <a:pathLst>
                <a:path h="562223" w="1462734">
                  <a:moveTo>
                    <a:pt x="27880" y="0"/>
                  </a:moveTo>
                  <a:lnTo>
                    <a:pt x="1434854" y="0"/>
                  </a:lnTo>
                  <a:cubicBezTo>
                    <a:pt x="1450252" y="0"/>
                    <a:pt x="1462734" y="12482"/>
                    <a:pt x="1462734" y="27880"/>
                  </a:cubicBezTo>
                  <a:lnTo>
                    <a:pt x="1462734" y="534343"/>
                  </a:lnTo>
                  <a:cubicBezTo>
                    <a:pt x="1462734" y="541738"/>
                    <a:pt x="1459797" y="548829"/>
                    <a:pt x="1454568" y="554057"/>
                  </a:cubicBezTo>
                  <a:cubicBezTo>
                    <a:pt x="1449340" y="559286"/>
                    <a:pt x="1442249" y="562223"/>
                    <a:pt x="1434854" y="562223"/>
                  </a:cubicBezTo>
                  <a:lnTo>
                    <a:pt x="27880" y="562223"/>
                  </a:lnTo>
                  <a:cubicBezTo>
                    <a:pt x="12482" y="562223"/>
                    <a:pt x="0" y="549741"/>
                    <a:pt x="0" y="534343"/>
                  </a:cubicBezTo>
                  <a:lnTo>
                    <a:pt x="0" y="27880"/>
                  </a:lnTo>
                  <a:cubicBezTo>
                    <a:pt x="0" y="12482"/>
                    <a:pt x="12482" y="0"/>
                    <a:pt x="27880" y="0"/>
                  </a:cubicBezTo>
                  <a:close/>
                </a:path>
              </a:pathLst>
            </a:custGeom>
            <a:solidFill>
              <a:srgbClr val="00D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462734" cy="60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079201" y="3494317"/>
            <a:ext cx="1626187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003845"/>
                </a:solidFill>
                <a:latin typeface="Mokoto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45900" y="6673262"/>
            <a:ext cx="156672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003845"/>
                </a:solidFill>
                <a:latin typeface="Mokoto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03530" y="6496407"/>
            <a:ext cx="156672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003845"/>
                </a:solidFill>
                <a:latin typeface="Mokoto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312623" y="3590173"/>
            <a:ext cx="301221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845"/>
                </a:solidFill>
                <a:latin typeface="Montserrat Bold"/>
              </a:rPr>
              <a:t>Introduction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312623" y="6869678"/>
            <a:ext cx="369700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845"/>
                </a:solidFill>
                <a:latin typeface="Montserrat Bold"/>
              </a:rPr>
              <a:t>Implementation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2405422" y="6643019"/>
            <a:ext cx="279358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845"/>
                </a:solidFill>
                <a:latin typeface="Montserrat Bold"/>
              </a:rPr>
              <a:t>Results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929717" y="3590173"/>
            <a:ext cx="326928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3845"/>
                </a:solidFill>
                <a:latin typeface="Montserrat Bold"/>
              </a:rPr>
              <a:t>Background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8152" y="729888"/>
            <a:ext cx="14762448" cy="8488407"/>
          </a:xfrm>
          <a:custGeom>
            <a:avLst/>
            <a:gdLst/>
            <a:ahLst/>
            <a:cxnLst/>
            <a:rect r="r" b="b" t="t" l="l"/>
            <a:pathLst>
              <a:path h="8488407" w="14762448">
                <a:moveTo>
                  <a:pt x="0" y="0"/>
                </a:moveTo>
                <a:lnTo>
                  <a:pt x="14762448" y="0"/>
                </a:lnTo>
                <a:lnTo>
                  <a:pt x="14762448" y="8488407"/>
                </a:lnTo>
                <a:lnTo>
                  <a:pt x="0" y="84884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2276" y="63672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4339" y="2059940"/>
            <a:ext cx="7439322" cy="95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0"/>
              </a:lnSpc>
            </a:pPr>
            <a:r>
              <a:rPr lang="en-US" sz="5564">
                <a:solidFill>
                  <a:srgbClr val="92DCEF"/>
                </a:solidFill>
                <a:latin typeface="Mokoto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4173200" y="-1950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5">
              <a:alphaModFix amt="1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77926" y="3503718"/>
            <a:ext cx="11942900" cy="38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9"/>
              </a:lnSpc>
            </a:pPr>
            <a:r>
              <a:rPr lang="en-US" sz="3670">
                <a:solidFill>
                  <a:srgbClr val="92DCEF"/>
                </a:solidFill>
                <a:latin typeface="Canva Sans"/>
              </a:rPr>
              <a:t>The main objective of this project is to deform a 3D mesh to match a target shape through an optimization process.</a:t>
            </a:r>
          </a:p>
          <a:p>
            <a:pPr algn="ctr">
              <a:lnSpc>
                <a:spcPts val="5139"/>
              </a:lnSpc>
            </a:pPr>
            <a:r>
              <a:rPr lang="en-US" sz="3670">
                <a:solidFill>
                  <a:srgbClr val="92DCEF"/>
                </a:solidFill>
                <a:latin typeface="Canva Sans"/>
              </a:rPr>
              <a:t> This involves adjusting the vertices of the mesh to minimize the difference between the predicted mesh and the target mesh.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276" y="63672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1950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38912" y="1293373"/>
            <a:ext cx="15064446" cy="7662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6"/>
              </a:lnSpc>
            </a:pPr>
            <a:r>
              <a:rPr lang="en-US" sz="3590">
                <a:solidFill>
                  <a:srgbClr val="F5FAFF"/>
                </a:solidFill>
                <a:latin typeface="Canva Sans Bold"/>
              </a:rPr>
              <a:t>3D mesh </a:t>
            </a:r>
            <a:r>
              <a:rPr lang="en-US" sz="3590">
                <a:solidFill>
                  <a:srgbClr val="F5FAFF"/>
                </a:solidFill>
                <a:latin typeface="Canva Sans Bold"/>
              </a:rPr>
              <a:t>deformation and optimization play a crucial role in various applications such as:</a:t>
            </a:r>
          </a:p>
          <a:p>
            <a:pPr algn="l" marL="796752" indent="-398376" lvl="1">
              <a:lnSpc>
                <a:spcPts val="5166"/>
              </a:lnSpc>
              <a:buFont typeface="Arial"/>
              <a:buChar char="•"/>
            </a:pPr>
            <a:r>
              <a:rPr lang="en-US" sz="3690">
                <a:solidFill>
                  <a:srgbClr val="FFB9BD"/>
                </a:solidFill>
                <a:latin typeface="Canva Sans Bold"/>
              </a:rPr>
              <a:t>Computer Graphics:</a:t>
            </a:r>
            <a:r>
              <a:rPr lang="en-US" sz="3690">
                <a:solidFill>
                  <a:srgbClr val="92DCEF"/>
                </a:solidFill>
                <a:latin typeface="Canva Sans Bold"/>
              </a:rPr>
              <a:t> Deforming meshes is essential for character animation, shape modeling, and virtual reality applications.</a:t>
            </a:r>
          </a:p>
          <a:p>
            <a:pPr algn="l" marL="775163" indent="-38758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FFB9BD"/>
                </a:solidFill>
                <a:latin typeface="Canva Sans Bold"/>
              </a:rPr>
              <a:t>Computer Vision:</a:t>
            </a:r>
            <a:r>
              <a:rPr lang="en-US" sz="3590">
                <a:solidFill>
                  <a:srgbClr val="92DCEF"/>
                </a:solidFill>
                <a:latin typeface="Canva Sans Bold"/>
              </a:rPr>
              <a:t> It is used in object recognition, shape analysis, and 3D reconstruction from images or videos.</a:t>
            </a:r>
          </a:p>
          <a:p>
            <a:pPr algn="l" marL="775163" indent="-38758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FFB9BD"/>
                </a:solidFill>
                <a:latin typeface="Canva Sans Bold"/>
              </a:rPr>
              <a:t>Medical Imaging: </a:t>
            </a:r>
            <a:r>
              <a:rPr lang="en-US" sz="3590">
                <a:solidFill>
                  <a:srgbClr val="92DCEF"/>
                </a:solidFill>
                <a:latin typeface="Canva Sans Bold"/>
              </a:rPr>
              <a:t>Deforming meshes can help in modeling and analyzing anatomical structures.</a:t>
            </a:r>
          </a:p>
          <a:p>
            <a:pPr algn="l" marL="775163" indent="-387581" lvl="1">
              <a:lnSpc>
                <a:spcPts val="5026"/>
              </a:lnSpc>
              <a:buFont typeface="Arial"/>
              <a:buChar char="•"/>
            </a:pPr>
            <a:r>
              <a:rPr lang="en-US" sz="3590">
                <a:solidFill>
                  <a:srgbClr val="FFB9BD"/>
                </a:solidFill>
                <a:latin typeface="Canva Sans Bold"/>
              </a:rPr>
              <a:t>Engineering: Mesh</a:t>
            </a:r>
            <a:r>
              <a:rPr lang="en-US" sz="3590">
                <a:solidFill>
                  <a:srgbClr val="92DCEF"/>
                </a:solidFill>
                <a:latin typeface="Canva Sans Bold"/>
              </a:rPr>
              <a:t> deformation is important in finite element analysis and simulations.</a:t>
            </a:r>
          </a:p>
          <a:p>
            <a:pPr algn="l">
              <a:lnSpc>
                <a:spcPts val="502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1950" y="7702130"/>
            <a:ext cx="4320000" cy="4114800"/>
          </a:xfrm>
          <a:custGeom>
            <a:avLst/>
            <a:gdLst/>
            <a:ahLst/>
            <a:cxnLst/>
            <a:rect r="r" b="b" t="t" l="l"/>
            <a:pathLst>
              <a:path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8050" y="473644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7153" y="2443043"/>
            <a:ext cx="12560402" cy="762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5"/>
              </a:lnSpc>
            </a:pPr>
            <a:r>
              <a:rPr lang="en-US" sz="3304">
                <a:solidFill>
                  <a:srgbClr val="FFFFFF"/>
                </a:solidFill>
                <a:latin typeface="Montserrat Semi-Bold"/>
              </a:rPr>
              <a:t>3D Meshes and Their Representation: </a:t>
            </a:r>
          </a:p>
          <a:p>
            <a:pPr algn="just">
              <a:lnSpc>
                <a:spcPts val="4345"/>
              </a:lnSpc>
            </a:pPr>
            <a:r>
              <a:rPr lang="en-US" sz="3104">
                <a:solidFill>
                  <a:srgbClr val="A2E3F9"/>
                </a:solidFill>
                <a:latin typeface="Montserrat Semi-Bold"/>
              </a:rPr>
              <a:t>In computer graphics, a 3D mesh is a collection of vertices, edges, and faces that define the shape of a 3D object. Each vertex is a point in 3D space, and edges connect vertices to form faces, which are polygons that make up the surface of the object.</a:t>
            </a:r>
          </a:p>
          <a:p>
            <a:pPr algn="just">
              <a:lnSpc>
                <a:spcPts val="4345"/>
              </a:lnSpc>
            </a:pPr>
            <a:r>
              <a:rPr lang="en-US" sz="3104">
                <a:solidFill>
                  <a:srgbClr val="A2E3F9"/>
                </a:solidFill>
                <a:latin typeface="Montserrat Semi-Bold"/>
              </a:rPr>
              <a:t>Meshes are commonly represented using two main data structures:</a:t>
            </a:r>
          </a:p>
          <a:p>
            <a:pPr algn="just" marL="670195" indent="-335097" lvl="1">
              <a:lnSpc>
                <a:spcPts val="4345"/>
              </a:lnSpc>
              <a:buAutoNum type="arabicPeriod" startAt="1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Vertex List:</a:t>
            </a:r>
            <a:r>
              <a:rPr lang="en-US" sz="3104">
                <a:solidFill>
                  <a:srgbClr val="A2E3F9"/>
                </a:solidFill>
                <a:latin typeface="Montserrat Semi-Bold"/>
              </a:rPr>
              <a:t> A list of vertices, where each vertex is represented by its coordinates (x, y, z).</a:t>
            </a:r>
          </a:p>
          <a:p>
            <a:pPr algn="just" marL="670195" indent="-335097" lvl="1">
              <a:lnSpc>
                <a:spcPts val="4345"/>
              </a:lnSpc>
              <a:buAutoNum type="arabicPeriod" startAt="1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Face List: </a:t>
            </a:r>
            <a:r>
              <a:rPr lang="en-US" sz="3104">
                <a:solidFill>
                  <a:srgbClr val="A2E3F9"/>
                </a:solidFill>
                <a:latin typeface="Montserrat Semi-Bold"/>
              </a:rPr>
              <a:t>A list of faces, where each face is represented by a list of indices pointing to the vertices that make up the face.</a:t>
            </a:r>
          </a:p>
          <a:p>
            <a:pPr algn="just">
              <a:lnSpc>
                <a:spcPts val="4345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06298" y="-144508"/>
            <a:ext cx="6481702" cy="5971268"/>
          </a:xfrm>
          <a:custGeom>
            <a:avLst/>
            <a:gdLst/>
            <a:ahLst/>
            <a:cxnLst/>
            <a:rect r="r" b="b" t="t" l="l"/>
            <a:pathLst>
              <a:path h="5971268" w="6481702">
                <a:moveTo>
                  <a:pt x="0" y="0"/>
                </a:moveTo>
                <a:lnTo>
                  <a:pt x="6481702" y="0"/>
                </a:lnTo>
                <a:lnTo>
                  <a:pt x="6481702" y="5971268"/>
                </a:lnTo>
                <a:lnTo>
                  <a:pt x="0" y="5971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4185" y="895350"/>
            <a:ext cx="724063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BACKGROUND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7887" y="895350"/>
            <a:ext cx="205613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1950" y="7702130"/>
            <a:ext cx="4320000" cy="4114800"/>
          </a:xfrm>
          <a:custGeom>
            <a:avLst/>
            <a:gdLst/>
            <a:ahLst/>
            <a:cxnLst/>
            <a:rect r="r" b="b" t="t" l="l"/>
            <a:pathLst>
              <a:path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050" y="473644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955" y="2954073"/>
            <a:ext cx="12560402" cy="486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5"/>
              </a:lnSpc>
            </a:pPr>
            <a:r>
              <a:rPr lang="en-US" sz="3104">
                <a:solidFill>
                  <a:srgbClr val="F5FAFF"/>
                </a:solidFill>
                <a:latin typeface="Montserrat Semi-Bold"/>
              </a:rPr>
              <a:t>Source and Target Meshes:</a:t>
            </a:r>
          </a:p>
          <a:p>
            <a:pPr algn="just" marL="670195" indent="-335097" lvl="1">
              <a:lnSpc>
                <a:spcPts val="4345"/>
              </a:lnSpc>
              <a:buFont typeface="Arial"/>
              <a:buChar char="•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Source Mesh:</a:t>
            </a:r>
            <a:r>
              <a:rPr lang="en-US" sz="3104">
                <a:solidFill>
                  <a:srgbClr val="A2E3F9"/>
                </a:solidFill>
                <a:latin typeface="Montserrat Semi-Bold"/>
              </a:rPr>
              <a:t> The source mesh is the initial mesh that we start with. In this project, we initialize the source mesh as a sphere of radius 1.</a:t>
            </a:r>
          </a:p>
          <a:p>
            <a:pPr algn="just">
              <a:lnSpc>
                <a:spcPts val="4345"/>
              </a:lnSpc>
            </a:pPr>
          </a:p>
          <a:p>
            <a:pPr algn="just" marL="670195" indent="-335097" lvl="1">
              <a:lnSpc>
                <a:spcPts val="4345"/>
              </a:lnSpc>
              <a:buFont typeface="Arial"/>
              <a:buChar char="•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Target Mesh: </a:t>
            </a:r>
            <a:r>
              <a:rPr lang="en-US" sz="3104">
                <a:solidFill>
                  <a:srgbClr val="A2E3F9"/>
                </a:solidFill>
                <a:latin typeface="Montserrat Semi-Bold"/>
              </a:rPr>
              <a:t>The target mesh is the desired shape that we want the source mesh to deform into. It is provided as input to the optimization process.</a:t>
            </a:r>
          </a:p>
          <a:p>
            <a:pPr algn="just">
              <a:lnSpc>
                <a:spcPts val="434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06298" y="-144508"/>
            <a:ext cx="6481702" cy="5971268"/>
          </a:xfrm>
          <a:custGeom>
            <a:avLst/>
            <a:gdLst/>
            <a:ahLst/>
            <a:cxnLst/>
            <a:rect r="r" b="b" t="t" l="l"/>
            <a:pathLst>
              <a:path h="5971268" w="6481702">
                <a:moveTo>
                  <a:pt x="0" y="0"/>
                </a:moveTo>
                <a:lnTo>
                  <a:pt x="6481702" y="0"/>
                </a:lnTo>
                <a:lnTo>
                  <a:pt x="6481702" y="5971268"/>
                </a:lnTo>
                <a:lnTo>
                  <a:pt x="0" y="5971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185" y="895350"/>
            <a:ext cx="724063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887" y="895350"/>
            <a:ext cx="205613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1950" y="7702130"/>
            <a:ext cx="4320000" cy="4114800"/>
          </a:xfrm>
          <a:custGeom>
            <a:avLst/>
            <a:gdLst/>
            <a:ahLst/>
            <a:cxnLst/>
            <a:rect r="r" b="b" t="t" l="l"/>
            <a:pathLst>
              <a:path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050" y="473644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955" y="2551483"/>
            <a:ext cx="12560402" cy="64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5"/>
              </a:lnSpc>
            </a:pPr>
            <a:r>
              <a:rPr lang="en-US" sz="3104">
                <a:solidFill>
                  <a:srgbClr val="F5FAFF"/>
                </a:solidFill>
                <a:latin typeface="Montserrat Semi-Bold"/>
              </a:rPr>
              <a:t>Rendering and Visualization Techniques</a:t>
            </a:r>
          </a:p>
          <a:p>
            <a:pPr algn="just">
              <a:lnSpc>
                <a:spcPts val="4345"/>
              </a:lnSpc>
            </a:pPr>
          </a:p>
          <a:p>
            <a:pPr algn="just" marL="670195" indent="-335097" lvl="1">
              <a:lnSpc>
                <a:spcPts val="4345"/>
              </a:lnSpc>
              <a:buFont typeface="Arial"/>
              <a:buChar char="•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Rendering:</a:t>
            </a:r>
            <a:r>
              <a:rPr lang="en-US" sz="3104">
                <a:solidFill>
                  <a:srgbClr val="F5FAFF"/>
                </a:solidFill>
                <a:latin typeface="Montserrat Semi-Bold"/>
              </a:rPr>
              <a:t> Rendering is the process of generating a 2D image from a 3D scene. In this project, we use a renderer to render the meshes from different viewpoints.</a:t>
            </a:r>
          </a:p>
          <a:p>
            <a:pPr algn="just">
              <a:lnSpc>
                <a:spcPts val="4345"/>
              </a:lnSpc>
            </a:pPr>
          </a:p>
          <a:p>
            <a:pPr algn="just" marL="670195" indent="-335097" lvl="1">
              <a:lnSpc>
                <a:spcPts val="4345"/>
              </a:lnSpc>
              <a:buFont typeface="Arial"/>
              <a:buChar char="•"/>
            </a:pPr>
            <a:r>
              <a:rPr lang="en-US" sz="3104">
                <a:solidFill>
                  <a:srgbClr val="FFB9BD"/>
                </a:solidFill>
                <a:latin typeface="Montserrat Semi-Bold"/>
              </a:rPr>
              <a:t>Visu</a:t>
            </a:r>
            <a:r>
              <a:rPr lang="en-US" sz="3104">
                <a:solidFill>
                  <a:srgbClr val="FFB9BD"/>
                </a:solidFill>
                <a:latin typeface="Montserrat Semi-Bold"/>
              </a:rPr>
              <a:t>alization:</a:t>
            </a:r>
            <a:r>
              <a:rPr lang="en-US" sz="3104">
                <a:solidFill>
                  <a:srgbClr val="F5FAFF"/>
                </a:solidFill>
                <a:latin typeface="Montserrat Semi-Bold"/>
              </a:rPr>
              <a:t> Visualization techniques are used to display the 3D meshes and their properties in a meaningful way. We use visualization to compare the predicted mesh with the target mesh and to visualize the optimization progress.</a:t>
            </a:r>
          </a:p>
          <a:p>
            <a:pPr algn="just">
              <a:lnSpc>
                <a:spcPts val="434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06298" y="-144508"/>
            <a:ext cx="6481702" cy="5971268"/>
          </a:xfrm>
          <a:custGeom>
            <a:avLst/>
            <a:gdLst/>
            <a:ahLst/>
            <a:cxnLst/>
            <a:rect r="r" b="b" t="t" l="l"/>
            <a:pathLst>
              <a:path h="5971268" w="6481702">
                <a:moveTo>
                  <a:pt x="0" y="0"/>
                </a:moveTo>
                <a:lnTo>
                  <a:pt x="6481702" y="0"/>
                </a:lnTo>
                <a:lnTo>
                  <a:pt x="6481702" y="5971268"/>
                </a:lnTo>
                <a:lnTo>
                  <a:pt x="0" y="5971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185" y="895350"/>
            <a:ext cx="724063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887" y="895350"/>
            <a:ext cx="205613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1950" y="7702130"/>
            <a:ext cx="4320000" cy="4114800"/>
          </a:xfrm>
          <a:custGeom>
            <a:avLst/>
            <a:gdLst/>
            <a:ahLst/>
            <a:cxnLst/>
            <a:rect r="r" b="b" t="t" l="l"/>
            <a:pathLst>
              <a:path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050" y="473644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55955" y="2783976"/>
            <a:ext cx="13491194" cy="5287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7"/>
              </a:lnSpc>
            </a:pPr>
            <a:r>
              <a:rPr lang="en-US" sz="3334">
                <a:solidFill>
                  <a:srgbClr val="F5FAFF"/>
                </a:solidFill>
                <a:latin typeface="Montserrat Semi-Bold"/>
              </a:rPr>
              <a:t>Optimization Approach:</a:t>
            </a:r>
          </a:p>
          <a:p>
            <a:pPr algn="just">
              <a:lnSpc>
                <a:spcPts val="4667"/>
              </a:lnSpc>
            </a:pPr>
            <a:r>
              <a:rPr lang="en-US" sz="3334">
                <a:solidFill>
                  <a:srgbClr val="F5FAFF"/>
                </a:solidFill>
                <a:latin typeface="Montserrat Semi-Bold"/>
              </a:rPr>
              <a:t> Stochastic Gradient Descent (SGD)</a:t>
            </a:r>
          </a:p>
          <a:p>
            <a:pPr algn="just">
              <a:lnSpc>
                <a:spcPts val="4667"/>
              </a:lnSpc>
            </a:pPr>
            <a:r>
              <a:rPr lang="en-US" sz="3334">
                <a:solidFill>
                  <a:srgbClr val="A2E3F9"/>
                </a:solidFill>
                <a:latin typeface="Montserrat Semi-Bold"/>
              </a:rPr>
              <a:t>Stochastic Gradient Descent (SGD) is a popular optimization algorithm used to minimize a loss function. In this project, we use SGD to optimize the deformation parameters of a 3D mesh. SGD iteratively updates the parameters in the direction that reduces the loss, eventually converging to a solution.</a:t>
            </a:r>
          </a:p>
          <a:p>
            <a:pPr algn="just">
              <a:lnSpc>
                <a:spcPts val="466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06298" y="-144508"/>
            <a:ext cx="6481702" cy="5971268"/>
          </a:xfrm>
          <a:custGeom>
            <a:avLst/>
            <a:gdLst/>
            <a:ahLst/>
            <a:cxnLst/>
            <a:rect r="r" b="b" t="t" l="l"/>
            <a:pathLst>
              <a:path h="5971268" w="6481702">
                <a:moveTo>
                  <a:pt x="0" y="0"/>
                </a:moveTo>
                <a:lnTo>
                  <a:pt x="6481702" y="0"/>
                </a:lnTo>
                <a:lnTo>
                  <a:pt x="6481702" y="5971268"/>
                </a:lnTo>
                <a:lnTo>
                  <a:pt x="0" y="5971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185" y="895350"/>
            <a:ext cx="724063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887" y="895350"/>
            <a:ext cx="205613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1950" y="7702130"/>
            <a:ext cx="4320000" cy="4114800"/>
          </a:xfrm>
          <a:custGeom>
            <a:avLst/>
            <a:gdLst/>
            <a:ahLst/>
            <a:cxnLst/>
            <a:rect r="r" b="b" t="t" l="l"/>
            <a:pathLst>
              <a:path h="4114800" w="43200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050" y="473644"/>
            <a:ext cx="1855810" cy="1821014"/>
          </a:xfrm>
          <a:custGeom>
            <a:avLst/>
            <a:gdLst/>
            <a:ahLst/>
            <a:cxnLst/>
            <a:rect r="r" b="b" t="t" l="l"/>
            <a:pathLst>
              <a:path h="1821014" w="1855810">
                <a:moveTo>
                  <a:pt x="0" y="0"/>
                </a:moveTo>
                <a:lnTo>
                  <a:pt x="1855810" y="0"/>
                </a:lnTo>
                <a:lnTo>
                  <a:pt x="1855810" y="1821014"/>
                </a:lnTo>
                <a:lnTo>
                  <a:pt x="0" y="18210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8552" y="2700470"/>
            <a:ext cx="15390897" cy="705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7"/>
              </a:lnSpc>
            </a:pPr>
            <a:r>
              <a:rPr lang="en-US" sz="3334">
                <a:solidFill>
                  <a:srgbClr val="F5FAFF"/>
                </a:solidFill>
                <a:latin typeface="Montserrat Semi-Bold"/>
              </a:rPr>
              <a:t>Loss Functions</a:t>
            </a:r>
          </a:p>
          <a:p>
            <a:pPr algn="just" marL="719860" indent="-359930" lvl="1">
              <a:lnSpc>
                <a:spcPts val="4667"/>
              </a:lnSpc>
              <a:buAutoNum type="arabicPeriod" startAt="1"/>
            </a:pPr>
            <a:r>
              <a:rPr lang="en-US" sz="3334">
                <a:solidFill>
                  <a:srgbClr val="FFB9BD"/>
                </a:solidFill>
                <a:latin typeface="Montserrat Semi-Bold"/>
              </a:rPr>
              <a:t>Silhouette Loss: </a:t>
            </a:r>
            <a:r>
              <a:rPr lang="en-US" sz="3334">
                <a:solidFill>
                  <a:srgbClr val="F5FAFF"/>
                </a:solidFill>
                <a:latin typeface="Montserrat Semi-Bold"/>
              </a:rPr>
              <a:t>The silhouette loss measures the difference between the predicted silhouette of </a:t>
            </a:r>
            <a:r>
              <a:rPr lang="en-US" sz="3334">
                <a:solidFill>
                  <a:srgbClr val="F5FAFF"/>
                </a:solidFill>
                <a:latin typeface="Montserrat Semi-Bold"/>
              </a:rPr>
              <a:t>the deformed mesh and the target silhouette. It is calculated as the squared L2 distance between the two silhouettes.</a:t>
            </a:r>
          </a:p>
          <a:p>
            <a:pPr algn="just" marL="719860" indent="-359930" lvl="1">
              <a:lnSpc>
                <a:spcPts val="4667"/>
              </a:lnSpc>
              <a:buAutoNum type="arabicPeriod" startAt="1"/>
            </a:pPr>
            <a:r>
              <a:rPr lang="en-US" sz="3334">
                <a:solidFill>
                  <a:srgbClr val="FFB9BD"/>
                </a:solidFill>
                <a:latin typeface="Montserrat Semi-Bold"/>
              </a:rPr>
              <a:t>Mesh Edge Loss:</a:t>
            </a:r>
            <a:r>
              <a:rPr lang="en-US" sz="3334">
                <a:solidFill>
                  <a:srgbClr val="F5FAFF"/>
                </a:solidFill>
                <a:latin typeface="Montserrat Semi-Bold"/>
              </a:rPr>
              <a:t> The mesh edge loss penalizes deviations from the original edge lengths of the mesh. It helps maintain the shape and structure of the mesh during deformation.</a:t>
            </a:r>
          </a:p>
          <a:p>
            <a:pPr algn="just" marL="719860" indent="-359930" lvl="1">
              <a:lnSpc>
                <a:spcPts val="4667"/>
              </a:lnSpc>
              <a:buAutoNum type="arabicPeriod" startAt="1"/>
            </a:pPr>
            <a:r>
              <a:rPr lang="en-US" sz="3334">
                <a:solidFill>
                  <a:srgbClr val="FFB9BD"/>
                </a:solidFill>
                <a:latin typeface="Montserrat Semi-Bold"/>
              </a:rPr>
              <a:t>Mesh Laplacian Smoothing:</a:t>
            </a:r>
            <a:r>
              <a:rPr lang="en-US" sz="3334">
                <a:solidFill>
                  <a:srgbClr val="F5FAFF"/>
                </a:solidFill>
                <a:latin typeface="Montserrat Semi-Bold"/>
              </a:rPr>
              <a:t> Laplacian smoothing is used to regularize the mesh shape. It encourages smoothness in the mesh by penalizing abrupt changes in vertex positions.</a:t>
            </a:r>
          </a:p>
          <a:p>
            <a:pPr algn="just">
              <a:lnSpc>
                <a:spcPts val="466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06298" y="-690977"/>
            <a:ext cx="6481702" cy="5971268"/>
          </a:xfrm>
          <a:custGeom>
            <a:avLst/>
            <a:gdLst/>
            <a:ahLst/>
            <a:cxnLst/>
            <a:rect r="r" b="b" t="t" l="l"/>
            <a:pathLst>
              <a:path h="5971268" w="6481702">
                <a:moveTo>
                  <a:pt x="0" y="0"/>
                </a:moveTo>
                <a:lnTo>
                  <a:pt x="6481702" y="0"/>
                </a:lnTo>
                <a:lnTo>
                  <a:pt x="6481702" y="5971269"/>
                </a:lnTo>
                <a:lnTo>
                  <a:pt x="0" y="5971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185" y="895350"/>
            <a:ext cx="7240633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887" y="895350"/>
            <a:ext cx="2056135" cy="10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0"/>
              </a:lnSpc>
            </a:pPr>
            <a:r>
              <a:rPr lang="en-US" sz="5936">
                <a:solidFill>
                  <a:srgbClr val="92DCEF"/>
                </a:solidFill>
                <a:latin typeface="Mokoto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DAGE6BiU600</dc:identifier>
  <dcterms:modified xsi:type="dcterms:W3CDTF">2011-08-01T06:04:30Z</dcterms:modified>
  <cp:revision>1</cp:revision>
  <dc:title>Blue Futuristic Technology Pitch Deck Presentation</dc:title>
</cp:coreProperties>
</file>