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6B80677-2750-4F9E-8071-208FF50A9C16}">
          <p14:sldIdLst>
            <p14:sldId id="256"/>
            <p14:sldId id="257"/>
            <p14:sldId id="258"/>
            <p14:sldId id="259"/>
            <p14:sldId id="267"/>
            <p14:sldId id="261"/>
            <p14:sldId id="262"/>
            <p14:sldId id="266"/>
            <p14:sldId id="263"/>
            <p14:sldId id="264"/>
            <p14:sldId id="26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Golberg" initials="IG" lastIdx="1" clrIdx="0">
    <p:extLst>
      <p:ext uri="{19B8F6BF-5375-455C-9EA6-DF929625EA0E}">
        <p15:presenceInfo xmlns:p15="http://schemas.microsoft.com/office/powerpoint/2012/main" userId="fb9945d1204740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rinagolberg/CIND820-MarGolb.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1273" y="926579"/>
            <a:ext cx="7853820" cy="2562085"/>
          </a:xfrm>
        </p:spPr>
        <p:txBody>
          <a:bodyPr>
            <a:noAutofit/>
          </a:bodyPr>
          <a:lstStyle/>
          <a:p>
            <a:pPr algn="ctr">
              <a:lnSpc>
                <a:spcPct val="150000"/>
              </a:lnSpc>
              <a:spcAft>
                <a:spcPts val="800"/>
              </a:spcAft>
            </a:pPr>
            <a:r>
              <a:rPr lang="en-CA" sz="2000" b="1" dirty="0">
                <a:latin typeface="Times New Roman" panose="02020603050405020304" pitchFamily="18" charset="0"/>
                <a:ea typeface="Calibri" panose="020F0502020204030204" pitchFamily="34" charset="0"/>
                <a:cs typeface="Times New Roman" panose="02020603050405020304" pitchFamily="18" charset="0"/>
              </a:rPr>
              <a:t>Prediction of prospect customers </a:t>
            </a:r>
            <a:r>
              <a:rPr lang="en-CA" sz="2000" b="1" dirty="0" smtClean="0">
                <a:latin typeface="Times New Roman" panose="02020603050405020304" pitchFamily="18" charset="0"/>
                <a:ea typeface="Calibri" panose="020F0502020204030204" pitchFamily="34" charset="0"/>
                <a:cs typeface="Times New Roman" panose="02020603050405020304" pitchFamily="18" charset="0"/>
              </a:rPr>
              <a:t>response</a:t>
            </a:r>
            <a:br>
              <a:rPr lang="en-CA" sz="2000" b="1" dirty="0" smtClean="0">
                <a:latin typeface="Times New Roman" panose="02020603050405020304" pitchFamily="18" charset="0"/>
                <a:ea typeface="Calibri" panose="020F0502020204030204" pitchFamily="34" charset="0"/>
                <a:cs typeface="Times New Roman" panose="02020603050405020304" pitchFamily="18" charset="0"/>
              </a:rPr>
            </a:br>
            <a:r>
              <a:rPr lang="en-CA"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CA" sz="2000" b="1" dirty="0">
                <a:latin typeface="Times New Roman" panose="02020603050405020304" pitchFamily="18" charset="0"/>
                <a:ea typeface="Calibri" panose="020F0502020204030204" pitchFamily="34" charset="0"/>
                <a:cs typeface="Times New Roman" panose="02020603050405020304" pitchFamily="18" charset="0"/>
              </a:rPr>
              <a:t>“YES” or “NO” </a:t>
            </a:r>
            <a:r>
              <a:rPr lang="en-CA" sz="2000" b="1" dirty="0" smtClean="0">
                <a:latin typeface="Times New Roman" panose="02020603050405020304" pitchFamily="18" charset="0"/>
                <a:ea typeface="Calibri" panose="020F0502020204030204" pitchFamily="34" charset="0"/>
                <a:cs typeface="Times New Roman" panose="02020603050405020304" pitchFamily="18" charset="0"/>
              </a:rPr>
              <a:t/>
            </a:r>
            <a:br>
              <a:rPr lang="en-CA" sz="2000" b="1" dirty="0" smtClean="0">
                <a:latin typeface="Times New Roman" panose="02020603050405020304" pitchFamily="18" charset="0"/>
                <a:ea typeface="Calibri" panose="020F0502020204030204" pitchFamily="34" charset="0"/>
                <a:cs typeface="Times New Roman" panose="02020603050405020304" pitchFamily="18" charset="0"/>
              </a:rPr>
            </a:br>
            <a:r>
              <a:rPr lang="en-CA" sz="2000" b="1" dirty="0" smtClean="0">
                <a:latin typeface="Times New Roman" panose="02020603050405020304" pitchFamily="18" charset="0"/>
                <a:ea typeface="Calibri" panose="020F0502020204030204" pitchFamily="34" charset="0"/>
                <a:cs typeface="Times New Roman" panose="02020603050405020304" pitchFamily="18" charset="0"/>
              </a:rPr>
              <a:t>to </a:t>
            </a:r>
            <a:r>
              <a:rPr lang="en-CA" sz="2000" b="1" dirty="0">
                <a:latin typeface="Times New Roman" panose="02020603050405020304" pitchFamily="18" charset="0"/>
                <a:ea typeface="Calibri" panose="020F0502020204030204" pitchFamily="34" charset="0"/>
                <a:cs typeface="Times New Roman" panose="02020603050405020304" pitchFamily="18" charset="0"/>
              </a:rPr>
              <a:t>open a term deposit account of Bank Marketing Campaign</a:t>
            </a:r>
            <a:r>
              <a:rPr lang="en-CA" sz="2000" b="1" dirty="0" smtClean="0">
                <a:latin typeface="Times New Roman" panose="02020603050405020304" pitchFamily="18" charset="0"/>
                <a:ea typeface="Calibri" panose="020F0502020204030204" pitchFamily="34" charset="0"/>
                <a:cs typeface="Times New Roman" panose="02020603050405020304" pitchFamily="18" charset="0"/>
              </a:rPr>
              <a:t>.</a:t>
            </a:r>
            <a:br>
              <a:rPr lang="en-CA" sz="2000" b="1" dirty="0" smtClean="0">
                <a:latin typeface="Times New Roman" panose="02020603050405020304" pitchFamily="18" charset="0"/>
                <a:ea typeface="Calibri" panose="020F0502020204030204" pitchFamily="34" charset="0"/>
                <a:cs typeface="Times New Roman" panose="02020603050405020304" pitchFamily="18" charset="0"/>
              </a:rPr>
            </a:br>
            <a:r>
              <a:rPr lang="en-CA" sz="2000" b="1" dirty="0" smtClean="0">
                <a:latin typeface="Times New Roman" panose="02020603050405020304" pitchFamily="18" charset="0"/>
                <a:ea typeface="Calibri" panose="020F0502020204030204" pitchFamily="34" charset="0"/>
                <a:cs typeface="Times New Roman" panose="02020603050405020304" pitchFamily="18" charset="0"/>
              </a:rPr>
              <a:t/>
            </a:r>
            <a:br>
              <a:rPr lang="en-CA" sz="2000" b="1" dirty="0" smtClean="0">
                <a:latin typeface="Times New Roman" panose="02020603050405020304" pitchFamily="18" charset="0"/>
                <a:ea typeface="Calibri" panose="020F0502020204030204" pitchFamily="34" charset="0"/>
                <a:cs typeface="Times New Roman" panose="02020603050405020304" pitchFamily="18" charset="0"/>
              </a:rPr>
            </a:br>
            <a:endParaRPr lang="en-CA" sz="2000" dirty="0">
              <a:solidFill>
                <a:schemeClr val="accent5">
                  <a:lumMod val="60000"/>
                  <a:lumOff val="4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22345" y="3775424"/>
            <a:ext cx="8791575" cy="1776078"/>
          </a:xfrm>
        </p:spPr>
        <p:txBody>
          <a:bodyPr>
            <a:normAutofit fontScale="25000" lnSpcReduction="20000"/>
          </a:bodyPr>
          <a:lstStyle/>
          <a:p>
            <a:pPr algn="ctr"/>
            <a:r>
              <a:rPr lang="en-US" sz="8000" dirty="0"/>
              <a:t>By: Marina Golberg 501072689</a:t>
            </a:r>
          </a:p>
          <a:p>
            <a:pPr algn="ctr"/>
            <a:r>
              <a:rPr lang="en-US" sz="8000" dirty="0"/>
              <a:t>marina.golberg@ryerson.ca</a:t>
            </a:r>
          </a:p>
          <a:p>
            <a:pPr algn="ctr"/>
            <a:r>
              <a:rPr lang="en-US" sz="8000" dirty="0"/>
              <a:t>Ryerson University: The Chang School of Continuing Education</a:t>
            </a:r>
          </a:p>
          <a:p>
            <a:pPr algn="ctr"/>
            <a:r>
              <a:rPr lang="en-US" sz="8000" dirty="0"/>
              <a:t>CIND820: Big Data Analytics Project</a:t>
            </a:r>
          </a:p>
          <a:p>
            <a:pPr algn="ctr"/>
            <a:r>
              <a:rPr lang="en-US" sz="8000" dirty="0"/>
              <a:t>Date: </a:t>
            </a:r>
            <a:r>
              <a:rPr lang="en-US" sz="8000" dirty="0" smtClean="0"/>
              <a:t>12/03/2021</a:t>
            </a:r>
            <a:endParaRPr lang="en-US" sz="8000" dirty="0"/>
          </a:p>
          <a:p>
            <a:pPr algn="ctr"/>
            <a:r>
              <a:rPr lang="en-US" sz="8000" dirty="0"/>
              <a:t>Instructor: Dr. Tamer </a:t>
            </a:r>
            <a:r>
              <a:rPr lang="en-US" sz="8000" dirty="0" err="1"/>
              <a:t>Abdou</a:t>
            </a:r>
            <a:endParaRPr lang="en-US" sz="8000" dirty="0"/>
          </a:p>
          <a:p>
            <a:endParaRPr lang="en-CA" dirty="0"/>
          </a:p>
        </p:txBody>
      </p:sp>
      <p:sp>
        <p:nvSpPr>
          <p:cNvPr id="6" name="TextBox 5"/>
          <p:cNvSpPr txBox="1"/>
          <p:nvPr/>
        </p:nvSpPr>
        <p:spPr>
          <a:xfrm>
            <a:off x="1507706" y="2780778"/>
            <a:ext cx="9131474" cy="707886"/>
          </a:xfrm>
          <a:prstGeom prst="rect">
            <a:avLst/>
          </a:prstGeom>
          <a:noFill/>
        </p:spPr>
        <p:txBody>
          <a:bodyPr wrap="square" rtlCol="0">
            <a:spAutoFit/>
          </a:bodyPr>
          <a:lstStyle/>
          <a:p>
            <a:pPr algn="ctr"/>
            <a:r>
              <a:rPr lang="en-CA" sz="20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Using Classification and Regression Machine Learning tools</a:t>
            </a:r>
            <a:r>
              <a:rPr lang="en-CA" sz="2000"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 </a:t>
            </a:r>
            <a:r>
              <a:rPr lang="en-CA" sz="20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In Python</a:t>
            </a:r>
            <a:endParaRPr lang="en-CA" dirty="0"/>
          </a:p>
        </p:txBody>
      </p:sp>
    </p:spTree>
    <p:extLst>
      <p:ext uri="{BB962C8B-B14F-4D97-AF65-F5344CB8AC3E}">
        <p14:creationId xmlns:p14="http://schemas.microsoft.com/office/powerpoint/2010/main" val="3756812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361" y="738835"/>
            <a:ext cx="4633745" cy="981681"/>
          </a:xfrm>
        </p:spPr>
        <p:txBody>
          <a:bodyPr/>
          <a:lstStyle/>
          <a:p>
            <a:r>
              <a:rPr lang="en-US"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Recommendation</a:t>
            </a:r>
            <a:endParaRPr lang="en-CA" dirty="0"/>
          </a:p>
        </p:txBody>
      </p:sp>
      <p:sp>
        <p:nvSpPr>
          <p:cNvPr id="3" name="TextBox 2"/>
          <p:cNvSpPr txBox="1"/>
          <p:nvPr/>
        </p:nvSpPr>
        <p:spPr>
          <a:xfrm>
            <a:off x="1828799" y="1720516"/>
            <a:ext cx="9288379" cy="4770537"/>
          </a:xfrm>
          <a:prstGeom prst="rect">
            <a:avLst/>
          </a:prstGeom>
          <a:noFill/>
        </p:spPr>
        <p:txBody>
          <a:bodyPr wrap="square" rtlCol="0">
            <a:spAutoFit/>
          </a:bodyPr>
          <a:lstStyle/>
          <a:p>
            <a:pPr marL="285750" indent="-285750">
              <a:buFont typeface="Arial" panose="020B0604020202020204" pitchFamily="34" charset="0"/>
              <a:buChar char="•"/>
            </a:pPr>
            <a:r>
              <a:rPr lang="en-US" sz="2400" dirty="0"/>
              <a:t>I recommend to bank management to hire more people to work for a </a:t>
            </a:r>
            <a:r>
              <a:rPr lang="en-US" sz="2400" dirty="0" smtClean="0"/>
              <a:t>bank</a:t>
            </a:r>
          </a:p>
          <a:p>
            <a:endParaRPr lang="en-US" sz="2400" dirty="0" smtClean="0"/>
          </a:p>
          <a:p>
            <a:pPr marL="285750" indent="-285750">
              <a:buFont typeface="Arial" panose="020B0604020202020204" pitchFamily="34" charset="0"/>
              <a:buChar char="•"/>
            </a:pPr>
            <a:r>
              <a:rPr lang="en-US" sz="2400" dirty="0" smtClean="0"/>
              <a:t>Improve </a:t>
            </a:r>
            <a:r>
              <a:rPr lang="en-US" sz="2400" dirty="0"/>
              <a:t>the quality of conversation on the phone, and close the deal from the first call so there is no need to contact them many times</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 </a:t>
            </a:r>
            <a:r>
              <a:rPr lang="en-US" sz="2400" dirty="0"/>
              <a:t>I also recommend running their campaigns in the spring and summer with an emphasis on August, April, and June. </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When </a:t>
            </a:r>
            <a:r>
              <a:rPr lang="en-US" sz="2400" dirty="0"/>
              <a:t>interest rates are high and the macroeconomic environment is stable is the best time for a Marketing campaign</a:t>
            </a:r>
            <a:r>
              <a:rPr lang="en-US" sz="24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CA" sz="2000" dirty="0"/>
          </a:p>
        </p:txBody>
      </p:sp>
    </p:spTree>
    <p:extLst>
      <p:ext uri="{BB962C8B-B14F-4D97-AF65-F5344CB8AC3E}">
        <p14:creationId xmlns:p14="http://schemas.microsoft.com/office/powerpoint/2010/main" val="73076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endParaRPr lang="en-CA" dirty="0"/>
          </a:p>
        </p:txBody>
      </p:sp>
      <p:sp>
        <p:nvSpPr>
          <p:cNvPr id="3" name="TextBox 2"/>
          <p:cNvSpPr txBox="1"/>
          <p:nvPr/>
        </p:nvSpPr>
        <p:spPr>
          <a:xfrm>
            <a:off x="2156075" y="5113420"/>
            <a:ext cx="9180094" cy="830997"/>
          </a:xfrm>
          <a:prstGeom prst="rect">
            <a:avLst/>
          </a:prstGeom>
          <a:noFill/>
        </p:spPr>
        <p:txBody>
          <a:bodyPr wrap="square" rtlCol="0">
            <a:spAutoFit/>
          </a:bodyPr>
          <a:lstStyle/>
          <a:p>
            <a:r>
              <a:rPr lang="en-US" sz="2400" dirty="0"/>
              <a:t>Code and documentation for this project on GitHub repository as following: </a:t>
            </a:r>
            <a:r>
              <a:rPr lang="en-US" sz="2400" u="sng" dirty="0">
                <a:hlinkClick r:id="rId2"/>
              </a:rPr>
              <a:t>https://github.com/marinagolberg/CIND820-MarGolb.git</a:t>
            </a:r>
            <a:endParaRPr lang="en-CA" sz="2400" dirty="0"/>
          </a:p>
        </p:txBody>
      </p:sp>
      <p:sp>
        <p:nvSpPr>
          <p:cNvPr id="4" name="TextBox 3"/>
          <p:cNvSpPr txBox="1"/>
          <p:nvPr/>
        </p:nvSpPr>
        <p:spPr>
          <a:xfrm>
            <a:off x="3441032" y="819380"/>
            <a:ext cx="5919537" cy="1569660"/>
          </a:xfrm>
          <a:prstGeom prst="rect">
            <a:avLst/>
          </a:prstGeom>
          <a:noFill/>
        </p:spPr>
        <p:txBody>
          <a:bodyPr wrap="square" rtlCol="0">
            <a:spAutoFit/>
          </a:bodyPr>
          <a:lstStyle/>
          <a:p>
            <a:r>
              <a:rPr lang="en-US" sz="9600" dirty="0" smtClean="0"/>
              <a:t>Thank you!</a:t>
            </a:r>
            <a:endParaRPr lang="en-CA" sz="9600" dirty="0"/>
          </a:p>
        </p:txBody>
      </p:sp>
      <p:sp>
        <p:nvSpPr>
          <p:cNvPr id="5" name="TextBox 4"/>
          <p:cNvSpPr txBox="1"/>
          <p:nvPr/>
        </p:nvSpPr>
        <p:spPr>
          <a:xfrm>
            <a:off x="4054644" y="3428064"/>
            <a:ext cx="4463716" cy="646331"/>
          </a:xfrm>
          <a:prstGeom prst="rect">
            <a:avLst/>
          </a:prstGeom>
          <a:noFill/>
        </p:spPr>
        <p:txBody>
          <a:bodyPr wrap="square" rtlCol="0">
            <a:spAutoFit/>
          </a:bodyPr>
          <a:lstStyle/>
          <a:p>
            <a:r>
              <a:rPr lang="en-US" sz="3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Any question?</a:t>
            </a:r>
            <a:endParaRPr lang="en-CA" sz="3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0839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0917"/>
            <a:ext cx="9905998" cy="1478570"/>
          </a:xfrm>
        </p:spPr>
        <p:txBody>
          <a:bodyPr>
            <a:normAutofit/>
          </a:bodyPr>
          <a:lstStyle/>
          <a:p>
            <a:pPr algn="ctr"/>
            <a:r>
              <a:rPr lang="en-US"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This project will be able to answer the following questions:</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dirty="0" smtClean="0"/>
              <a:t>  Will </a:t>
            </a:r>
            <a:r>
              <a:rPr lang="en-US" dirty="0"/>
              <a:t>prospective customers respond "yes" or "no" to term deposit </a:t>
            </a:r>
            <a:r>
              <a:rPr lang="en-US" dirty="0" smtClean="0"/>
              <a:t>         	subscription</a:t>
            </a:r>
            <a:r>
              <a:rPr lang="en-US" dirty="0"/>
              <a:t>?</a:t>
            </a:r>
          </a:p>
          <a:p>
            <a:pPr>
              <a:lnSpc>
                <a:spcPct val="150000"/>
              </a:lnSpc>
              <a:buFont typeface="Wingdings" panose="05000000000000000000" pitchFamily="2" charset="2"/>
              <a:buChar char="Ø"/>
            </a:pPr>
            <a:r>
              <a:rPr lang="en-US" dirty="0" smtClean="0"/>
              <a:t>   What </a:t>
            </a:r>
            <a:r>
              <a:rPr lang="en-US" dirty="0"/>
              <a:t>type of customers are more likely to subscribe to term deposit </a:t>
            </a:r>
            <a:r>
              <a:rPr lang="en-US" dirty="0" smtClean="0"/>
              <a:t>  	and     	which </a:t>
            </a:r>
            <a:r>
              <a:rPr lang="en-US" dirty="0"/>
              <a:t>feature has higher influence?</a:t>
            </a:r>
          </a:p>
          <a:p>
            <a:pPr>
              <a:lnSpc>
                <a:spcPct val="150000"/>
              </a:lnSpc>
              <a:buFont typeface="Wingdings" panose="05000000000000000000" pitchFamily="2" charset="2"/>
              <a:buChar char="Ø"/>
            </a:pPr>
            <a:r>
              <a:rPr lang="en-US" dirty="0" smtClean="0"/>
              <a:t>    What </a:t>
            </a:r>
            <a:r>
              <a:rPr lang="en-US" dirty="0"/>
              <a:t>is the best time of year for a marketing campaign?</a:t>
            </a:r>
          </a:p>
          <a:p>
            <a:pPr marL="0" indent="0">
              <a:buNone/>
            </a:pPr>
            <a:endParaRPr lang="en-CA" dirty="0"/>
          </a:p>
        </p:txBody>
      </p:sp>
    </p:spTree>
    <p:extLst>
      <p:ext uri="{BB962C8B-B14F-4D97-AF65-F5344CB8AC3E}">
        <p14:creationId xmlns:p14="http://schemas.microsoft.com/office/powerpoint/2010/main" val="1951567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17" y="2422380"/>
            <a:ext cx="2868461" cy="959761"/>
          </a:xfrm>
        </p:spPr>
        <p:txBody>
          <a:bodyPr>
            <a:normAutofit/>
          </a:bodyPr>
          <a:lstStyle/>
          <a:p>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Methodology:</a:t>
            </a:r>
            <a:endParaRPr lang="en-CA"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59479" y="382880"/>
            <a:ext cx="5643580" cy="5998521"/>
          </a:xfrm>
          <a:prstGeom prst="rect">
            <a:avLst/>
          </a:prstGeom>
        </p:spPr>
      </p:pic>
    </p:spTree>
    <p:extLst>
      <p:ext uri="{BB962C8B-B14F-4D97-AF65-F5344CB8AC3E}">
        <p14:creationId xmlns:p14="http://schemas.microsoft.com/office/powerpoint/2010/main" val="3834498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46" y="628674"/>
            <a:ext cx="3693634" cy="446194"/>
          </a:xfrm>
        </p:spPr>
        <p:txBody>
          <a:bodyPr>
            <a:normAutofit/>
          </a:bodyPr>
          <a:lstStyle/>
          <a:p>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Correlation</a:t>
            </a:r>
            <a:endParaRPr lang="en-CA"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4489280" y="428258"/>
            <a:ext cx="7422973" cy="6326657"/>
          </a:xfrm>
          <a:prstGeom prst="rect">
            <a:avLst/>
          </a:prstGeom>
        </p:spPr>
      </p:pic>
      <p:sp>
        <p:nvSpPr>
          <p:cNvPr id="5" name="TextBox 4"/>
          <p:cNvSpPr txBox="1"/>
          <p:nvPr/>
        </p:nvSpPr>
        <p:spPr>
          <a:xfrm>
            <a:off x="643790" y="1402915"/>
            <a:ext cx="3727794" cy="4893647"/>
          </a:xfrm>
          <a:prstGeom prst="rect">
            <a:avLst/>
          </a:prstGeom>
          <a:noFill/>
        </p:spPr>
        <p:txBody>
          <a:bodyPr wrap="square" rtlCol="0">
            <a:spAutoFit/>
          </a:bodyPr>
          <a:lstStyle/>
          <a:p>
            <a:r>
              <a:rPr lang="en-US" sz="2400" dirty="0"/>
              <a:t>The social and economic context attributes have correlation among themselves. All columns with a high correlation </a:t>
            </a:r>
            <a:r>
              <a:rPr lang="en-US" sz="2400" dirty="0" smtClean="0"/>
              <a:t>removed which is</a:t>
            </a:r>
          </a:p>
          <a:p>
            <a:r>
              <a:rPr lang="en-US" sz="2400" dirty="0" smtClean="0"/>
              <a:t> </a:t>
            </a:r>
          </a:p>
          <a:p>
            <a:pPr marL="342900" indent="-342900">
              <a:buFont typeface="Arial" panose="020B0604020202020204" pitchFamily="34" charset="0"/>
              <a:buChar char="•"/>
            </a:pPr>
            <a:r>
              <a:rPr lang="en-CA" sz="2400" dirty="0" smtClean="0">
                <a:solidFill>
                  <a:schemeClr val="accent5">
                    <a:lumMod val="60000"/>
                    <a:lumOff val="40000"/>
                  </a:schemeClr>
                </a:solidFill>
              </a:rPr>
              <a:t>emp.var.rate</a:t>
            </a:r>
            <a:r>
              <a:rPr lang="en-CA" sz="2400" dirty="0" smtClean="0"/>
              <a:t>- </a:t>
            </a:r>
            <a:r>
              <a:rPr lang="en-CA" sz="2400" dirty="0"/>
              <a:t>employment variation rate </a:t>
            </a:r>
            <a:endParaRPr lang="en-CA" sz="2400" dirty="0" smtClean="0"/>
          </a:p>
          <a:p>
            <a:pPr marL="342900" indent="-342900">
              <a:buFont typeface="Arial" panose="020B0604020202020204" pitchFamily="34" charset="0"/>
              <a:buChar char="•"/>
            </a:pPr>
            <a:r>
              <a:rPr lang="en-CA" sz="2400" dirty="0" smtClean="0">
                <a:solidFill>
                  <a:schemeClr val="accent5">
                    <a:lumMod val="60000"/>
                    <a:lumOff val="40000"/>
                  </a:schemeClr>
                </a:solidFill>
              </a:rPr>
              <a:t>euribor3m</a:t>
            </a:r>
            <a:r>
              <a:rPr lang="en-CA" sz="2400" dirty="0" smtClean="0"/>
              <a:t>-euribor </a:t>
            </a:r>
            <a:r>
              <a:rPr lang="en-CA" sz="2400" dirty="0"/>
              <a:t>3 month rate </a:t>
            </a:r>
          </a:p>
          <a:p>
            <a:pPr marL="342900" indent="-342900">
              <a:buFont typeface="Arial" panose="020B0604020202020204" pitchFamily="34" charset="0"/>
              <a:buChar char="•"/>
            </a:pPr>
            <a:r>
              <a:rPr lang="en-CA" sz="2400" dirty="0" smtClean="0">
                <a:solidFill>
                  <a:schemeClr val="accent5">
                    <a:lumMod val="60000"/>
                    <a:lumOff val="40000"/>
                  </a:schemeClr>
                </a:solidFill>
              </a:rPr>
              <a:t>cons.conf.idx</a:t>
            </a:r>
            <a:r>
              <a:rPr lang="en-CA" sz="2400" dirty="0" smtClean="0"/>
              <a:t>- </a:t>
            </a:r>
            <a:r>
              <a:rPr lang="en-CA" sz="2400" dirty="0"/>
              <a:t>consumer confidence index </a:t>
            </a:r>
            <a:endParaRPr lang="en-CA" sz="2400" dirty="0"/>
          </a:p>
        </p:txBody>
      </p:sp>
    </p:spTree>
    <p:extLst>
      <p:ext uri="{BB962C8B-B14F-4D97-AF65-F5344CB8AC3E}">
        <p14:creationId xmlns:p14="http://schemas.microsoft.com/office/powerpoint/2010/main" val="3481675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2874" y="508092"/>
            <a:ext cx="9905998" cy="959761"/>
          </a:xfrm>
        </p:spPr>
        <p:txBody>
          <a:bodyPr>
            <a:normAutofit fontScale="90000"/>
          </a:bodyPr>
          <a:lstStyle/>
          <a:p>
            <a:pPr algn="ctr"/>
            <a:r>
              <a:rPr lang="en-US"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Classification </a:t>
            </a:r>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algorithms - </a:t>
            </a:r>
            <a:r>
              <a:rPr lang="en-US" sz="2400" dirty="0" smtClean="0"/>
              <a:t>Three </a:t>
            </a:r>
            <a:r>
              <a:rPr lang="en-US" sz="2400" dirty="0"/>
              <a:t>classification algorithms have been selected to predict future subscription:</a:t>
            </a:r>
            <a:br>
              <a:rPr lang="en-US" sz="2400" dirty="0"/>
            </a:br>
            <a:endParaRPr lang="en-CA" sz="2400" dirty="0"/>
          </a:p>
        </p:txBody>
      </p:sp>
      <p:sp>
        <p:nvSpPr>
          <p:cNvPr id="4" name="Content Placeholder 3"/>
          <p:cNvSpPr>
            <a:spLocks noGrp="1"/>
          </p:cNvSpPr>
          <p:nvPr>
            <p:ph sz="half" idx="1"/>
          </p:nvPr>
        </p:nvSpPr>
        <p:spPr>
          <a:xfrm>
            <a:off x="577516" y="1467853"/>
            <a:ext cx="5723076" cy="4981073"/>
          </a:xfrm>
        </p:spPr>
        <p:txBody>
          <a:bodyPr>
            <a:normAutofit fontScale="92500"/>
          </a:bodyPr>
          <a:lstStyle/>
          <a:p>
            <a:pPr marL="0" indent="0">
              <a:lnSpc>
                <a:spcPct val="100000"/>
              </a:lnSpc>
              <a:buNone/>
            </a:pP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Random Forest (RF</a:t>
            </a: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 advantages:</a:t>
            </a:r>
            <a:endPar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a:p>
            <a:pPr>
              <a:lnSpc>
                <a:spcPct val="100000"/>
              </a:lnSpc>
            </a:pPr>
            <a:r>
              <a:rPr lang="en-US" sz="2000" dirty="0" smtClean="0"/>
              <a:t>Not </a:t>
            </a:r>
            <a:r>
              <a:rPr lang="en-US" sz="2000" dirty="0"/>
              <a:t>over </a:t>
            </a:r>
            <a:r>
              <a:rPr lang="en-US" sz="2000" dirty="0" smtClean="0"/>
              <a:t>fit</a:t>
            </a:r>
          </a:p>
          <a:p>
            <a:pPr>
              <a:lnSpc>
                <a:spcPct val="100000"/>
              </a:lnSpc>
            </a:pPr>
            <a:r>
              <a:rPr lang="en-CA" sz="2000" dirty="0" smtClean="0"/>
              <a:t>No </a:t>
            </a:r>
            <a:r>
              <a:rPr lang="en-CA" sz="2000" dirty="0"/>
              <a:t>feature scaling </a:t>
            </a:r>
            <a:endParaRPr lang="en-CA" sz="2000" dirty="0" smtClean="0"/>
          </a:p>
          <a:p>
            <a:pPr>
              <a:lnSpc>
                <a:spcPct val="100000"/>
              </a:lnSpc>
            </a:pPr>
            <a:r>
              <a:rPr lang="en-CA" sz="2000" dirty="0" smtClean="0"/>
              <a:t>Handles </a:t>
            </a:r>
            <a:r>
              <a:rPr lang="en-CA" sz="2000" dirty="0"/>
              <a:t>non-linear parameters </a:t>
            </a:r>
            <a:r>
              <a:rPr lang="en-CA" sz="2000" dirty="0" smtClean="0"/>
              <a:t>efficiently</a:t>
            </a:r>
          </a:p>
          <a:p>
            <a:pPr marL="0" indent="0">
              <a:lnSpc>
                <a:spcPct val="100000"/>
              </a:lnSpc>
              <a:buNone/>
            </a:pP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Decision Tree (DT) advantages:</a:t>
            </a:r>
          </a:p>
          <a:p>
            <a:pPr>
              <a:lnSpc>
                <a:spcPct val="100000"/>
              </a:lnSpc>
            </a:pPr>
            <a:r>
              <a:rPr lang="en-CA" sz="2100" dirty="0" smtClean="0"/>
              <a:t>Simple </a:t>
            </a:r>
            <a:r>
              <a:rPr lang="en-CA" sz="2100" dirty="0"/>
              <a:t>and easy                       </a:t>
            </a:r>
          </a:p>
          <a:p>
            <a:pPr>
              <a:lnSpc>
                <a:spcPct val="100000"/>
              </a:lnSpc>
            </a:pPr>
            <a:r>
              <a:rPr lang="en-US" sz="2100" dirty="0" smtClean="0"/>
              <a:t>Less </a:t>
            </a:r>
            <a:r>
              <a:rPr lang="en-US" sz="2100" dirty="0"/>
              <a:t>training period compared </a:t>
            </a:r>
            <a:endParaRPr lang="en-US" sz="2100" dirty="0" smtClean="0"/>
          </a:p>
          <a:p>
            <a:pPr>
              <a:lnSpc>
                <a:spcPct val="100000"/>
              </a:lnSpc>
            </a:pPr>
            <a:r>
              <a:rPr lang="en-US" sz="2100" dirty="0" smtClean="0"/>
              <a:t>Non </a:t>
            </a:r>
            <a:r>
              <a:rPr lang="en-US" sz="2100" dirty="0"/>
              <a:t>linear parameters </a:t>
            </a:r>
            <a:r>
              <a:rPr lang="en-US" sz="2100" dirty="0" smtClean="0"/>
              <a:t>not affect performance</a:t>
            </a:r>
          </a:p>
          <a:p>
            <a:pPr marL="0" indent="0">
              <a:lnSpc>
                <a:spcPct val="100000"/>
              </a:lnSpc>
              <a:buNone/>
            </a:pP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Logistic Regression (LR</a:t>
            </a:r>
            <a:r>
              <a:rPr lang="en-US" sz="1600" b="1" cap="all"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 </a:t>
            </a: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advantages:</a:t>
            </a:r>
            <a:endParaRPr lang="en-US" sz="1600" b="1" cap="all"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a:p>
            <a:pPr>
              <a:lnSpc>
                <a:spcPct val="100000"/>
              </a:lnSpc>
            </a:pPr>
            <a:r>
              <a:rPr lang="en-US" sz="2100" dirty="0" smtClean="0"/>
              <a:t>Easy </a:t>
            </a:r>
            <a:r>
              <a:rPr lang="en-US" sz="2100" dirty="0"/>
              <a:t>to implement, interpret, and very efficient to train</a:t>
            </a:r>
            <a:r>
              <a:rPr lang="en-US" sz="2100" dirty="0" smtClean="0"/>
              <a:t>.</a:t>
            </a:r>
          </a:p>
          <a:p>
            <a:pPr>
              <a:lnSpc>
                <a:spcPct val="100000"/>
              </a:lnSpc>
            </a:pPr>
            <a:r>
              <a:rPr lang="en-US" sz="2100" dirty="0"/>
              <a:t>Less prone to </a:t>
            </a:r>
            <a:r>
              <a:rPr lang="en-US" sz="2100" dirty="0" smtClean="0"/>
              <a:t>overfitting</a:t>
            </a:r>
          </a:p>
          <a:p>
            <a:pPr>
              <a:lnSpc>
                <a:spcPct val="100000"/>
              </a:lnSpc>
            </a:pPr>
            <a:r>
              <a:rPr lang="en-US" sz="2100" dirty="0" smtClean="0"/>
              <a:t>Efficient for </a:t>
            </a:r>
            <a:r>
              <a:rPr lang="en-US" sz="2100" dirty="0"/>
              <a:t>binary and linear classification problems.</a:t>
            </a:r>
            <a:endParaRPr lang="en-US" sz="2100" dirty="0" smtClean="0"/>
          </a:p>
          <a:p>
            <a:pPr>
              <a:lnSpc>
                <a:spcPct val="100000"/>
              </a:lnSpc>
            </a:pPr>
            <a:endParaRPr lang="en-US" sz="2100" dirty="0" smtClean="0"/>
          </a:p>
          <a:p>
            <a:pPr>
              <a:lnSpc>
                <a:spcPct val="100000"/>
              </a:lnSpc>
            </a:pPr>
            <a:endParaRPr lang="en-US" sz="2100" dirty="0" smtClean="0"/>
          </a:p>
          <a:p>
            <a:pPr>
              <a:lnSpc>
                <a:spcPct val="100000"/>
              </a:lnSpc>
            </a:pPr>
            <a:endParaRPr lang="en-US" sz="2100" dirty="0" smtClean="0"/>
          </a:p>
          <a:p>
            <a:pPr marL="0" indent="0">
              <a:lnSpc>
                <a:spcPct val="100000"/>
              </a:lnSpc>
              <a:buNone/>
            </a:pPr>
            <a:endParaRPr lang="en-US" sz="2100" dirty="0"/>
          </a:p>
          <a:p>
            <a:pPr>
              <a:lnSpc>
                <a:spcPct val="100000"/>
              </a:lnSpc>
            </a:pPr>
            <a:endParaRPr lang="en-US" sz="2100" dirty="0"/>
          </a:p>
        </p:txBody>
      </p:sp>
      <p:sp>
        <p:nvSpPr>
          <p:cNvPr id="5" name="Content Placeholder 4"/>
          <p:cNvSpPr>
            <a:spLocks noGrp="1"/>
          </p:cNvSpPr>
          <p:nvPr>
            <p:ph sz="half" idx="2"/>
          </p:nvPr>
        </p:nvSpPr>
        <p:spPr>
          <a:xfrm>
            <a:off x="6236396" y="1467853"/>
            <a:ext cx="4875211" cy="4757583"/>
          </a:xfrm>
        </p:spPr>
        <p:txBody>
          <a:bodyPr>
            <a:normAutofit fontScale="92500"/>
          </a:bodyPr>
          <a:lstStyle/>
          <a:p>
            <a:pPr marL="0" indent="0">
              <a:lnSpc>
                <a:spcPct val="100000"/>
              </a:lnSpc>
              <a:buNone/>
            </a:pP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Random Forest disadvantages:</a:t>
            </a:r>
          </a:p>
          <a:p>
            <a:pPr>
              <a:lnSpc>
                <a:spcPct val="100000"/>
              </a:lnSpc>
            </a:pPr>
            <a:r>
              <a:rPr lang="en-CA" sz="2000" dirty="0" smtClean="0"/>
              <a:t>Complex </a:t>
            </a:r>
            <a:r>
              <a:rPr lang="en-CA" sz="2000" dirty="0"/>
              <a:t>and requires much more </a:t>
            </a:r>
            <a:r>
              <a:rPr lang="en-CA" sz="2000" dirty="0" smtClean="0"/>
              <a:t>computational </a:t>
            </a:r>
            <a:r>
              <a:rPr lang="en-CA" sz="2000" dirty="0"/>
              <a:t>power and </a:t>
            </a:r>
            <a:r>
              <a:rPr lang="en-CA" sz="2000" dirty="0" smtClean="0"/>
              <a:t>resources</a:t>
            </a:r>
            <a:endParaRPr lang="en-CA" sz="2000" dirty="0"/>
          </a:p>
          <a:p>
            <a:pPr>
              <a:lnSpc>
                <a:spcPct val="100000"/>
              </a:lnSpc>
            </a:pPr>
            <a:endParaRPr lang="en-US" sz="2000" dirty="0" smtClean="0"/>
          </a:p>
          <a:p>
            <a:pPr marL="0" indent="0">
              <a:lnSpc>
                <a:spcPct val="100000"/>
              </a:lnSpc>
              <a:buNone/>
            </a:pPr>
            <a:r>
              <a:rPr lang="en-US" sz="1600" b="1" cap="all"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Decision </a:t>
            </a: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Tree disadvantages: </a:t>
            </a:r>
            <a:endParaRPr lang="en-US" sz="1600" b="1" cap="all"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a:p>
            <a:pPr>
              <a:lnSpc>
                <a:spcPct val="100000"/>
              </a:lnSpc>
            </a:pPr>
            <a:r>
              <a:rPr lang="en-US" sz="2000" dirty="0" smtClean="0"/>
              <a:t>Overfitting</a:t>
            </a:r>
          </a:p>
          <a:p>
            <a:pPr>
              <a:lnSpc>
                <a:spcPct val="100000"/>
              </a:lnSpc>
            </a:pPr>
            <a:r>
              <a:rPr lang="en-US" sz="2000" dirty="0" smtClean="0"/>
              <a:t>Unstable </a:t>
            </a:r>
          </a:p>
          <a:p>
            <a:pPr>
              <a:lnSpc>
                <a:spcPct val="100000"/>
              </a:lnSpc>
            </a:pPr>
            <a:r>
              <a:rPr lang="en-US" sz="2000" dirty="0" smtClean="0"/>
              <a:t>Weak learner</a:t>
            </a:r>
          </a:p>
          <a:p>
            <a:pPr marL="0" indent="0">
              <a:lnSpc>
                <a:spcPct val="100000"/>
              </a:lnSpc>
              <a:buNone/>
            </a:pPr>
            <a:r>
              <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Logistic </a:t>
            </a:r>
            <a:r>
              <a:rPr lang="en-US" sz="1600" b="1" cap="all"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Regression disadvantages:</a:t>
            </a:r>
            <a:endParaRPr lang="en-US" sz="1600" b="1" cap="all"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a:p>
            <a:pPr>
              <a:lnSpc>
                <a:spcPct val="100000"/>
              </a:lnSpc>
            </a:pPr>
            <a:r>
              <a:rPr lang="en-US" sz="2000" dirty="0"/>
              <a:t>the major limitation of Logistic Regression is the assumption of linearity between the dependent variable and the independent variables</a:t>
            </a:r>
            <a:endParaRPr lang="en-US" sz="2000" dirty="0"/>
          </a:p>
          <a:p>
            <a:pPr marL="0" indent="0">
              <a:lnSpc>
                <a:spcPct val="100000"/>
              </a:lnSpc>
              <a:buNone/>
            </a:pPr>
            <a:endParaRPr lang="en-CA" sz="2000" dirty="0"/>
          </a:p>
        </p:txBody>
      </p:sp>
    </p:spTree>
    <p:extLst>
      <p:ext uri="{BB962C8B-B14F-4D97-AF65-F5344CB8AC3E}">
        <p14:creationId xmlns:p14="http://schemas.microsoft.com/office/powerpoint/2010/main" val="1777917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49" y="329760"/>
            <a:ext cx="4549524" cy="873398"/>
          </a:xfrm>
        </p:spPr>
        <p:txBody>
          <a:bodyPr>
            <a:normAutofit/>
          </a:bodyPr>
          <a:lstStyle/>
          <a:p>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Confusion matrixes 2X2</a:t>
            </a:r>
            <a:endParaRPr lang="en-CA"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572831" y="1491916"/>
            <a:ext cx="9217057" cy="4186989"/>
          </a:xfrm>
          <a:prstGeom prst="rect">
            <a:avLst/>
          </a:prstGeom>
        </p:spPr>
      </p:pic>
    </p:spTree>
    <p:extLst>
      <p:ext uri="{BB962C8B-B14F-4D97-AF65-F5344CB8AC3E}">
        <p14:creationId xmlns:p14="http://schemas.microsoft.com/office/powerpoint/2010/main" val="2394520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571" y="498202"/>
            <a:ext cx="4705934" cy="897461"/>
          </a:xfrm>
        </p:spPr>
        <p:txBody>
          <a:bodyPr/>
          <a:lstStyle/>
          <a:p>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results of the </a:t>
            </a:r>
            <a:r>
              <a:rPr lang="en-US"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Modeling </a:t>
            </a:r>
            <a:endParaRPr lang="en-CA"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17310" y="1515979"/>
            <a:ext cx="9322645" cy="4187047"/>
          </a:xfrm>
          <a:prstGeom prst="rect">
            <a:avLst/>
          </a:prstGeom>
        </p:spPr>
      </p:pic>
    </p:spTree>
    <p:extLst>
      <p:ext uri="{BB962C8B-B14F-4D97-AF65-F5344CB8AC3E}">
        <p14:creationId xmlns:p14="http://schemas.microsoft.com/office/powerpoint/2010/main" val="173422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392" y="209445"/>
            <a:ext cx="6522702" cy="825271"/>
          </a:xfrm>
        </p:spPr>
        <p:txBody>
          <a:bodyPr/>
          <a:lstStyle/>
          <a:p>
            <a:r>
              <a:rPr lang="en-US" sz="2400" b="1" dirty="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results of the </a:t>
            </a:r>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feature selection</a:t>
            </a:r>
            <a:endParaRPr lang="en-CA" dirty="0"/>
          </a:p>
        </p:txBody>
      </p:sp>
      <p:pic>
        <p:nvPicPr>
          <p:cNvPr id="5" name="Picture 4"/>
          <p:cNvPicPr>
            <a:picLocks noChangeAspect="1"/>
          </p:cNvPicPr>
          <p:nvPr/>
        </p:nvPicPr>
        <p:blipFill>
          <a:blip r:embed="rId2"/>
          <a:stretch>
            <a:fillRect/>
          </a:stretch>
        </p:blipFill>
        <p:spPr>
          <a:xfrm>
            <a:off x="888751" y="1203157"/>
            <a:ext cx="10419794" cy="4836695"/>
          </a:xfrm>
          <a:prstGeom prst="rect">
            <a:avLst/>
          </a:prstGeom>
        </p:spPr>
      </p:pic>
      <p:sp>
        <p:nvSpPr>
          <p:cNvPr id="6" name="TextBox 5"/>
          <p:cNvSpPr txBox="1"/>
          <p:nvPr/>
        </p:nvSpPr>
        <p:spPr>
          <a:xfrm>
            <a:off x="4235116" y="1913021"/>
            <a:ext cx="610001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2"/>
                </a:solidFill>
              </a:rPr>
              <a:t>Found </a:t>
            </a:r>
            <a:r>
              <a:rPr lang="en-US" sz="2000" dirty="0">
                <a:solidFill>
                  <a:schemeClr val="bg2"/>
                </a:solidFill>
              </a:rPr>
              <a:t>the most powerful features that were selected by Filter Method of Mutual Information Gain, which ranked based on evaluation of the gain of each variable in the context of the target variable. </a:t>
            </a:r>
            <a:endParaRPr lang="en-US" sz="2000" dirty="0" smtClean="0">
              <a:solidFill>
                <a:schemeClr val="bg2"/>
              </a:solidFill>
            </a:endParaRPr>
          </a:p>
          <a:p>
            <a:pPr marL="285750" indent="-285750">
              <a:buFont typeface="Arial" panose="020B0604020202020204" pitchFamily="34" charset="0"/>
              <a:buChar char="•"/>
            </a:pPr>
            <a:endParaRPr lang="en-US" sz="2000" dirty="0">
              <a:solidFill>
                <a:schemeClr val="bg2"/>
              </a:solidFill>
            </a:endParaRPr>
          </a:p>
          <a:p>
            <a:pPr marL="285750" indent="-285750">
              <a:buFont typeface="Arial" panose="020B0604020202020204" pitchFamily="34" charset="0"/>
              <a:buChar char="•"/>
            </a:pPr>
            <a:r>
              <a:rPr lang="en-US" sz="2000" dirty="0" smtClean="0">
                <a:solidFill>
                  <a:schemeClr val="bg2"/>
                </a:solidFill>
              </a:rPr>
              <a:t>The </a:t>
            </a:r>
            <a:r>
              <a:rPr lang="en-US" sz="2000" dirty="0">
                <a:solidFill>
                  <a:schemeClr val="bg2"/>
                </a:solidFill>
              </a:rPr>
              <a:t>model ranked accordingly to importance with the best 5 feature which are '</a:t>
            </a:r>
            <a:r>
              <a:rPr lang="en-US" sz="2000" dirty="0" err="1">
                <a:solidFill>
                  <a:schemeClr val="bg2"/>
                </a:solidFill>
              </a:rPr>
              <a:t>cons.price.idx</a:t>
            </a:r>
            <a:r>
              <a:rPr lang="en-US" sz="2000" dirty="0">
                <a:solidFill>
                  <a:schemeClr val="bg2"/>
                </a:solidFill>
              </a:rPr>
              <a:t>', 'duration', '</a:t>
            </a:r>
            <a:r>
              <a:rPr lang="en-US" sz="2000" dirty="0" err="1">
                <a:solidFill>
                  <a:schemeClr val="bg2"/>
                </a:solidFill>
              </a:rPr>
              <a:t>nr.employed</a:t>
            </a:r>
            <a:r>
              <a:rPr lang="en-US" sz="2000" dirty="0">
                <a:solidFill>
                  <a:schemeClr val="bg2"/>
                </a:solidFill>
              </a:rPr>
              <a:t>', 'month', and 'contact'. </a:t>
            </a:r>
            <a:endParaRPr lang="en-CA" sz="2000" dirty="0">
              <a:solidFill>
                <a:schemeClr val="bg2"/>
              </a:solidFill>
            </a:endParaRPr>
          </a:p>
        </p:txBody>
      </p:sp>
    </p:spTree>
    <p:extLst>
      <p:ext uri="{BB962C8B-B14F-4D97-AF65-F5344CB8AC3E}">
        <p14:creationId xmlns:p14="http://schemas.microsoft.com/office/powerpoint/2010/main" val="23971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9129" y="522265"/>
            <a:ext cx="5187197" cy="969650"/>
          </a:xfrm>
        </p:spPr>
        <p:txBody>
          <a:bodyPr>
            <a:normAutofit/>
          </a:bodyPr>
          <a:lstStyle/>
          <a:p>
            <a:r>
              <a:rPr lang="en-US" sz="2400" b="1" dirty="0" smtClean="0">
                <a:solidFill>
                  <a:srgbClr val="E78045">
                    <a:lumMod val="60000"/>
                    <a:lumOff val="40000"/>
                  </a:srgbClr>
                </a:solidFill>
                <a:latin typeface="Arial" panose="020B0604020202020204" pitchFamily="34" charset="0"/>
                <a:ea typeface="Calibri" panose="020F0502020204030204" pitchFamily="34" charset="0"/>
                <a:cs typeface="Arial" panose="020B0604020202020204" pitchFamily="34" charset="0"/>
              </a:rPr>
              <a:t>Limitation and future goals</a:t>
            </a:r>
            <a:endParaRPr lang="en-CA" sz="2400" dirty="0"/>
          </a:p>
        </p:txBody>
      </p:sp>
      <p:sp>
        <p:nvSpPr>
          <p:cNvPr id="3" name="TextBox 2"/>
          <p:cNvSpPr txBox="1"/>
          <p:nvPr/>
        </p:nvSpPr>
        <p:spPr>
          <a:xfrm>
            <a:off x="1263316" y="1588168"/>
            <a:ext cx="8530389"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limitation of this research was working with </a:t>
            </a:r>
            <a:r>
              <a:rPr lang="en-US" sz="2400" dirty="0" err="1"/>
              <a:t>Scikit</a:t>
            </a:r>
            <a:r>
              <a:rPr lang="en-US" sz="2400" dirty="0"/>
              <a:t>-learn (</a:t>
            </a:r>
            <a:r>
              <a:rPr lang="en-US" sz="2400" dirty="0" err="1"/>
              <a:t>Sklearn</a:t>
            </a:r>
            <a:r>
              <a:rPr lang="en-US" sz="2400" dirty="0"/>
              <a:t>) library </a:t>
            </a:r>
            <a:r>
              <a:rPr lang="en-US" sz="2400" dirty="0" smtClean="0"/>
              <a:t>for classification in Python.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Not </a:t>
            </a:r>
            <a:r>
              <a:rPr lang="en-US" sz="2400" dirty="0"/>
              <a:t>tried other libraries that are available in </a:t>
            </a:r>
            <a:r>
              <a:rPr lang="en-US" sz="2400" dirty="0" smtClean="0"/>
              <a:t>Python.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 </a:t>
            </a:r>
            <a:r>
              <a:rPr lang="en-US" sz="2400" dirty="0"/>
              <a:t>I have not tried other classification models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 </a:t>
            </a:r>
            <a:r>
              <a:rPr lang="en-US" sz="2400" dirty="0"/>
              <a:t>In the future, I would like to compare the classification performances of different datasets </a:t>
            </a:r>
            <a:r>
              <a:rPr lang="en-US" sz="2400" dirty="0" smtClean="0"/>
              <a:t>with </a:t>
            </a:r>
            <a:r>
              <a:rPr lang="en-US" sz="2400" dirty="0"/>
              <a:t>different methods and different packages in Python.</a:t>
            </a:r>
            <a:endParaRPr lang="en-CA" sz="2400" dirty="0"/>
          </a:p>
        </p:txBody>
      </p:sp>
    </p:spTree>
    <p:extLst>
      <p:ext uri="{BB962C8B-B14F-4D97-AF65-F5344CB8AC3E}">
        <p14:creationId xmlns:p14="http://schemas.microsoft.com/office/powerpoint/2010/main" val="7810426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2306</TotalTime>
  <Words>468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Tw Cen MT</vt:lpstr>
      <vt:lpstr>Wingdings</vt:lpstr>
      <vt:lpstr>Circuit</vt:lpstr>
      <vt:lpstr>Prediction of prospect customers response  “YES” or “NO”  to open a term deposit account of Bank Marketing Campaign.  </vt:lpstr>
      <vt:lpstr>This project will be able to answer the following questions:</vt:lpstr>
      <vt:lpstr>Methodology:</vt:lpstr>
      <vt:lpstr>Correlation</vt:lpstr>
      <vt:lpstr>Classification algorithms - Three classification algorithms have been selected to predict future subscription: </vt:lpstr>
      <vt:lpstr>Confusion matrixes 2X2</vt:lpstr>
      <vt:lpstr>results of the Modeling </vt:lpstr>
      <vt:lpstr>results of the feature selection</vt:lpstr>
      <vt:lpstr>Limitation and future goals</vt:lpstr>
      <vt:lpstr>Recommendation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prospect customers response  “YES” or “NO”  to open a term deposit account of Bank Marketing Campaign.  Using Classification and Regression Machine Learning tools In Python</dc:title>
  <dc:creator>Igor Golberg</dc:creator>
  <cp:lastModifiedBy>Igor Golberg</cp:lastModifiedBy>
  <cp:revision>36</cp:revision>
  <dcterms:created xsi:type="dcterms:W3CDTF">2021-12-02T13:46:17Z</dcterms:created>
  <dcterms:modified xsi:type="dcterms:W3CDTF">2021-12-04T04:12:51Z</dcterms:modified>
</cp:coreProperties>
</file>