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Golos Text"/>
      <p:regular r:id="rId15"/>
      <p:bold r:id="rId16"/>
    </p:embeddedFont>
    <p:embeddedFont>
      <p:font typeface="Golos Text SemiBo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PGT6Cg9TM27jq+ezM11/9nK/9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losText-regular.fntdata"/><Relationship Id="rId14" Type="http://schemas.openxmlformats.org/officeDocument/2006/relationships/slide" Target="slides/slide9.xml"/><Relationship Id="rId17" Type="http://schemas.openxmlformats.org/officeDocument/2006/relationships/font" Target="fonts/GolosTextSemiBold-regular.fntdata"/><Relationship Id="rId16" Type="http://schemas.openxmlformats.org/officeDocument/2006/relationships/font" Target="fonts/GolosText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olosTex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3bcee22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d3bcee224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3bcee22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d3bcee224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3bcee22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d3bcee224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3bcee22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d3bcee224a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3bcee22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d3bcee224a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3bcee224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d3bcee224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6" name="Google Shape;66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67" name="Google Shape;67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68" name="Google Shape;68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6" name="Google Shape;76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77" name="Google Shape;77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78" name="Google Shape;78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2" name="Google Shape;82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3" name="Google Shape;83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44" name="Google Shape;44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50" name="Google Shape;50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0" name="Google Shape;60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61" name="Google Shape;61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402975" y="2204975"/>
            <a:ext cx="85083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200">
                <a:solidFill>
                  <a:schemeClr val="lt1"/>
                </a:solidFill>
              </a:rPr>
              <a:t>Построение DFD магазина розничной торговли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4084575" y="3599350"/>
            <a:ext cx="48267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Выполнили:</a:t>
            </a:r>
            <a:r>
              <a:rPr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br>
              <a:rPr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Поляков Александр Владимирович K3239</a:t>
            </a:r>
            <a:br>
              <a:rPr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Синюков Лев Владимирович K3240</a:t>
            </a:r>
            <a:br>
              <a:rPr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</a:br>
            <a:r>
              <a:rPr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Лаптев Егор Игоревич K3239</a:t>
            </a:r>
            <a:endParaRPr sz="17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164850" y="4020775"/>
            <a:ext cx="4139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Преподаватель:</a:t>
            </a:r>
            <a:endParaRPr b="1" sz="17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Говорова Марина Михайловна</a:t>
            </a:r>
            <a:endParaRPr sz="17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439628" y="943200"/>
            <a:ext cx="81891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ru-RU" sz="1600"/>
              <a:t>М</a:t>
            </a:r>
            <a:r>
              <a:rPr b="1" lang="ru-RU" sz="1600"/>
              <a:t>агазин “Дюймовочка”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ru-RU"/>
              <a:t>Описание </a:t>
            </a:r>
            <a:r>
              <a:rPr lang="ru-RU"/>
              <a:t>- система розничной торговли товаров модной одежды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ru-RU"/>
              <a:t>Ключевые составляющие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Клиенты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Бухгалтер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Поставщик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Сотрудник по работе с клиентами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Данные о товарах, поставках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439625" y="274750"/>
            <a:ext cx="59805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Предметная область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3bcee224a_0_2"/>
          <p:cNvSpPr txBox="1"/>
          <p:nvPr>
            <p:ph idx="1" type="body"/>
          </p:nvPr>
        </p:nvSpPr>
        <p:spPr>
          <a:xfrm>
            <a:off x="439628" y="943200"/>
            <a:ext cx="81891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ru-RU"/>
              <a:t>Цель </a:t>
            </a:r>
            <a:r>
              <a:rPr lang="ru-RU"/>
              <a:t>-</a:t>
            </a:r>
            <a:r>
              <a:rPr b="1" lang="ru-RU"/>
              <a:t> </a:t>
            </a:r>
            <a:r>
              <a:rPr lang="ru-RU" sz="1200"/>
              <a:t>создание функциональной модели АИС “Магазин «Дюймовочка</a:t>
            </a:r>
            <a:r>
              <a:rPr lang="ru-RU" sz="1200"/>
              <a:t>»”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ru-RU" sz="1200"/>
              <a:t>Задачи</a:t>
            </a:r>
            <a:endParaRPr b="1" sz="1200"/>
          </a:p>
          <a:p>
            <a:pPr indent="-304799" lvl="0" marL="90741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los Text"/>
              <a:buAutoNum type="arabicPeriod"/>
            </a:pPr>
            <a:r>
              <a:rPr lang="ru-RU" sz="1200"/>
              <a:t>Определить назначение ИС.</a:t>
            </a:r>
            <a:endParaRPr sz="1200"/>
          </a:p>
          <a:p>
            <a:pPr indent="-304799" lvl="0" marL="90741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los Text"/>
              <a:buAutoNum type="arabicPeriod"/>
            </a:pPr>
            <a:r>
              <a:rPr lang="ru-RU" sz="1200"/>
              <a:t>Выделить основной процесс и внешние сущности по отношению к нему.</a:t>
            </a:r>
            <a:endParaRPr sz="1200"/>
          </a:p>
          <a:p>
            <a:pPr indent="-304799" lvl="0" marL="90741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los Text"/>
              <a:buAutoNum type="arabicPeriod"/>
            </a:pPr>
            <a:r>
              <a:rPr lang="ru-RU" sz="1200"/>
              <a:t>Выделить потоки для внешних сущностей по отношению к основному событию (функции/процесс /работе).</a:t>
            </a:r>
            <a:endParaRPr sz="1200"/>
          </a:p>
          <a:p>
            <a:pPr indent="-304799" lvl="0" marL="90741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los Text"/>
              <a:buAutoNum type="arabicPeriod"/>
            </a:pPr>
            <a:r>
              <a:rPr lang="ru-RU" sz="1200"/>
              <a:t>Составить контекстную диаграмму нулевого уровня (уровень А-0).</a:t>
            </a:r>
            <a:endParaRPr sz="1200"/>
          </a:p>
          <a:p>
            <a:pPr indent="-304799" lvl="0" marL="90741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los Text"/>
              <a:buAutoNum type="arabicPeriod"/>
            </a:pPr>
            <a:r>
              <a:rPr lang="ru-RU" sz="1200"/>
              <a:t>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  <a:endParaRPr sz="1200"/>
          </a:p>
          <a:p>
            <a:pPr indent="-304799" lvl="0" marL="90741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Golos Text"/>
              <a:buAutoNum type="arabicPeriod"/>
            </a:pPr>
            <a:r>
              <a:rPr lang="ru-RU" sz="1200"/>
              <a:t>Составить детализированную контекстную диаграмму (уровень А0, возможна детализация глубже на следующий уровень единичных процессов с уровня А0).</a:t>
            </a:r>
            <a:endParaRPr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0" name="Google Shape;150;g2d3bcee224a_0_2"/>
          <p:cNvSpPr txBox="1"/>
          <p:nvPr/>
        </p:nvSpPr>
        <p:spPr>
          <a:xfrm>
            <a:off x="439625" y="265600"/>
            <a:ext cx="6356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Цели и задачи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3bcee224a_0_6"/>
          <p:cNvSpPr txBox="1"/>
          <p:nvPr>
            <p:ph idx="1" type="body"/>
          </p:nvPr>
        </p:nvSpPr>
        <p:spPr>
          <a:xfrm>
            <a:off x="439628" y="943200"/>
            <a:ext cx="81891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Методы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Моделирование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Классификация потоков данных и участников процесса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Методология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Каскадная, последовательная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CASE-средство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E</a:t>
            </a:r>
            <a:r>
              <a:rPr lang="ru-RU"/>
              <a:t>Rwin Data Modeler</a:t>
            </a:r>
            <a:endParaRPr/>
          </a:p>
        </p:txBody>
      </p:sp>
      <p:sp>
        <p:nvSpPr>
          <p:cNvPr id="156" name="Google Shape;156;g2d3bcee224a_0_6"/>
          <p:cNvSpPr txBox="1"/>
          <p:nvPr/>
        </p:nvSpPr>
        <p:spPr>
          <a:xfrm>
            <a:off x="439625" y="228975"/>
            <a:ext cx="63837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Методы и средства выполнения проекта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3bcee224a_0_10"/>
          <p:cNvSpPr txBox="1"/>
          <p:nvPr>
            <p:ph idx="1" type="body"/>
          </p:nvPr>
        </p:nvSpPr>
        <p:spPr>
          <a:xfrm>
            <a:off x="439628" y="943200"/>
            <a:ext cx="8189100" cy="38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ru-RU"/>
              <a:t>Назначение ИС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/>
              <a:t>Информационная система для магазина розничной торговли предназначена для автоматизации и оптимизации бизнес-процессов, связанных с продажей товаров и обслуживанием клиентов. Система обеспечивает управление товарами, учет продаж, обработку заказов, управление запасами и анализ данных о продажах.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/>
              <a:t>Основным процессом является работа розничного магазина модной одежды.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/>
              <a:t>А внешними сущностями для него соответственно - юрист, клиент, поставщик, бухгалтер и сотрудник по работе с клиентами.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/>
              <a:t>Внешние сущности были выделены на основе ТЗ.</a:t>
            </a:r>
            <a:endParaRPr/>
          </a:p>
        </p:txBody>
      </p:sp>
      <p:sp>
        <p:nvSpPr>
          <p:cNvPr id="162" name="Google Shape;162;g2d3bcee224a_0_10"/>
          <p:cNvSpPr txBox="1"/>
          <p:nvPr/>
        </p:nvSpPr>
        <p:spPr>
          <a:xfrm>
            <a:off x="439625" y="210650"/>
            <a:ext cx="6813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1, 2 этапы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3bcee224a_0_20"/>
          <p:cNvSpPr txBox="1"/>
          <p:nvPr/>
        </p:nvSpPr>
        <p:spPr>
          <a:xfrm>
            <a:off x="439625" y="210650"/>
            <a:ext cx="6813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3, 4 </a:t>
            </a: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этапы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68" name="Google Shape;168;g2d3bcee224a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15" y="787550"/>
            <a:ext cx="5879125" cy="40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d3bcee224a_0_20"/>
          <p:cNvSpPr txBox="1"/>
          <p:nvPr/>
        </p:nvSpPr>
        <p:spPr>
          <a:xfrm>
            <a:off x="6612550" y="2077188"/>
            <a:ext cx="2344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Контекстная диаграмма уровня A-0</a:t>
            </a:r>
            <a:endParaRPr sz="17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3bcee224a_0_25"/>
          <p:cNvSpPr txBox="1"/>
          <p:nvPr/>
        </p:nvSpPr>
        <p:spPr>
          <a:xfrm>
            <a:off x="439625" y="210650"/>
            <a:ext cx="6813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5, 6</a:t>
            </a: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 этапы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pic>
        <p:nvPicPr>
          <p:cNvPr id="175" name="Google Shape;175;g2d3bcee224a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5" y="692650"/>
            <a:ext cx="5778257" cy="405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d3bcee224a_0_25"/>
          <p:cNvSpPr txBox="1"/>
          <p:nvPr/>
        </p:nvSpPr>
        <p:spPr>
          <a:xfrm>
            <a:off x="6603400" y="2062913"/>
            <a:ext cx="23445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Контекстная диаграмма уровня A0</a:t>
            </a:r>
            <a:endParaRPr sz="17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3bcee224a_0_36"/>
          <p:cNvSpPr txBox="1"/>
          <p:nvPr/>
        </p:nvSpPr>
        <p:spPr>
          <a:xfrm>
            <a:off x="439625" y="210650"/>
            <a:ext cx="68139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Выводы</a:t>
            </a:r>
            <a:endParaRPr b="1"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82" name="Google Shape;182;g2d3bcee224a_0_36"/>
          <p:cNvSpPr txBox="1"/>
          <p:nvPr/>
        </p:nvSpPr>
        <p:spPr>
          <a:xfrm>
            <a:off x="439625" y="1208950"/>
            <a:ext cx="7986600" cy="3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rPr>
              <a:t>По итогам лабораторной работы была построена функциональная модель АИС “Дюймовочка”, описанная двухуровневой контекстной диаграммой (DFD), состоящей из  уровня основного процесса и уровня детализации</a:t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