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4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9576E-40C1-B5F3-D4CD-799F1DBF4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6702B7-0EE6-D973-879D-1045BBD23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49C5A9-9EE6-3F90-F3BA-9C16F012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1D4A-7016-4BD8-918F-B97F1DE37746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96917E-5471-1992-B106-67BA40CC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9A6732-3309-FA74-0639-64980D6F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1076-EBA6-4E01-8E63-2A4070FE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1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3F7B5-A158-B249-66D0-5CD13E50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BB6753-D284-DC03-405E-130245FFE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FED6E6-C292-0F55-BC7E-48AF85BA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1D4A-7016-4BD8-918F-B97F1DE37746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A247F-CAAC-EC17-5BBB-FFB476DD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CA80AA-56F8-CEAA-FE2D-FF65303A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1076-EBA6-4E01-8E63-2A4070FE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0843D5-ACA0-6171-B281-1F8E12951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94C862-D231-9D2C-C75E-71604E5DE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2F59E2-5A0C-FF01-51E1-93D08F2B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1D4A-7016-4BD8-918F-B97F1DE37746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5CAE01-2748-7006-CF4E-4FEAF540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E51C3E-D9B2-C559-BF35-F4CEB729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1076-EBA6-4E01-8E63-2A4070FE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D67B5-EAF1-66D2-4A9D-2050F7A8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2A7AD5-6C65-D29D-D5D2-04DE5FA50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180E62-555B-22C2-86B7-FA03057A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1D4A-7016-4BD8-918F-B97F1DE37746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13E65A-E2BD-A226-5D79-50CC0914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7C754-301E-C6CB-71C0-033B3D87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1076-EBA6-4E01-8E63-2A4070FE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4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731E6-BA69-8519-15A5-D3B047C4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E0AEF7-DF4D-859C-73FA-21C34916C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48F38C-93F1-0463-3DAB-4CC9FCC5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1D4A-7016-4BD8-918F-B97F1DE37746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A3399C-C431-0BFC-6A70-6E188AEB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D2E86F-142A-53F2-D1A2-4229EE34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1076-EBA6-4E01-8E63-2A4070FE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626F7-63B7-0B7F-D7FB-AAFEAE58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312817-CCEB-BCB6-C992-B16D14223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0E2C8F-3E86-D513-F58D-D06CF52A1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F67064-245E-0CC8-E557-CB7DFFB9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1D4A-7016-4BD8-918F-B97F1DE37746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2250AB-E15B-9886-B871-33AEE3B6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7E8487-AF55-2984-4F83-4C8B3994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1076-EBA6-4E01-8E63-2A4070FE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6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870D1-FA60-556E-E2D8-71CC92EC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83A40B-FE45-D1E7-8E06-94D9C2B19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FC0A58-63AC-3D74-212B-C3BE80E20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1070A2-9D05-7F7C-68CB-D67D536C4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B06097-BD68-6912-A72E-44896A185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07CA5D-66BE-69D4-C766-42D7A2A6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1D4A-7016-4BD8-918F-B97F1DE37746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BCCC39-F565-8ED2-8BD4-D15A60AB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6BDEE7F-5302-EA4D-C20C-1A6F00C2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1076-EBA6-4E01-8E63-2A4070FE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7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FDFC6-77D4-8EB6-5D8C-5086D18D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97A4A8-F6CF-2B6B-CD62-A1518198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1D4A-7016-4BD8-918F-B97F1DE37746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BAA222-A7BF-2236-D257-712C2E56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C9F0FF-185D-E6AC-B3AD-D9893ED9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1076-EBA6-4E01-8E63-2A4070FE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6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FA6CB3B-5CE7-0493-735A-7AE08040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1D4A-7016-4BD8-918F-B97F1DE37746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2B13563-7063-15C2-88F7-757303CE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3E817F-DEB7-315E-2B07-DD56F76C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1076-EBA6-4E01-8E63-2A4070FE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8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1C993-A356-7215-26BA-A9585EA1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D25AB3-F9E5-660A-041B-F61A13FC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C5927A-C585-250C-EBC9-B609283FD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ABD5D4-2C8A-08B1-1E34-6C2072B7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1D4A-7016-4BD8-918F-B97F1DE37746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5BB49C-8DA2-09DB-26B4-EEC307C2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1DCBAC-9AB4-9DE3-ED4E-00A6E953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1076-EBA6-4E01-8E63-2A4070FE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3DE5E5-EEE4-232D-9A00-7D8B8056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7322CD-3592-04D0-9BD4-A5575F578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456F51-D78E-40DB-87DE-6E5C879F7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72842F-D32C-A04F-7613-49C8A44F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1D4A-7016-4BD8-918F-B97F1DE37746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2EE93A-EE8D-2E9F-C8EB-A2B762C1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C254D3-3A01-0A6F-8007-E88198C0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1076-EBA6-4E01-8E63-2A4070FE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8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457D3-47B9-5A42-FADF-1363EF5A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344D1D-52EA-AE9C-20D4-214CB7C55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8DF08-B443-EFD3-D620-F49570E46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901D4A-7016-4BD8-918F-B97F1DE37746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504A66-6DA2-18FA-42E9-E0A7CCCB6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DF1BB3-FFCD-C224-8B10-888AC4D64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D1076-EBA6-4E01-8E63-2A4070FE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9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Логотип Домовой / Магазины / TopLogos.ru">
            <a:extLst>
              <a:ext uri="{FF2B5EF4-FFF2-40B4-BE49-F238E27FC236}">
                <a16:creationId xmlns:a16="http://schemas.microsoft.com/office/drawing/2014/main" id="{4AADD02F-36B2-BE8A-B233-1906DA2E6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87" y="2980537"/>
            <a:ext cx="5294323" cy="13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736F058-7670-D970-C00E-D5A267DC4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20895"/>
            <a:ext cx="962025" cy="379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6A65A0-6DA1-FC41-6A78-179E32E069FD}"/>
              </a:ext>
            </a:extLst>
          </p:cNvPr>
          <p:cNvSpPr txBox="1"/>
          <p:nvPr/>
        </p:nvSpPr>
        <p:spPr>
          <a:xfrm>
            <a:off x="5766422" y="1308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DB34A-5CF1-3AE7-9CAD-532E798295D3}"/>
              </a:ext>
            </a:extLst>
          </p:cNvPr>
          <p:cNvSpPr txBox="1"/>
          <p:nvPr/>
        </p:nvSpPr>
        <p:spPr>
          <a:xfrm>
            <a:off x="510623" y="147107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АИС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F6DA88-925C-FAC0-3145-3DE1B9789FA8}"/>
              </a:ext>
            </a:extLst>
          </p:cNvPr>
          <p:cNvSpPr txBox="1"/>
          <p:nvPr/>
        </p:nvSpPr>
        <p:spPr>
          <a:xfrm>
            <a:off x="200025" y="4798113"/>
            <a:ext cx="35359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Мохаджер Алиреза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Джафари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Хоссаин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Говорова Марина Михайловна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83622E-841C-F95B-A0C8-617D7F319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23A4E24-5638-865F-131F-DE7F53D78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20895"/>
            <a:ext cx="962025" cy="3792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55A275-C9AE-F667-C6E9-4581C5460FD2}"/>
              </a:ext>
            </a:extLst>
          </p:cNvPr>
          <p:cNvSpPr txBox="1"/>
          <p:nvPr/>
        </p:nvSpPr>
        <p:spPr>
          <a:xfrm>
            <a:off x="2352675" y="1139309"/>
            <a:ext cx="3276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2D0CB5A-7D07-EFDF-8065-B2B04F9DA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3111" flipH="1">
            <a:off x="266700" y="757330"/>
            <a:ext cx="2667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29B47A6-7113-A418-4676-74CE3C9E2CCB}"/>
              </a:ext>
            </a:extLst>
          </p:cNvPr>
          <p:cNvSpPr/>
          <p:nvPr/>
        </p:nvSpPr>
        <p:spPr>
          <a:xfrm>
            <a:off x="6424204" y="714375"/>
            <a:ext cx="4371975" cy="27146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Проведен анализ поведениясистемы компании </a:t>
            </a:r>
            <a:endParaRPr lang="en-US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AA6D996-13C7-666E-BD31-F52C78B0B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586" y="875537"/>
            <a:ext cx="452417" cy="771077"/>
          </a:xfrm>
          <a:prstGeom prst="rect">
            <a:avLst/>
          </a:prstGeom>
        </p:spPr>
      </p:pic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A3C38001-A36C-6ACB-7B1C-4DF9D4B1AB85}"/>
              </a:ext>
            </a:extLst>
          </p:cNvPr>
          <p:cNvSpPr/>
          <p:nvPr/>
        </p:nvSpPr>
        <p:spPr>
          <a:xfrm>
            <a:off x="5479993" y="3906775"/>
            <a:ext cx="6483407" cy="27146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7D841E30-44CF-38A2-5C6A-5B0A459AD787}"/>
              </a:ext>
            </a:extLst>
          </p:cNvPr>
          <p:cNvSpPr/>
          <p:nvPr/>
        </p:nvSpPr>
        <p:spPr>
          <a:xfrm>
            <a:off x="641292" y="2618830"/>
            <a:ext cx="4371975" cy="3188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EE9703F-D155-DE94-5CF4-D0CA24790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643" y="4084813"/>
            <a:ext cx="556524" cy="72237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AE46B2C-E8B5-522C-0CA0-88F254297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608" y="2764171"/>
            <a:ext cx="512297" cy="8484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79C38C-ADEE-2903-6654-1E28672C4049}"/>
              </a:ext>
            </a:extLst>
          </p:cNvPr>
          <p:cNvSpPr txBox="1"/>
          <p:nvPr/>
        </p:nvSpPr>
        <p:spPr>
          <a:xfrm>
            <a:off x="7044953" y="926001"/>
            <a:ext cx="3631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ПОВЕДЕНИЯ СИСТЕМЫ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C844C4-034F-40F8-2C9C-F91575FA1A70}"/>
              </a:ext>
            </a:extLst>
          </p:cNvPr>
          <p:cNvSpPr txBox="1"/>
          <p:nvPr/>
        </p:nvSpPr>
        <p:spPr>
          <a:xfrm>
            <a:off x="6703718" y="2116376"/>
            <a:ext cx="38195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поведения системы компании 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домовой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A89304-2262-E606-E885-F9AD791B179B}"/>
              </a:ext>
            </a:extLst>
          </p:cNvPr>
          <p:cNvSpPr txBox="1"/>
          <p:nvPr/>
        </p:nvSpPr>
        <p:spPr>
          <a:xfrm>
            <a:off x="915562" y="3612670"/>
            <a:ext cx="40977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А-0,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включающая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ипроцессы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матрица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списка событий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8AA6D5-8FA3-B13B-E6B9-7BEA9A505F55}"/>
              </a:ext>
            </a:extLst>
          </p:cNvPr>
          <p:cNvSpPr txBox="1"/>
          <p:nvPr/>
        </p:nvSpPr>
        <p:spPr>
          <a:xfrm>
            <a:off x="1395821" y="2776298"/>
            <a:ext cx="29790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190683-D390-5CC7-48A9-B8994EAE0456}"/>
              </a:ext>
            </a:extLst>
          </p:cNvPr>
          <p:cNvSpPr txBox="1"/>
          <p:nvPr/>
        </p:nvSpPr>
        <p:spPr>
          <a:xfrm>
            <a:off x="6220217" y="4203876"/>
            <a:ext cx="33137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АО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71CEFD-A03D-899C-E86A-4DAF3DF83742}"/>
              </a:ext>
            </a:extLst>
          </p:cNvPr>
          <p:cNvSpPr txBox="1"/>
          <p:nvPr/>
        </p:nvSpPr>
        <p:spPr>
          <a:xfrm>
            <a:off x="5691918" y="4970299"/>
            <a:ext cx="59349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детализированная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АО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дляописания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потоков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Рисунок 30" descr="Изображение выглядит как текст, Шрифт, Графика, графический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89F5670-2B26-B016-F2EE-1BA7BD85E9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196639"/>
            <a:ext cx="15621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BD2598-F0E6-330B-6992-55777F7FC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Рисунок 38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7CD06EC-1583-2924-B794-3CE1F21F2E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3057">
            <a:off x="8865409" y="2144298"/>
            <a:ext cx="3510772" cy="1384055"/>
          </a:xfrm>
          <a:prstGeom prst="rect">
            <a:avLst/>
          </a:prstGeom>
        </p:spPr>
      </p:pic>
      <p:pic>
        <p:nvPicPr>
          <p:cNvPr id="5" name="Рисунок 4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CF1E88B-B734-353F-5F1E-0E5A49CAE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4" y="120894"/>
            <a:ext cx="4517177" cy="1780811"/>
          </a:xfrm>
          <a:prstGeom prst="rect">
            <a:avLst/>
          </a:prstGeom>
        </p:spPr>
      </p:pic>
      <p:pic>
        <p:nvPicPr>
          <p:cNvPr id="3" name="Рисунок 2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ED9489B-7957-4C51-0AC2-49B05AC612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01797">
            <a:off x="5209748" y="3548067"/>
            <a:ext cx="3510772" cy="1384055"/>
          </a:xfrm>
          <a:prstGeom prst="rect">
            <a:avLst/>
          </a:prstGeom>
        </p:spPr>
      </p:pic>
      <p:pic>
        <p:nvPicPr>
          <p:cNvPr id="7" name="Рисунок 6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2F0D278-676A-CE83-9B3E-B04A01922B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32197">
            <a:off x="2359414" y="2044945"/>
            <a:ext cx="1783961" cy="703293"/>
          </a:xfrm>
          <a:prstGeom prst="rect">
            <a:avLst/>
          </a:prstGeom>
        </p:spPr>
      </p:pic>
      <p:pic>
        <p:nvPicPr>
          <p:cNvPr id="8" name="Рисунок 7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006EA59-1A6C-E88E-8F70-1EF3E082DC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54264">
            <a:off x="5052552" y="-1299965"/>
            <a:ext cx="5322139" cy="2098152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90442B9-E7B3-53C0-6491-00FEAB1299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3718">
            <a:off x="6778124" y="5210109"/>
            <a:ext cx="3510772" cy="1384055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7CDFA17-2DE7-1E4E-5283-7395130711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5574">
            <a:off x="4143321" y="5261386"/>
            <a:ext cx="3510772" cy="1384055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AB7360F-3215-B5AD-51A8-716911FB28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387" y="657957"/>
            <a:ext cx="3510772" cy="1384055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AE37C71-F825-13A5-4284-1E2F9D460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4345">
            <a:off x="9365617" y="106663"/>
            <a:ext cx="3510772" cy="1384055"/>
          </a:xfrm>
          <a:prstGeom prst="rect">
            <a:avLst/>
          </a:prstGeom>
        </p:spPr>
      </p:pic>
      <p:pic>
        <p:nvPicPr>
          <p:cNvPr id="23" name="Рисунок 22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924E30D-5646-A83D-DEF8-2B834613FC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56753">
            <a:off x="318278" y="5070962"/>
            <a:ext cx="3510772" cy="1384055"/>
          </a:xfrm>
          <a:prstGeom prst="rect">
            <a:avLst/>
          </a:prstGeom>
        </p:spPr>
      </p:pic>
      <p:pic>
        <p:nvPicPr>
          <p:cNvPr id="25" name="Рисунок 24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BB9DED5-163C-D149-9CB5-85B42ACB1B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1431">
            <a:off x="4550624" y="1776964"/>
            <a:ext cx="996172" cy="392722"/>
          </a:xfrm>
          <a:prstGeom prst="rect">
            <a:avLst/>
          </a:prstGeom>
        </p:spPr>
      </p:pic>
      <p:pic>
        <p:nvPicPr>
          <p:cNvPr id="27" name="Рисунок 26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72579FD-851E-2F9F-5387-95E21AC4AF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5">
            <a:off x="2611075" y="3082602"/>
            <a:ext cx="3510772" cy="1384055"/>
          </a:xfrm>
          <a:prstGeom prst="rect">
            <a:avLst/>
          </a:prstGeom>
        </p:spPr>
      </p:pic>
      <p:pic>
        <p:nvPicPr>
          <p:cNvPr id="33" name="Рисунок 32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D517D4D-EE8A-1DAC-44EF-EEDE8132BE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6456">
            <a:off x="3823509" y="2535317"/>
            <a:ext cx="1783961" cy="703293"/>
          </a:xfrm>
          <a:prstGeom prst="rect">
            <a:avLst/>
          </a:prstGeom>
        </p:spPr>
      </p:pic>
      <p:pic>
        <p:nvPicPr>
          <p:cNvPr id="34" name="Рисунок 3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A5AD16C-3C71-5BCE-C12B-980036D4B2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2427">
            <a:off x="933646" y="2104972"/>
            <a:ext cx="1783961" cy="703293"/>
          </a:xfrm>
          <a:prstGeom prst="rect">
            <a:avLst/>
          </a:prstGeom>
        </p:spPr>
      </p:pic>
      <p:pic>
        <p:nvPicPr>
          <p:cNvPr id="35" name="Рисунок 34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DC4DD8E-A150-388A-8F7D-2BFF4791BB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27334">
            <a:off x="2880776" y="4686307"/>
            <a:ext cx="1783961" cy="703293"/>
          </a:xfrm>
          <a:prstGeom prst="rect">
            <a:avLst/>
          </a:prstGeom>
        </p:spPr>
      </p:pic>
      <p:pic>
        <p:nvPicPr>
          <p:cNvPr id="36" name="Рисунок 35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7BCC1F4-30EF-F51C-A532-CE2A877F4A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7792">
            <a:off x="5586897" y="2337701"/>
            <a:ext cx="1783961" cy="703293"/>
          </a:xfrm>
          <a:prstGeom prst="rect">
            <a:avLst/>
          </a:prstGeom>
        </p:spPr>
      </p:pic>
      <p:pic>
        <p:nvPicPr>
          <p:cNvPr id="37" name="Рисунок 36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BA69B04-69A9-7D6D-B549-8C6D53CF1A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45" y="4485114"/>
            <a:ext cx="1578719" cy="62238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DC8A00F-72FB-640B-9D06-4C7E231AED91}"/>
              </a:ext>
            </a:extLst>
          </p:cNvPr>
          <p:cNvSpPr txBox="1"/>
          <p:nvPr/>
        </p:nvSpPr>
        <p:spPr>
          <a:xfrm>
            <a:off x="1643063" y="2957751"/>
            <a:ext cx="9077325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Рисунок 39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9DD9F98-65D5-4441-B48C-1FDCE45B6F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60227">
            <a:off x="9032326" y="3789702"/>
            <a:ext cx="3510772" cy="1384055"/>
          </a:xfrm>
          <a:prstGeom prst="rect">
            <a:avLst/>
          </a:prstGeom>
        </p:spPr>
      </p:pic>
      <p:pic>
        <p:nvPicPr>
          <p:cNvPr id="41" name="Рисунок 40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EECDEC5-B009-E384-73FD-6321CFE512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35056">
            <a:off x="9942777" y="5410630"/>
            <a:ext cx="2135470" cy="841868"/>
          </a:xfrm>
          <a:prstGeom prst="rect">
            <a:avLst/>
          </a:prstGeom>
        </p:spPr>
      </p:pic>
      <p:pic>
        <p:nvPicPr>
          <p:cNvPr id="42" name="Рисунок 41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0C85C32-3565-C421-CF38-FB9E704B22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83681">
            <a:off x="8010863" y="4065162"/>
            <a:ext cx="1578719" cy="622380"/>
          </a:xfrm>
          <a:prstGeom prst="rect">
            <a:avLst/>
          </a:prstGeom>
        </p:spPr>
      </p:pic>
      <p:pic>
        <p:nvPicPr>
          <p:cNvPr id="43" name="Рисунок 42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E48228F-082B-9DAF-D6C4-D5E7E2F571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3613">
            <a:off x="7524518" y="2075439"/>
            <a:ext cx="1578719" cy="622380"/>
          </a:xfrm>
          <a:prstGeom prst="rect">
            <a:avLst/>
          </a:prstGeom>
        </p:spPr>
      </p:pic>
      <p:pic>
        <p:nvPicPr>
          <p:cNvPr id="2" name="Рисунок 1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D9573E7-BDC6-BB38-922A-683D8DD6ED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6228">
            <a:off x="196165" y="3410051"/>
            <a:ext cx="2813615" cy="110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9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788C72-BF13-38FB-74D2-090E545D6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0B476D16-6621-B3A6-283B-0AEE09F30A0E}"/>
              </a:ext>
            </a:extLst>
          </p:cNvPr>
          <p:cNvSpPr/>
          <p:nvPr/>
        </p:nvSpPr>
        <p:spPr>
          <a:xfrm>
            <a:off x="1323976" y="2609849"/>
            <a:ext cx="9915524" cy="28479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95300" dir="9300000" sx="98000" sy="98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effectLst>
                <a:outerShdw blurRad="736600" dist="381000" dir="15120000" sx="188000" sy="188000" algn="ctr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Рисунок 4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0A5518B-4A41-5EE0-2280-DC1F63282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20895"/>
            <a:ext cx="962025" cy="3792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6749F9-80F5-C167-ACE4-22847455896E}"/>
              </a:ext>
            </a:extLst>
          </p:cNvPr>
          <p:cNvSpPr txBox="1"/>
          <p:nvPr/>
        </p:nvSpPr>
        <p:spPr>
          <a:xfrm>
            <a:off x="2005013" y="2841203"/>
            <a:ext cx="85534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информационнойсистемы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(АИС) компании "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домовой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контекстныхдиаграмм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(DFD)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этапе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функционального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поведения системы.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CF2F3-00BA-4E6B-754D-BB32406A060E}"/>
              </a:ext>
            </a:extLst>
          </p:cNvPr>
          <p:cNvSpPr txBox="1"/>
          <p:nvPr/>
        </p:nvSpPr>
        <p:spPr>
          <a:xfrm>
            <a:off x="1847088" y="1325880"/>
            <a:ext cx="1931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 descr="Изображение выглядит как круг, искусств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D884F71-01B1-14C1-AA0F-D4CA466C2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" y="1040695"/>
            <a:ext cx="1278255" cy="1278255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текст, Шрифт, Графика, графический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E2FE482-B9B1-10F7-D632-0EBEFC06E3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196639"/>
            <a:ext cx="15621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7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E6F5B-72AF-6980-E0D5-E5EE04B99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5366AAC-EC7E-DE9D-BE88-C6A1A27E3C58}"/>
              </a:ext>
            </a:extLst>
          </p:cNvPr>
          <p:cNvSpPr/>
          <p:nvPr/>
        </p:nvSpPr>
        <p:spPr>
          <a:xfrm>
            <a:off x="590549" y="2200275"/>
            <a:ext cx="10982325" cy="43053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95300" dir="9300000" sx="98000" sy="98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effectLst>
                <a:outerShdw blurRad="736600" dist="381000" dir="15120000" sx="188000" sy="188000" algn="ctr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Рисунок 4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5921148-E020-792D-CAF9-73B8054E2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20895"/>
            <a:ext cx="962025" cy="379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8A4C2F-ED96-396E-5BBC-700F2EBCFF0D}"/>
              </a:ext>
            </a:extLst>
          </p:cNvPr>
          <p:cNvSpPr txBox="1"/>
          <p:nvPr/>
        </p:nvSpPr>
        <p:spPr>
          <a:xfrm>
            <a:off x="1162050" y="2507202"/>
            <a:ext cx="1028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Определить назначение автоматизированной информационной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системы (АИС)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Выделить основной процесс и внешние сущности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Определить потоки данных между сущностями и процессами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Построить контекстную диаграмму нулевого уровня (DFD уровня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A-0)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 Составить матрицу событий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 Разработать детализированную DFD-диаграмму первого уровня (A0)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 Сформировать выводы по результатам анализа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05BC2B-C02A-F729-A1F8-6FC8AD8C7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0460" flipH="1">
            <a:off x="-75066" y="236780"/>
            <a:ext cx="3160031" cy="22120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A1E28-4E4D-8109-F2AF-690820E10085}"/>
              </a:ext>
            </a:extLst>
          </p:cNvPr>
          <p:cNvSpPr txBox="1"/>
          <p:nvPr/>
        </p:nvSpPr>
        <p:spPr>
          <a:xfrm>
            <a:off x="2152650" y="927292"/>
            <a:ext cx="265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en-US" sz="4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 descr="Изображение выглядит как текст, Шрифт, Графика, графический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E006BAF-FD5E-C732-71EF-64D9A641F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196639"/>
            <a:ext cx="15621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8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2BBBE6-647B-7125-60E5-BC21C57EF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C00BB740-3A94-878B-9F54-8C0B11D8EA87}"/>
              </a:ext>
            </a:extLst>
          </p:cNvPr>
          <p:cNvSpPr/>
          <p:nvPr/>
        </p:nvSpPr>
        <p:spPr>
          <a:xfrm>
            <a:off x="4533602" y="2809874"/>
            <a:ext cx="3094701" cy="381000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495300" dir="9300000" sx="98000" sy="98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effectLst>
                <a:outerShdw blurRad="736600" dist="381000" dir="15120000" sx="188000" sy="188000" algn="ctr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BC2B90F0-8C38-9C54-DA2C-8DFAF2669B4D}"/>
              </a:ext>
            </a:extLst>
          </p:cNvPr>
          <p:cNvSpPr/>
          <p:nvPr/>
        </p:nvSpPr>
        <p:spPr>
          <a:xfrm>
            <a:off x="504825" y="2809874"/>
            <a:ext cx="3094701" cy="381000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95300" dir="9300000" sx="98000" sy="98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effectLst>
                <a:outerShdw blurRad="736600" dist="381000" dir="15120000" sx="188000" sy="188000" algn="ctr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Рисунок 4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D336491-B857-3A56-EAB2-BD01CA3EC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20895"/>
            <a:ext cx="962025" cy="3792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7B77A6-CC65-6524-3D1E-57997354FB80}"/>
              </a:ext>
            </a:extLst>
          </p:cNvPr>
          <p:cNvSpPr txBox="1"/>
          <p:nvPr/>
        </p:nvSpPr>
        <p:spPr>
          <a:xfrm>
            <a:off x="882177" y="62325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 descr="Изображение выглядит как Бытовая техника, кухонный прибор, в помещении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7CC35DE-49D5-24F0-9A1C-7F9D6DD5A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-133474"/>
            <a:ext cx="5538951" cy="42280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E64961-4340-CC29-AC26-E53627413B2F}"/>
              </a:ext>
            </a:extLst>
          </p:cNvPr>
          <p:cNvSpPr txBox="1"/>
          <p:nvPr/>
        </p:nvSpPr>
        <p:spPr>
          <a:xfrm>
            <a:off x="882177" y="1067570"/>
            <a:ext cx="84032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домовой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B0CB7-795D-1C47-408F-7C00B6DAD76A}"/>
              </a:ext>
            </a:extLst>
          </p:cNvPr>
          <p:cNvSpPr txBox="1"/>
          <p:nvPr/>
        </p:nvSpPr>
        <p:spPr>
          <a:xfrm>
            <a:off x="882177" y="20782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товаров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дома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6214B-F55A-8A2B-E5B2-753908E9FDF2}"/>
              </a:ext>
            </a:extLst>
          </p:cNvPr>
          <p:cNvSpPr txBox="1"/>
          <p:nvPr/>
        </p:nvSpPr>
        <p:spPr>
          <a:xfrm>
            <a:off x="1261600" y="2768783"/>
            <a:ext cx="1581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053CF-1EBF-5E54-1BDE-7EF0180665CA}"/>
              </a:ext>
            </a:extLst>
          </p:cNvPr>
          <p:cNvSpPr txBox="1"/>
          <p:nvPr/>
        </p:nvSpPr>
        <p:spPr>
          <a:xfrm>
            <a:off x="534919" y="3204992"/>
            <a:ext cx="3238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трендов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Ценообразование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эффективности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поставщиков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выполнения заказов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Продавцы: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Отчетность по продажам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EB0A6E-5B7E-C9DE-F1D8-A1419CD9303D}"/>
              </a:ext>
            </a:extLst>
          </p:cNvPr>
          <p:cNvSpPr txBox="1"/>
          <p:nvPr/>
        </p:nvSpPr>
        <p:spPr>
          <a:xfrm>
            <a:off x="5163553" y="2814949"/>
            <a:ext cx="1733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AFF4F3-59A9-1976-018A-811CC74BC944}"/>
              </a:ext>
            </a:extLst>
          </p:cNvPr>
          <p:cNvSpPr txBox="1"/>
          <p:nvPr/>
        </p:nvSpPr>
        <p:spPr>
          <a:xfrm>
            <a:off x="4620548" y="3792803"/>
            <a:ext cx="2920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заказами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иостатками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товаров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самых продаваемых товаров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эффективности работы продавцов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44DF71A8-EEC2-A836-FF7C-663F5FEC2199}"/>
              </a:ext>
            </a:extLst>
          </p:cNvPr>
          <p:cNvSpPr/>
          <p:nvPr/>
        </p:nvSpPr>
        <p:spPr>
          <a:xfrm>
            <a:off x="8590955" y="2764965"/>
            <a:ext cx="3094701" cy="38100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95300" dir="9300000" sx="98000" sy="98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effectLst>
                <a:outerShdw blurRad="736600" dist="381000" dir="15120000" sx="188000" sy="188000" algn="ctr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67226-90CC-88BE-92AA-BA4065231914}"/>
              </a:ext>
            </a:extLst>
          </p:cNvPr>
          <p:cNvSpPr txBox="1"/>
          <p:nvPr/>
        </p:nvSpPr>
        <p:spPr>
          <a:xfrm>
            <a:off x="8669189" y="3560712"/>
            <a:ext cx="30465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Директор: по продажам , поставщикам, продавцам.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Менеджер: список товаров и заказов.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Продавцы: доступные товары, данные по продажам.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499442-B5E6-0F9A-680E-387B06B95A02}"/>
              </a:ext>
            </a:extLst>
          </p:cNvPr>
          <p:cNvSpPr txBox="1"/>
          <p:nvPr/>
        </p:nvSpPr>
        <p:spPr>
          <a:xfrm>
            <a:off x="9377825" y="280987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Отчетность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Рисунок 24" descr="Изображение выглядит как текст, Шрифт, Графика, графический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98859BB-39F6-0A53-7D31-55D72235A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196639"/>
            <a:ext cx="15621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4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051663-22DB-561D-8FC1-F3874C4B6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132A906-99A5-9097-E074-A9A826A7F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20895"/>
            <a:ext cx="962025" cy="3792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B46EE0-F967-926D-B9D5-BDE63C68DAE8}"/>
              </a:ext>
            </a:extLst>
          </p:cNvPr>
          <p:cNvSpPr txBox="1"/>
          <p:nvPr/>
        </p:nvSpPr>
        <p:spPr>
          <a:xfrm>
            <a:off x="414336" y="1120676"/>
            <a:ext cx="73104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И СРЕДСТВА ВЫПОЛНЕНИЯ ПРОЕКТА</a:t>
            </a:r>
          </a:p>
        </p:txBody>
      </p:sp>
      <p:pic>
        <p:nvPicPr>
          <p:cNvPr id="10" name="Рисунок 9" descr="Изображение выглядит как обувь, Графика, графический дизайн, графическая встав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188D072-6C28-3668-2A8C-D1879EF7E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76" y="310524"/>
            <a:ext cx="4291012" cy="4291012"/>
          </a:xfrm>
          <a:prstGeom prst="rect">
            <a:avLst/>
          </a:prstGeom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704BFEB-B0B0-63B7-68C5-B8DFEB59DED2}"/>
              </a:ext>
            </a:extLst>
          </p:cNvPr>
          <p:cNvSpPr/>
          <p:nvPr/>
        </p:nvSpPr>
        <p:spPr>
          <a:xfrm>
            <a:off x="681037" y="4239152"/>
            <a:ext cx="10034588" cy="1997801"/>
          </a:xfrm>
          <a:prstGeom prst="roundRect">
            <a:avLst/>
          </a:prstGeom>
          <a:solidFill>
            <a:srgbClr val="EEBAE9"/>
          </a:solidFill>
          <a:ln>
            <a:noFill/>
          </a:ln>
          <a:effectLst>
            <a:outerShdw blurRad="495300" dir="9300000" sx="98000" sy="98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ffectLst>
                <a:outerShdw blurRad="736600" dist="381000" dir="15120000" sx="188000" sy="188000" algn="ctr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23431-EC56-609B-91D1-62D311FEAADD}"/>
              </a:ext>
            </a:extLst>
          </p:cNvPr>
          <p:cNvSpPr txBox="1"/>
          <p:nvPr/>
        </p:nvSpPr>
        <p:spPr>
          <a:xfrm>
            <a:off x="1033461" y="4637887"/>
            <a:ext cx="93297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и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https://app.diagrams.net</a:t>
            </a:r>
          </a:p>
        </p:txBody>
      </p:sp>
      <p:pic>
        <p:nvPicPr>
          <p:cNvPr id="14" name="Рисунок 13" descr="Изображение выглядит как текст, Шрифт, Графика, графический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B6BC9DE-95E3-E463-299E-099475902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196639"/>
            <a:ext cx="15621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7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7F6C64-6EAC-7E4E-9AAC-776284947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0199908-573F-BDF2-8CBA-1991B8FD3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20895"/>
            <a:ext cx="962025" cy="3792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EAB060-1E25-1FD7-CEB4-D416E9627161}"/>
              </a:ext>
            </a:extLst>
          </p:cNvPr>
          <p:cNvSpPr txBox="1"/>
          <p:nvPr/>
        </p:nvSpPr>
        <p:spPr>
          <a:xfrm>
            <a:off x="1695450" y="42395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A-0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BB7FD43-A058-A7DD-FA97-29CB78A69AE8}"/>
              </a:ext>
            </a:extLst>
          </p:cNvPr>
          <p:cNvSpPr/>
          <p:nvPr/>
        </p:nvSpPr>
        <p:spPr>
          <a:xfrm>
            <a:off x="1366837" y="1331152"/>
            <a:ext cx="9458325" cy="5305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CDA4BE5-BC1F-5E3A-C0E5-290D6A87F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1331427"/>
            <a:ext cx="9458325" cy="5305150"/>
          </a:xfrm>
          <a:prstGeom prst="rect">
            <a:avLst/>
          </a:prstGeom>
        </p:spPr>
      </p:pic>
      <p:pic>
        <p:nvPicPr>
          <p:cNvPr id="15" name="Рисунок 14" descr="Изображение выглядит как искусство, Симметрия, звезда, Творчеств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7F2ED25-DC88-6794-2009-75960EC79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387467"/>
            <a:ext cx="962025" cy="903972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текст, Шрифт, Графика, графический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18E2B7C-82D7-ABCC-CD6F-D98AE0629D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196639"/>
            <a:ext cx="15621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3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CF09E5-A451-7435-5994-8B06CAE83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FEAC7C95-6A81-4C3A-4E34-46C2AD61F290}"/>
              </a:ext>
            </a:extLst>
          </p:cNvPr>
          <p:cNvSpPr/>
          <p:nvPr/>
        </p:nvSpPr>
        <p:spPr>
          <a:xfrm>
            <a:off x="542925" y="1525746"/>
            <a:ext cx="11106150" cy="4711207"/>
          </a:xfrm>
          <a:prstGeom prst="roundRect">
            <a:avLst>
              <a:gd name="adj" fmla="val 0"/>
            </a:avLst>
          </a:prstGeom>
          <a:solidFill>
            <a:srgbClr val="EEBAE9"/>
          </a:solidFill>
          <a:ln>
            <a:noFill/>
          </a:ln>
          <a:effectLst>
            <a:outerShdw blurRad="495300" dir="9300000" sx="98000" sy="98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ffectLst>
                <a:outerShdw blurRad="736600" dist="381000" dir="15120000" sx="188000" sy="188000" algn="ctr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Рисунок 4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09092FD-46E7-B4CE-2698-8071133DB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20895"/>
            <a:ext cx="962025" cy="3792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23C68A-3B96-5D73-1F08-DEC5FEBFE1BF}"/>
              </a:ext>
            </a:extLst>
          </p:cNvPr>
          <p:cNvSpPr txBox="1"/>
          <p:nvPr/>
        </p:nvSpPr>
        <p:spPr>
          <a:xfrm>
            <a:off x="1162049" y="500155"/>
            <a:ext cx="7324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СПИСКА СОБЫТИЙ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2191DF9-B6BA-3340-364B-B11BDE6FB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639104"/>
              </p:ext>
            </p:extLst>
          </p:nvPr>
        </p:nvGraphicFramePr>
        <p:xfrm>
          <a:off x="542925" y="1525746"/>
          <a:ext cx="11106150" cy="471120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02050">
                  <a:extLst>
                    <a:ext uri="{9D8B030D-6E8A-4147-A177-3AD203B41FA5}">
                      <a16:colId xmlns:a16="http://schemas.microsoft.com/office/drawing/2014/main" val="2445879454"/>
                    </a:ext>
                  </a:extLst>
                </a:gridCol>
                <a:gridCol w="3702050">
                  <a:extLst>
                    <a:ext uri="{9D8B030D-6E8A-4147-A177-3AD203B41FA5}">
                      <a16:colId xmlns:a16="http://schemas.microsoft.com/office/drawing/2014/main" val="2762237548"/>
                    </a:ext>
                  </a:extLst>
                </a:gridCol>
                <a:gridCol w="3702050">
                  <a:extLst>
                    <a:ext uri="{9D8B030D-6E8A-4147-A177-3AD203B41FA5}">
                      <a16:colId xmlns:a16="http://schemas.microsoft.com/office/drawing/2014/main" val="1725746256"/>
                    </a:ext>
                  </a:extLst>
                </a:gridCol>
              </a:tblGrid>
              <a:tr h="39621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процесса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Входные потоки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Выходные потоки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269735"/>
                  </a:ext>
                </a:extLst>
              </a:tr>
              <a:tr h="156316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Управлять закупками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Информация о заказах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Информация по ассортименту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Информация о закупках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заказа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Рекомендации по ассортименту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по поставленным товарам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520388"/>
                  </a:ext>
                </a:extLst>
              </a:tr>
              <a:tr h="156316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Управлять продажами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о продажах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Информация о ценах продажи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о реализации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Информация о проданных товарах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Прайс-лист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Информация о продажах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186075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Рейтинговать поставщиков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о выполнении заказа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Рейтинг поставщиков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907558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Рейтинговать продавцов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Статистика по продавцам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Рейтинг продавцов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5833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Рейтинговать товары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Статистика по товарам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Рейтинг товаров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222153"/>
                  </a:ext>
                </a:extLst>
              </a:tr>
            </a:tbl>
          </a:graphicData>
        </a:graphic>
      </p:graphicFrame>
      <p:pic>
        <p:nvPicPr>
          <p:cNvPr id="14" name="Рисунок 13" descr="Изображение выглядит как текст, Шрифт, Графика, графический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AC8F056-5ACC-343D-E196-1452D4FE0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196639"/>
            <a:ext cx="15621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0BAE68-F2A5-4716-13A2-11B85E176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Творчество, искусство, Бумага для творчества, Бумага для оригами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31907E9-448D-9D9F-C1E1-A2807B2F8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97" y="343001"/>
            <a:ext cx="1193483" cy="990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264CA-E01B-CE45-C453-8E3424B7F34F}"/>
              </a:ext>
            </a:extLst>
          </p:cNvPr>
          <p:cNvSpPr txBox="1"/>
          <p:nvPr/>
        </p:nvSpPr>
        <p:spPr>
          <a:xfrm>
            <a:off x="1695450" y="42395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A0</a:t>
            </a:r>
          </a:p>
        </p:txBody>
      </p:sp>
      <p:pic>
        <p:nvPicPr>
          <p:cNvPr id="5" name="Рисунок 4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BFEC997-8760-65AE-93DF-91B7B3B5D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20895"/>
            <a:ext cx="962025" cy="37926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CCD7118-1AF6-0F87-F142-F5FF75D8D967}"/>
              </a:ext>
            </a:extLst>
          </p:cNvPr>
          <p:cNvSpPr/>
          <p:nvPr/>
        </p:nvSpPr>
        <p:spPr>
          <a:xfrm>
            <a:off x="1531144" y="1355936"/>
            <a:ext cx="9129712" cy="5305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Рисунок 10" descr="Изображение выглядит как текст, Шрифт, Графика, графический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7BB79C8-CEC6-AE6A-3C18-052076D8E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196639"/>
            <a:ext cx="1562100" cy="3905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30914A-0582-9653-7C6D-6DF9045DFFC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8059" y="1341224"/>
            <a:ext cx="8975882" cy="531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4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D64896-A6EE-2E55-8266-C4AF2F588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506ECB4-3E0E-7AF2-F47C-120753B84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20895"/>
            <a:ext cx="962025" cy="3792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DFBAAA-34EF-D0D8-30AF-0248F804D2BD}"/>
              </a:ext>
            </a:extLst>
          </p:cNvPr>
          <p:cNvSpPr txBox="1"/>
          <p:nvPr/>
        </p:nvSpPr>
        <p:spPr>
          <a:xfrm>
            <a:off x="4324351" y="500155"/>
            <a:ext cx="4305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vs IDEFO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E3226E-005F-2CE4-CB0C-AD4302FE8E92}"/>
              </a:ext>
            </a:extLst>
          </p:cNvPr>
          <p:cNvSpPr/>
          <p:nvPr/>
        </p:nvSpPr>
        <p:spPr>
          <a:xfrm>
            <a:off x="471487" y="1378777"/>
            <a:ext cx="11249025" cy="4711224"/>
          </a:xfrm>
          <a:prstGeom prst="roundRect">
            <a:avLst>
              <a:gd name="adj" fmla="val 0"/>
            </a:avLst>
          </a:prstGeom>
          <a:solidFill>
            <a:srgbClr val="EEBAE9"/>
          </a:solidFill>
          <a:ln>
            <a:noFill/>
          </a:ln>
          <a:effectLst>
            <a:outerShdw blurRad="495300" dir="9300000" sx="98000" sy="98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ffectLst>
                <a:outerShdw blurRad="736600" dist="381000" dir="15120000" sx="188000" sy="188000" algn="ctr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11282F3-6EF9-C0B3-1079-F804709DC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62124"/>
              </p:ext>
            </p:extLst>
          </p:nvPr>
        </p:nvGraphicFramePr>
        <p:xfrm>
          <a:off x="471486" y="1378777"/>
          <a:ext cx="11249025" cy="474575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1662">
                  <a:extLst>
                    <a:ext uri="{9D8B030D-6E8A-4147-A177-3AD203B41FA5}">
                      <a16:colId xmlns:a16="http://schemas.microsoft.com/office/drawing/2014/main" val="2445879454"/>
                    </a:ext>
                  </a:extLst>
                </a:gridCol>
                <a:gridCol w="4457161">
                  <a:extLst>
                    <a:ext uri="{9D8B030D-6E8A-4147-A177-3AD203B41FA5}">
                      <a16:colId xmlns:a16="http://schemas.microsoft.com/office/drawing/2014/main" val="2762237548"/>
                    </a:ext>
                  </a:extLst>
                </a:gridCol>
                <a:gridCol w="4100202">
                  <a:extLst>
                    <a:ext uri="{9D8B030D-6E8A-4147-A177-3AD203B41FA5}">
                      <a16:colId xmlns:a16="http://schemas.microsoft.com/office/drawing/2014/main" val="1725746256"/>
                    </a:ext>
                  </a:extLst>
                </a:gridCol>
              </a:tblGrid>
              <a:tr h="463161"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269735"/>
                  </a:ext>
                </a:extLst>
              </a:tr>
              <a:tr h="101327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Цель моделирования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Показывает потоки данных между процессами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Показывает функциональную структуру системы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520388"/>
                  </a:ext>
                </a:extLst>
              </a:tr>
              <a:tr h="979341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связей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Использует входы, выходы и процессы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Использует входы, выходы, управление и механизмы (ресурсы)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186075"/>
                  </a:ext>
                </a:extLst>
              </a:tr>
              <a:tr h="1276111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Графическое представление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Процессы — круги или овалы</a:t>
                      </a:r>
                    </a:p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— стрелки</a:t>
                      </a:r>
                    </a:p>
                    <a:p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Функции — прямоугольники</a:t>
                      </a:r>
                    </a:p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стрелки — по сторонам: входы, выходы, управление, ресурсы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907558"/>
                  </a:ext>
                </a:extLst>
              </a:tr>
              <a:tr h="979341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применения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Используется в основном для анализа ПО и баз данных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Применяется для бизнес-процессов и стратегического анализа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876408"/>
                  </a:ext>
                </a:extLst>
              </a:tr>
            </a:tbl>
          </a:graphicData>
        </a:graphic>
      </p:graphicFrame>
      <p:pic>
        <p:nvPicPr>
          <p:cNvPr id="2" name="Рисунок 1" descr="Изображение выглядит как текст, Шрифт, Графика, графический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1F17821-16B1-6DB2-23E5-4BD489385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196639"/>
            <a:ext cx="15621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962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394</Words>
  <Application>Microsoft Office PowerPoint</Application>
  <PresentationFormat>Широкоэкранный</PresentationFormat>
  <Paragraphs>101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Мохаджер Али Реза</dc:creator>
  <cp:lastModifiedBy>Мохаджер Али Реза</cp:lastModifiedBy>
  <cp:revision>3</cp:revision>
  <dcterms:created xsi:type="dcterms:W3CDTF">2025-04-17T07:30:44Z</dcterms:created>
  <dcterms:modified xsi:type="dcterms:W3CDTF">2025-05-14T11:03:13Z</dcterms:modified>
</cp:coreProperties>
</file>