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Nunito ExtraBold"/>
      <p:bold r:id="rId23"/>
      <p:boldItalic r:id="rId24"/>
    </p:embeddedFont>
    <p:embeddedFont>
      <p:font typeface="Nuni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40759E-F982-46F3-8B24-D20DE2B8E2E6}">
  <a:tblStyle styleId="{7440759E-F982-46F3-8B24-D20DE2B8E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ExtraBold-boldItalic.fntdata"/><Relationship Id="rId23" Type="http://schemas.openxmlformats.org/officeDocument/2006/relationships/font" Target="fonts/NunitoExtra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Nunito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5fb1f57c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075fb1f57c_0_10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75fc34d7b_6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075fc34d7b_6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75fc34d7b_6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075fc34d7b_6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75fc34d7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075fc34d7b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5fb1f57c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075fb1f57c_0_1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75fc34d7b_6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075fc34d7b_6_5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75fc34d7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75fc34d7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75fc34d7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75fc34d7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75fc34d7b_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75fc34d7b_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75fc34d7b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75fc34d7b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75fc34d7b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75fc34d7b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1" y="1059322"/>
            <a:ext cx="3897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57202" y="3105836"/>
            <a:ext cx="3897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3" type="body"/>
          </p:nvPr>
        </p:nvSpPr>
        <p:spPr>
          <a:xfrm>
            <a:off x="4789714" y="1059322"/>
            <a:ext cx="3632100" cy="3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108" name="Google Shape;108;p25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02428" y="943208"/>
            <a:ext cx="55263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6"/>
          <p:cNvSpPr/>
          <p:nvPr>
            <p:ph idx="2" type="pic"/>
          </p:nvPr>
        </p:nvSpPr>
        <p:spPr>
          <a:xfrm>
            <a:off x="457200" y="943208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4" name="Google Shape;114;p26"/>
          <p:cNvSpPr/>
          <p:nvPr>
            <p:ph idx="3" type="pic"/>
          </p:nvPr>
        </p:nvSpPr>
        <p:spPr>
          <a:xfrm>
            <a:off x="457200" y="2935720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1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320945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3" type="body"/>
          </p:nvPr>
        </p:nvSpPr>
        <p:spPr>
          <a:xfrm>
            <a:off x="5969804" y="2933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4" type="body"/>
          </p:nvPr>
        </p:nvSpPr>
        <p:spPr>
          <a:xfrm>
            <a:off x="457200" y="3287828"/>
            <a:ext cx="2589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0" name="Google Shape;120;p27"/>
          <p:cNvSpPr txBox="1"/>
          <p:nvPr>
            <p:ph idx="5" type="body"/>
          </p:nvPr>
        </p:nvSpPr>
        <p:spPr>
          <a:xfrm>
            <a:off x="3207251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1" name="Google Shape;121;p27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6" type="body"/>
          </p:nvPr>
        </p:nvSpPr>
        <p:spPr>
          <a:xfrm>
            <a:off x="5967600" y="3299578"/>
            <a:ext cx="25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7"/>
          <p:cNvSpPr/>
          <p:nvPr>
            <p:ph idx="7" type="pic"/>
          </p:nvPr>
        </p:nvSpPr>
        <p:spPr>
          <a:xfrm>
            <a:off x="469081" y="944463"/>
            <a:ext cx="25770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4" name="Google Shape;124;p27"/>
          <p:cNvSpPr/>
          <p:nvPr>
            <p:ph idx="8" type="pic"/>
          </p:nvPr>
        </p:nvSpPr>
        <p:spPr>
          <a:xfrm>
            <a:off x="3221666" y="944462"/>
            <a:ext cx="2577000" cy="1883100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25" name="Google Shape;125;p27"/>
          <p:cNvSpPr/>
          <p:nvPr>
            <p:ph idx="9" type="pic"/>
          </p:nvPr>
        </p:nvSpPr>
        <p:spPr>
          <a:xfrm>
            <a:off x="5980690" y="944463"/>
            <a:ext cx="25770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57201" y="963397"/>
            <a:ext cx="25326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/>
          <p:nvPr>
            <p:ph idx="2" type="pic"/>
          </p:nvPr>
        </p:nvSpPr>
        <p:spPr>
          <a:xfrm>
            <a:off x="3095171" y="963397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0" name="Google Shape;130;p28"/>
          <p:cNvSpPr/>
          <p:nvPr>
            <p:ph idx="3" type="pic"/>
          </p:nvPr>
        </p:nvSpPr>
        <p:spPr>
          <a:xfrm>
            <a:off x="5733141" y="966928"/>
            <a:ext cx="2532600" cy="1883100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31" name="Google Shape;131;p28"/>
          <p:cNvSpPr/>
          <p:nvPr>
            <p:ph idx="4" type="pic"/>
          </p:nvPr>
        </p:nvSpPr>
        <p:spPr>
          <a:xfrm>
            <a:off x="5733141" y="2954042"/>
            <a:ext cx="2532600" cy="1883100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32" name="Google Shape;132;p28"/>
          <p:cNvSpPr/>
          <p:nvPr>
            <p:ph idx="5" type="pic"/>
          </p:nvPr>
        </p:nvSpPr>
        <p:spPr>
          <a:xfrm>
            <a:off x="3095171" y="2960314"/>
            <a:ext cx="2532600" cy="1883100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33" name="Google Shape;133;p28"/>
          <p:cNvSpPr/>
          <p:nvPr>
            <p:ph idx="6" type="pic"/>
          </p:nvPr>
        </p:nvSpPr>
        <p:spPr>
          <a:xfrm>
            <a:off x="457200" y="2960314"/>
            <a:ext cx="2532600" cy="1883100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57201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3275819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3" type="body"/>
          </p:nvPr>
        </p:nvSpPr>
        <p:spPr>
          <a:xfrm>
            <a:off x="6085706" y="2367645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/>
          <p:nvPr>
            <p:ph idx="4" type="pic"/>
          </p:nvPr>
        </p:nvSpPr>
        <p:spPr>
          <a:xfrm>
            <a:off x="454050" y="952607"/>
            <a:ext cx="2589300" cy="1304400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40" name="Google Shape;140;p29"/>
          <p:cNvSpPr/>
          <p:nvPr>
            <p:ph idx="5" type="pic"/>
          </p:nvPr>
        </p:nvSpPr>
        <p:spPr>
          <a:xfrm>
            <a:off x="3275818" y="952607"/>
            <a:ext cx="2589300" cy="1304400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41" name="Google Shape;141;p29"/>
          <p:cNvSpPr/>
          <p:nvPr>
            <p:ph idx="6" type="pic"/>
          </p:nvPr>
        </p:nvSpPr>
        <p:spPr>
          <a:xfrm>
            <a:off x="6089789" y="952607"/>
            <a:ext cx="2589300" cy="1304400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42" name="Google Shape;142;p29"/>
          <p:cNvSpPr txBox="1"/>
          <p:nvPr>
            <p:ph idx="7" type="body"/>
          </p:nvPr>
        </p:nvSpPr>
        <p:spPr>
          <a:xfrm>
            <a:off x="460352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8" type="body"/>
          </p:nvPr>
        </p:nvSpPr>
        <p:spPr>
          <a:xfrm>
            <a:off x="3278970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9" type="body"/>
          </p:nvPr>
        </p:nvSpPr>
        <p:spPr>
          <a:xfrm>
            <a:off x="6088857" y="4281396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9"/>
          <p:cNvSpPr/>
          <p:nvPr>
            <p:ph idx="13" type="pic"/>
          </p:nvPr>
        </p:nvSpPr>
        <p:spPr>
          <a:xfrm>
            <a:off x="457201" y="2866358"/>
            <a:ext cx="2589300" cy="1304400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46" name="Google Shape;146;p29"/>
          <p:cNvSpPr/>
          <p:nvPr>
            <p:ph idx="14" type="pic"/>
          </p:nvPr>
        </p:nvSpPr>
        <p:spPr>
          <a:xfrm>
            <a:off x="3278969" y="2866358"/>
            <a:ext cx="2589300" cy="1304400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47" name="Google Shape;147;p29"/>
          <p:cNvSpPr/>
          <p:nvPr>
            <p:ph idx="15" type="pic"/>
          </p:nvPr>
        </p:nvSpPr>
        <p:spPr>
          <a:xfrm>
            <a:off x="6092940" y="2866358"/>
            <a:ext cx="2589300" cy="1304400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7"/>
          <p:cNvSpPr/>
          <p:nvPr>
            <p:ph idx="2" type="pic"/>
          </p:nvPr>
        </p:nvSpPr>
        <p:spPr>
          <a:xfrm>
            <a:off x="457200" y="936852"/>
            <a:ext cx="4608600" cy="3842100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79" name="Google Shape;179;p37"/>
          <p:cNvSpPr txBox="1"/>
          <p:nvPr>
            <p:ph idx="1" type="body"/>
          </p:nvPr>
        </p:nvSpPr>
        <p:spPr>
          <a:xfrm>
            <a:off x="5508171" y="1153886"/>
            <a:ext cx="25326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57199" y="1040162"/>
            <a:ext cx="83892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>
            <a:off x="507999" y="17922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3" type="body"/>
          </p:nvPr>
        </p:nvSpPr>
        <p:spPr>
          <a:xfrm>
            <a:off x="5000171" y="3011486"/>
            <a:ext cx="36357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5733143" y="949330"/>
            <a:ext cx="2895600" cy="3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0"/>
          <p:cNvSpPr/>
          <p:nvPr>
            <p:ph idx="2" type="pic"/>
          </p:nvPr>
        </p:nvSpPr>
        <p:spPr>
          <a:xfrm>
            <a:off x="457200" y="949329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93" name="Google Shape;193;p40"/>
          <p:cNvSpPr/>
          <p:nvPr>
            <p:ph idx="3" type="pic"/>
          </p:nvPr>
        </p:nvSpPr>
        <p:spPr>
          <a:xfrm>
            <a:off x="3095171" y="949328"/>
            <a:ext cx="2532600" cy="1883100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94" name="Google Shape;194;p40"/>
          <p:cNvSpPr/>
          <p:nvPr>
            <p:ph idx="4" type="pic"/>
          </p:nvPr>
        </p:nvSpPr>
        <p:spPr>
          <a:xfrm>
            <a:off x="3095171" y="2962031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95" name="Google Shape;195;p40"/>
          <p:cNvSpPr/>
          <p:nvPr>
            <p:ph idx="5" type="pic"/>
          </p:nvPr>
        </p:nvSpPr>
        <p:spPr>
          <a:xfrm>
            <a:off x="457199" y="2962031"/>
            <a:ext cx="25326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5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306434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1121912"/>
            <a:ext cx="82296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-865051" y="413412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1371600" y="2442525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br>
              <a:rPr lang="ru" sz="4400">
                <a:solidFill>
                  <a:schemeClr val="lt1"/>
                </a:solidFill>
              </a:rPr>
            </a:br>
            <a:endParaRPr sz="4400">
              <a:solidFill>
                <a:schemeClr val="lt1"/>
              </a:solidFill>
            </a:endParaRPr>
          </a:p>
        </p:txBody>
      </p:sp>
      <p:sp>
        <p:nvSpPr>
          <p:cNvPr id="201" name="Google Shape;201;p41"/>
          <p:cNvSpPr txBox="1"/>
          <p:nvPr/>
        </p:nvSpPr>
        <p:spPr>
          <a:xfrm>
            <a:off x="3401025" y="3218850"/>
            <a:ext cx="2681400" cy="14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Выполнили: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Майстренко А.Н. К3241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Кошкарев К.П. К3239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Иванов В.С. К3240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Генне К.В. К3240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1213050" y="1924650"/>
            <a:ext cx="67179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Анализ функционального поведения системы бюро проката яхт Сан-Хуана </a:t>
            </a:r>
            <a:endParaRPr b="1"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861450" y="1592873"/>
            <a:ext cx="71700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Таким образом, было выполнено проектирование функциональной модели. </a:t>
            </a: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Мы успешно п</a:t>
            </a: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роанализировали предметную область и определили назначение ИС Сумели выделить основной процесс и внешние сущности по отношению к нему. </a:t>
            </a:r>
            <a:endParaRPr sz="14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Выделить потоки для внешних сущностей по отношению к основному событию </a:t>
            </a:r>
            <a:endParaRPr sz="14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Также составили контекстную диаграмму нулевого уровня. </a:t>
            </a:r>
            <a:endParaRPr sz="14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Помимо этого, проанализировали события, определили связи по потокам данных между сущностями, событиями, накопителями данных. И, как итог, составили детализированную контекстную диаграмму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65" name="Google Shape;265;p5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Выводы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457200" y="1801813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" sz="4400"/>
              <a:t>Спасибо</a:t>
            </a:r>
            <a:br>
              <a:rPr lang="ru" sz="4400"/>
            </a:br>
            <a:r>
              <a:rPr lang="ru" sz="4400"/>
              <a:t>за внимание!</a:t>
            </a:r>
            <a:endParaRPr sz="4400"/>
          </a:p>
        </p:txBody>
      </p:sp>
      <p:sp>
        <p:nvSpPr>
          <p:cNvPr id="271" name="Google Shape;271;p51"/>
          <p:cNvSpPr txBox="1"/>
          <p:nvPr/>
        </p:nvSpPr>
        <p:spPr>
          <a:xfrm>
            <a:off x="5429975" y="4707500"/>
            <a:ext cx="36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ООО Бюро проката “Сан Хуан”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Бюро проката яхт Сан-Хуан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5420450" y="1298025"/>
            <a:ext cx="3169500" cy="3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Аренда яхты у владельцев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Доукомплектование (?)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Найм команды (?)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Обслуживание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Экстренный ремонт (?)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AutoNum type="arabicPeriod"/>
            </a:pPr>
            <a:r>
              <a:rPr b="1" lang="ru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Анализ опыта клиентов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" y="1070751"/>
            <a:ext cx="4776125" cy="359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42"/>
          <p:cNvCxnSpPr>
            <a:stCxn id="208" idx="1"/>
            <a:endCxn id="209" idx="3"/>
          </p:cNvCxnSpPr>
          <p:nvPr/>
        </p:nvCxnSpPr>
        <p:spPr>
          <a:xfrm rot="10800000">
            <a:off x="5059550" y="2866575"/>
            <a:ext cx="36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Цель и задачи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303300" y="2111050"/>
            <a:ext cx="85374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FF"/>
                </a:solidFill>
                <a:highlight>
                  <a:srgbClr val="9900FF"/>
                </a:highlight>
              </a:rPr>
              <a:t>fngnmmmmmghmgmghmgmgmghmgmghngfmkblgmblngjbngfblkmgbjfhgbjln dlbkj fnlkdmvnfj bgdfkm;vnjd</a:t>
            </a:r>
            <a:endParaRPr>
              <a:solidFill>
                <a:srgbClr val="9900FF"/>
              </a:solidFill>
              <a:highlight>
                <a:srgbClr val="9900FF"/>
              </a:highlight>
            </a:endParaRPr>
          </a:p>
        </p:txBody>
      </p:sp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Цель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проектирование функциональной модели 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АИС “Бюро проката яхт Сан-Хуана”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Задачи: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Проанализировать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предметную область и </a:t>
            </a: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определить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назначение ИС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Выделить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основной процесс и внешние сущности по отношению к нему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Выделить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потоки для внешних сущностей по отношению к основному событию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Составить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контекстную диаграмму нулевого уровня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Проанализировать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события, </a:t>
            </a: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определить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связи по потокам данных между сущностями, событиями, накопителями данных.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Составить</a:t>
            </a:r>
            <a:r>
              <a:rPr lang="ru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детализированную контекстную диаграмму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8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1082600" y="1948250"/>
            <a:ext cx="2317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r>
              <a:rPr lang="ru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Наша методология - </a:t>
            </a:r>
            <a:r>
              <a:rPr b="1" lang="ru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DFD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p44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Методы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4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ru">
                <a:latin typeface="Nunito"/>
                <a:ea typeface="Nunito"/>
                <a:cs typeface="Nunito"/>
                <a:sym typeface="Nunito"/>
              </a:rPr>
              <a:t>Методы и средства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44"/>
          <p:cNvSpPr txBox="1"/>
          <p:nvPr>
            <p:ph idx="3" type="body"/>
          </p:nvPr>
        </p:nvSpPr>
        <p:spPr>
          <a:xfrm>
            <a:off x="5425700" y="3834250"/>
            <a:ext cx="2961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r>
              <a:rPr lang="ru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Наше CASE-средство - </a:t>
            </a:r>
            <a:r>
              <a:rPr b="1" lang="ru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RAMUS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44"/>
          <p:cNvSpPr txBox="1"/>
          <p:nvPr>
            <p:ph idx="4" type="body"/>
          </p:nvPr>
        </p:nvSpPr>
        <p:spPr>
          <a:xfrm>
            <a:off x="5000171" y="24016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rPr lang="ru">
                <a:latin typeface="Nunito"/>
                <a:ea typeface="Nunito"/>
                <a:cs typeface="Nunito"/>
                <a:sym typeface="Nunito"/>
              </a:rPr>
              <a:t>Средства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741500" y="22254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Это такая методология графического структурного анализа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5406200" y="4166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Это такая программа для построения диаграмм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9" name="Google Shape;2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99" y="277956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142600" y="262725"/>
            <a:ext cx="71190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80">
                <a:latin typeface="Nunito"/>
                <a:ea typeface="Nunito"/>
                <a:cs typeface="Nunito"/>
                <a:sym typeface="Nunito"/>
              </a:rPr>
              <a:t>Основной процесс, внешние сущности, потоки</a:t>
            </a:r>
            <a:endParaRPr sz="228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75" y="879400"/>
            <a:ext cx="7562825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244675" y="306425"/>
            <a:ext cx="70368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80"/>
              <a:t>Составление детализированной диаграммы</a:t>
            </a:r>
            <a:endParaRPr sz="2380"/>
          </a:p>
        </p:txBody>
      </p:sp>
      <p:graphicFrame>
        <p:nvGraphicFramePr>
          <p:cNvPr id="241" name="Google Shape;241;p46"/>
          <p:cNvGraphicFramePr/>
          <p:nvPr/>
        </p:nvGraphicFramePr>
        <p:xfrm>
          <a:off x="642125" y="11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{7440759E-F982-46F3-8B24-D20DE2B8E2E6}</a:tableStyleId>
              </a:tblPr>
              <a:tblGrid>
                <a:gridCol w="2413000"/>
                <a:gridCol w="2413000"/>
                <a:gridCol w="2413000"/>
              </a:tblGrid>
              <a:tr h="19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Название процесса </a:t>
                      </a:r>
                      <a:endParaRPr sz="8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Входные потоки</a:t>
                      </a:r>
                      <a:endParaRPr sz="8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Выходные потоки</a:t>
                      </a:r>
                      <a:endParaRPr sz="8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/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Зарегистрировать владельца-арендодателя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Персональные данные владельца-арендодателя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Персональные данные владельца-арендодателя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Зарегистрировать клиента-арендатора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Персональные данные клиента-арендатора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Персональные данные клиента-арендатора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51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Сдать яхту в аренду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яхтах и инвентаре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договору с владельцем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 аренде для владельца-арендодателя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 сдаче в аренду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яхте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сдаваемом инвентаре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 аренде для владельца-арендодателя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9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Взять яхту в аренду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яхтах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инвентаре на яхте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выборе клиента-арендатора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об аренде для клиента-арендатора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 найме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об аренде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договору с клиентом-арендатором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Сведения для найма персонала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Сведения для управления </a:t>
                      </a: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инвентарем</a:t>
                      </a: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на арендованной яхте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инвентаре на яхте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об аренде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договору с клиентом-арендатором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яхтах, готовых к прокату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Сведения для найма персонала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 найме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ru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Договор об аренде для клиента-арендатора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244675" y="306425"/>
            <a:ext cx="70368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80"/>
              <a:t>Составление детализированной диаграммы</a:t>
            </a:r>
            <a:endParaRPr sz="2380"/>
          </a:p>
        </p:txBody>
      </p:sp>
      <p:graphicFrame>
        <p:nvGraphicFramePr>
          <p:cNvPr id="247" name="Google Shape;247;p47"/>
          <p:cNvGraphicFramePr/>
          <p:nvPr/>
        </p:nvGraphicFramePr>
        <p:xfrm>
          <a:off x="679050" y="14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{7440759E-F982-46F3-8B24-D20DE2B8E2E6}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Название процесса </a:t>
                      </a:r>
                      <a:endParaRPr sz="9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Входные потоки</a:t>
                      </a:r>
                      <a:endParaRPr sz="9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Выходные потоки</a:t>
                      </a:r>
                      <a:endParaRPr sz="900"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Учитывать инвентарь в компании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инвентаре в компании</a:t>
                      </a:r>
                      <a:endParaRPr sz="900">
                        <a:solidFill>
                          <a:srgbClr val="00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учету инвентаря в компании</a:t>
                      </a:r>
                      <a:endParaRPr sz="9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Запись о прокате</a:t>
                      </a:r>
                      <a:endParaRPr sz="9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учету инвентаря в компании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инвентаре в компании</a:t>
                      </a:r>
                      <a:endParaRPr sz="9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Запись о прокате</a:t>
                      </a:r>
                      <a:endParaRPr sz="9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Собрать и проанализировать обратную связь по маршруту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Обратная связь по маршруту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маршруту и анализу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Запись о прокате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маршруту и анализу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Отремонтировать яхту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заявке на ремонт яхты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состоянии ремонтного дока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обслуживаниям и расходам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месте и персонале для ремонта яхты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заявкам на ремонт яхт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о яхтах, требующих технического обслуживания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Nunito"/>
                        <a:buChar char="●"/>
                      </a:pPr>
                      <a:r>
                        <a:rPr lang="ru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Данные по имеющимся ремонтным докам и сведения о качестве и стоимости предыдущих ремонтов</a:t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80"/>
              <a:t>Составление детализированной диаграммы</a:t>
            </a:r>
            <a:endParaRPr/>
          </a:p>
        </p:txBody>
      </p:sp>
      <p:pic>
        <p:nvPicPr>
          <p:cNvPr id="253" name="Google Shape;2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867985"/>
            <a:ext cx="7509122" cy="400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80"/>
              <a:t>Составление детализированной диаграммы</a:t>
            </a:r>
            <a:endParaRPr/>
          </a:p>
        </p:txBody>
      </p:sp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0" y="882760"/>
            <a:ext cx="7518881" cy="4004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