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5143500" type="screen16x9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15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/>
          <p:nvPr/>
        </p:nvSpPr>
        <p:spPr>
          <a:xfrm>
            <a:off x="-865080" y="4134240"/>
            <a:ext cx="18396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TextBox 4"/>
          <p:cNvSpPr/>
          <p:nvPr/>
        </p:nvSpPr>
        <p:spPr>
          <a:xfrm>
            <a:off x="-865080" y="4134240"/>
            <a:ext cx="18396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6"/>
          <p:cNvSpPr/>
          <p:nvPr/>
        </p:nvSpPr>
        <p:spPr>
          <a:xfrm>
            <a:off x="5098320" y="490320"/>
            <a:ext cx="18396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Box 7"/>
          <p:cNvSpPr/>
          <p:nvPr/>
        </p:nvSpPr>
        <p:spPr>
          <a:xfrm>
            <a:off x="5910840" y="427320"/>
            <a:ext cx="18396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TextBox 1"/>
          <p:cNvSpPr/>
          <p:nvPr/>
        </p:nvSpPr>
        <p:spPr>
          <a:xfrm>
            <a:off x="5098320" y="490320"/>
            <a:ext cx="18396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TextBox 2"/>
          <p:cNvSpPr/>
          <p:nvPr/>
        </p:nvSpPr>
        <p:spPr>
          <a:xfrm>
            <a:off x="5910840" y="427320"/>
            <a:ext cx="18396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3"/>
          <p:cNvSpPr/>
          <p:nvPr/>
        </p:nvSpPr>
        <p:spPr>
          <a:xfrm>
            <a:off x="-865080" y="4134240"/>
            <a:ext cx="18396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TextBox 4"/>
          <p:cNvSpPr/>
          <p:nvPr/>
        </p:nvSpPr>
        <p:spPr>
          <a:xfrm>
            <a:off x="-865080" y="4134240"/>
            <a:ext cx="18396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3"/>
          <p:cNvSpPr/>
          <p:nvPr/>
        </p:nvSpPr>
        <p:spPr>
          <a:xfrm>
            <a:off x="-865080" y="4134240"/>
            <a:ext cx="18396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TextBox 4"/>
          <p:cNvSpPr/>
          <p:nvPr/>
        </p:nvSpPr>
        <p:spPr>
          <a:xfrm>
            <a:off x="-865080" y="4134240"/>
            <a:ext cx="18396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3"/>
          <p:cNvSpPr/>
          <p:nvPr/>
        </p:nvSpPr>
        <p:spPr>
          <a:xfrm>
            <a:off x="-865080" y="4134240"/>
            <a:ext cx="18396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TextBox 4"/>
          <p:cNvSpPr/>
          <p:nvPr/>
        </p:nvSpPr>
        <p:spPr>
          <a:xfrm>
            <a:off x="-865080" y="4134240"/>
            <a:ext cx="18396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Box 3"/>
          <p:cNvSpPr/>
          <p:nvPr/>
        </p:nvSpPr>
        <p:spPr>
          <a:xfrm>
            <a:off x="-865080" y="4134240"/>
            <a:ext cx="18396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TextBox 4"/>
          <p:cNvSpPr/>
          <p:nvPr/>
        </p:nvSpPr>
        <p:spPr>
          <a:xfrm>
            <a:off x="-865080" y="4134240"/>
            <a:ext cx="18396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hubspot.com/marketing/data-flow-diagram" TargetMode="External"/><Relationship Id="rId2" Type="http://schemas.openxmlformats.org/officeDocument/2006/relationships/hyperlink" Target="https://ru.wikipedia.org/wiki/DFD" TargetMode="External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371600" y="2795040"/>
            <a:ext cx="6400080" cy="70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FFFFFF"/>
                </a:solidFill>
                <a:latin typeface="Golos Text DemiBold"/>
              </a:rPr>
              <a:t>Бюро проката яхт </a:t>
            </a:r>
            <a:br>
              <a:rPr sz="4400"/>
            </a:br>
            <a:r>
              <a:rPr lang="ru-RU" sz="4400" b="1" strike="noStrike" spc="-1">
                <a:solidFill>
                  <a:srgbClr val="FFFFFF"/>
                </a:solidFill>
                <a:latin typeface="Golos Text DemiBold"/>
              </a:rPr>
              <a:t>Сан-Хауна</a:t>
            </a:r>
            <a:br>
              <a:rPr sz="4400"/>
            </a:br>
            <a:endParaRPr lang="en-US" sz="4400" b="0" strike="noStrike" spc="-1">
              <a:latin typeface="Arial"/>
            </a:endParaRPr>
          </a:p>
        </p:txBody>
      </p:sp>
      <p:sp>
        <p:nvSpPr>
          <p:cNvPr id="205" name="TextBox 1"/>
          <p:cNvSpPr/>
          <p:nvPr/>
        </p:nvSpPr>
        <p:spPr>
          <a:xfrm>
            <a:off x="6400800" y="3233880"/>
            <a:ext cx="2514240" cy="17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F8F8F8"/>
                </a:solidFill>
                <a:latin typeface="Golos Text DemiBold"/>
                <a:ea typeface="DejaVu Sans"/>
              </a:rPr>
              <a:t>Работу выполнили</a:t>
            </a:r>
            <a:r>
              <a:rPr lang="en-US" sz="1400" b="0" strike="noStrike" spc="-1">
                <a:solidFill>
                  <a:srgbClr val="F8F8F8"/>
                </a:solidFill>
                <a:latin typeface="Calibri"/>
                <a:ea typeface="DejaVu Sans"/>
              </a:rPr>
              <a:t>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F8F8F8"/>
                </a:solidFill>
                <a:latin typeface="Golos Text DemiBold"/>
                <a:ea typeface="DejaVu Sans"/>
              </a:rPr>
              <a:t>Шмидт Арсений </a:t>
            </a:r>
            <a:r>
              <a:rPr lang="en-US" sz="1400" b="0" strike="noStrike" spc="-1">
                <a:solidFill>
                  <a:srgbClr val="F8F8F8"/>
                </a:solidFill>
                <a:latin typeface="Golos Text DemiBold"/>
                <a:ea typeface="DejaVu Sans"/>
              </a:rPr>
              <a:t>K3141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F8F8F8"/>
                </a:solidFill>
                <a:latin typeface="Golos Text DemiBold"/>
                <a:ea typeface="DejaVu Sans"/>
              </a:rPr>
              <a:t>Грунтов Дмитрий</a:t>
            </a:r>
            <a:r>
              <a:rPr lang="en-US" sz="1400" b="0" strike="noStrike" spc="-1">
                <a:solidFill>
                  <a:srgbClr val="F8F8F8"/>
                </a:solidFill>
                <a:latin typeface="Golos Text DemiBold"/>
                <a:ea typeface="DejaVu Sans"/>
              </a:rPr>
              <a:t> </a:t>
            </a:r>
            <a:r>
              <a:rPr lang="ru-RU" sz="1400" b="0" strike="noStrike" spc="-1">
                <a:solidFill>
                  <a:srgbClr val="F8F8F8"/>
                </a:solidFill>
                <a:latin typeface="Golos Text DemiBold"/>
                <a:ea typeface="DejaVu Sans"/>
              </a:rPr>
              <a:t>Игоревич </a:t>
            </a:r>
            <a:r>
              <a:rPr lang="en-US" sz="1400" b="0" strike="noStrike" spc="-1">
                <a:solidFill>
                  <a:srgbClr val="F8F8F8"/>
                </a:solidFill>
                <a:latin typeface="Golos Text DemiBold"/>
                <a:ea typeface="DejaVu Sans"/>
              </a:rPr>
              <a:t>K3141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F8F8F8"/>
                </a:solidFill>
                <a:latin typeface="Golos Text DemiBold"/>
                <a:ea typeface="DejaVu Sans"/>
              </a:rPr>
              <a:t>Артем Андреевич Морозов</a:t>
            </a:r>
            <a:r>
              <a:rPr lang="en-US" sz="1400" b="0" strike="noStrike" spc="-1">
                <a:solidFill>
                  <a:srgbClr val="F8F8F8"/>
                </a:solidFill>
                <a:latin typeface="Golos Text DemiBold"/>
                <a:ea typeface="DejaVu Sans"/>
              </a:rPr>
              <a:t> K3141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F8F8F8"/>
                </a:solidFill>
                <a:latin typeface="Golos Text DemiBold"/>
                <a:ea typeface="DejaVu Sans"/>
              </a:rPr>
              <a:t>Андрей Николаевич Федак</a:t>
            </a:r>
            <a:r>
              <a:rPr lang="en-US" sz="1400" b="0" strike="noStrike" spc="-1">
                <a:solidFill>
                  <a:srgbClr val="F8F8F8"/>
                </a:solidFill>
                <a:latin typeface="Golos Text DemiBold"/>
                <a:ea typeface="DejaVu Sans"/>
              </a:rPr>
              <a:t> K3139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6" name="Прямоугольник 2"/>
          <p:cNvSpPr/>
          <p:nvPr/>
        </p:nvSpPr>
        <p:spPr>
          <a:xfrm>
            <a:off x="201240" y="228600"/>
            <a:ext cx="42213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F8F8F8"/>
                </a:solidFill>
                <a:latin typeface="Golos Text DemiBold"/>
                <a:ea typeface="DejaVu Sans"/>
              </a:rPr>
              <a:t>Преподаватель</a:t>
            </a:r>
            <a:r>
              <a:rPr lang="en-US" sz="1800" b="0" strike="noStrike" spc="-1">
                <a:solidFill>
                  <a:srgbClr val="F8F8F8"/>
                </a:solidFill>
                <a:latin typeface="Golos Text DemiBold"/>
                <a:ea typeface="DejaVu Sans"/>
              </a:rPr>
              <a:t>:</a:t>
            </a:r>
            <a:r>
              <a:rPr lang="ru-RU" sz="1800" b="0" strike="noStrike" spc="-1">
                <a:solidFill>
                  <a:srgbClr val="F8F8F8"/>
                </a:solidFill>
                <a:latin typeface="Golos Text DemiBold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F8F8F8"/>
                </a:solidFill>
                <a:latin typeface="Golos Text DemiBold"/>
                <a:ea typeface="DejaVu Sans"/>
              </a:rPr>
              <a:t>Говорова Марина Александровна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/>
          </p:nvPr>
        </p:nvSpPr>
        <p:spPr>
          <a:xfrm>
            <a:off x="624240" y="1233720"/>
            <a:ext cx="7169400" cy="3410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6000"/>
          </a:bodyPr>
          <a:lstStyle/>
          <a:p>
            <a:pPr algn="ctr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Golos Text"/>
              </a:rPr>
              <a:t>Целью проекта является изучение и описание системы проката яхт фирмы Сан-Хуана, включая ее основные принципы работы, обязанности и ответственность фирмы и ее клиентов, услуги, предоставляемые фирмой, и процессы учета инвентаря и обслуживания яхт.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3800" cy="52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FFFFFF"/>
                </a:solidFill>
                <a:latin typeface="Golos Text DemiBold"/>
              </a:rPr>
              <a:t>Цель проекта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/>
          </p:nvPr>
        </p:nvSpPr>
        <p:spPr>
          <a:xfrm>
            <a:off x="624240" y="1233720"/>
            <a:ext cx="7169400" cy="3410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ctr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Golos Text"/>
              </a:rPr>
              <a:t>Задачи проекта включают изучение деталей работы фирмы, анализ ее бизнес-процессов, определение основных рисков и проблем, и разработку рекомендаций для улучшения эффективности и результативности проката яхт.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3800" cy="52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FFFFFF"/>
                </a:solidFill>
                <a:latin typeface="Golos Text DemiBold"/>
              </a:rPr>
              <a:t>Задачи проекта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/>
          </p:nvPr>
        </p:nvSpPr>
        <p:spPr>
          <a:xfrm>
            <a:off x="4997880" y="2730240"/>
            <a:ext cx="3635280" cy="1572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8000"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Golos Text"/>
              </a:rPr>
              <a:t>компьютерная программа для проектирования и документирования баз данных. 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510120" y="1441800"/>
            <a:ext cx="3635280" cy="191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440"/>
              </a:spcBef>
              <a:buNone/>
              <a:tabLst>
                <a:tab pos="0" algn="l"/>
              </a:tabLst>
            </a:pPr>
            <a:r>
              <a:rPr lang="en-US" sz="7200" b="0" u="sng" strike="noStrike" spc="-1">
                <a:solidFill>
                  <a:srgbClr val="000000"/>
                </a:solidFill>
                <a:uFillTx/>
                <a:latin typeface="Golos Text DemiBold"/>
              </a:rPr>
              <a:t>ERwin</a:t>
            </a:r>
            <a:endParaRPr lang="en-US" sz="7200" b="0" strike="noStrike" spc="-1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3800" cy="52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FFFFFF"/>
                </a:solidFill>
                <a:latin typeface="Golos Text DemiBold"/>
              </a:rPr>
              <a:t>Инструмент для проектирования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3800" cy="52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Golos Text DemiBold"/>
              </a:rPr>
              <a:t>Диаграмма нулевого уровня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5508000" y="1153800"/>
            <a:ext cx="2531880" cy="342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Golos Text"/>
              </a:rPr>
              <a:t>Диаграмма главного процесса для данной информационной системы. Выделены основные сущности(Доки, Диспетчер, Клиент, Владелец) и потоки(Инвентарь, Яхты, etc.)</a:t>
            </a:r>
            <a:br>
              <a:rPr sz="1400"/>
            </a:br>
            <a:r>
              <a:rPr lang="en-US" sz="1400" b="0" strike="noStrike" spc="-1">
                <a:solidFill>
                  <a:srgbClr val="000000"/>
                </a:solidFill>
                <a:latin typeface="Golos Text"/>
              </a:rPr>
              <a:t>Определён главный процесс для ИС: Сдача Яхт в Аренду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4" name="Рисунок 3" descr="Изображение выглядит как диаграмма">
            <a:extLst>
              <a:ext uri="{FF2B5EF4-FFF2-40B4-BE49-F238E27FC236}">
                <a16:creationId xmlns:a16="http://schemas.microsoft.com/office/drawing/2014/main" id="{08E2D93F-230C-787E-0768-9CB8E00494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" y="1096191"/>
            <a:ext cx="5145335" cy="34822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3800" cy="52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Golos Text DemiBold"/>
              </a:rPr>
              <a:t>Диаграмма первого уровня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5508000" y="1153800"/>
            <a:ext cx="2531880" cy="342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rgbClr val="000000"/>
                </a:solidFill>
                <a:latin typeface="Golos Text"/>
              </a:rPr>
              <a:t>Были проанализированы основные события в ИС. Выделены такие подпроцессы как: Учёт Инвентаря, Обслуживание Яхты, Оформление заказа.</a:t>
            </a:r>
            <a:br>
              <a:rPr sz="1400"/>
            </a:br>
            <a:r>
              <a:rPr lang="ru-RU" sz="1400" b="0" strike="noStrike" spc="-1">
                <a:solidFill>
                  <a:srgbClr val="000000"/>
                </a:solidFill>
                <a:latin typeface="Golos Text"/>
              </a:rPr>
              <a:t>Сделана подробная связь между сущностями, а также были выделен накопитель данных(Яхты)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6" name="Рисунок 5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CFCB41AB-4B36-5F85-DFFA-FCB86E9C1A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7" y="1050254"/>
            <a:ext cx="5159160" cy="36034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3800" cy="52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Golos Text DemiBold"/>
              </a:rPr>
              <a:t>Диаграмма второго уровня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5508000" y="1153800"/>
            <a:ext cx="2531880" cy="342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Golos Text"/>
              </a:rPr>
              <a:t>Был выделен ещё один детализированный слой диаграммы(Обслуживание Яхты). Проанализированы и описанны подпроцессы(Внеплановый ремонт, Плановое Обслуживание), а также была подробна расписана связь между потоками от хранилищ данных до сущностей. 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4" name="Рисунок 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21EFD49-27B0-EF46-45C2-56FD71ED1E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6" y="1071154"/>
            <a:ext cx="5181898" cy="36326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3800" cy="52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Golos Text DemiBold"/>
              </a:rPr>
              <a:t>Список литературы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57200" y="1212120"/>
            <a:ext cx="7466760" cy="3446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rgbClr val="2C2D2E"/>
                </a:solidFill>
                <a:latin typeface="Golos Text"/>
              </a:rPr>
              <a:t>1.https://s3.amazonaws.com/erwin-us/Support/95/CA+ERwin+Data+Modeler+r9+5-ENU/Bookshelf_Files/PDF/ERwin_Impl.pdf — Документация по работе с ERWin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rgbClr val="2C2D2E"/>
                </a:solidFill>
                <a:latin typeface="Golos Text"/>
              </a:rPr>
              <a:t>2. </a:t>
            </a:r>
            <a:r>
              <a:rPr lang="ru-RU" sz="1400" b="0" strike="noStrike" spc="-1">
                <a:solidFill>
                  <a:srgbClr val="2C2D2E"/>
                </a:solidFill>
                <a:latin typeface="Golos Text"/>
                <a:hlinkClick r:id="rId2"/>
              </a:rPr>
              <a:t>https://ru.wikipedia.org/wiki/DFD</a:t>
            </a:r>
            <a:r>
              <a:rPr lang="ru-RU" sz="1400" b="0" strike="noStrike" spc="-1">
                <a:solidFill>
                  <a:srgbClr val="2C2D2E"/>
                </a:solidFill>
                <a:latin typeface="Golos Text"/>
              </a:rPr>
              <a:t> - Диаграмма DFD</a:t>
            </a:r>
            <a:br>
              <a:rPr sz="1400"/>
            </a:br>
            <a:r>
              <a:rPr lang="ru-RU" sz="1400" b="0" strike="noStrike" spc="-1">
                <a:solidFill>
                  <a:srgbClr val="2C2D2E"/>
                </a:solidFill>
                <a:latin typeface="Golos Text"/>
              </a:rPr>
              <a:t>3. </a:t>
            </a:r>
            <a:r>
              <a:rPr lang="ru-RU" sz="1400" b="0" strike="noStrike" spc="-1">
                <a:solidFill>
                  <a:srgbClr val="2C2D2E"/>
                </a:solidFill>
                <a:latin typeface="Golos Text"/>
                <a:hlinkClick r:id="rId3"/>
              </a:rPr>
              <a:t>https://blog.hubspot.com/marketing/data-flow-diagram</a:t>
            </a:r>
            <a:r>
              <a:rPr lang="ru-RU" sz="1400" b="0" strike="noStrike" spc="-1">
                <a:solidFill>
                  <a:srgbClr val="2C2D2E"/>
                </a:solidFill>
                <a:latin typeface="Golos Text"/>
              </a:rPr>
              <a:t> - туториал по составлению DFD диаграммы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5421</TotalTime>
  <Words>317</Words>
  <Application>Microsoft Office PowerPoint</Application>
  <PresentationFormat>Экран (16:9)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8</vt:i4>
      </vt:variant>
    </vt:vector>
  </HeadingPairs>
  <TitlesOfParts>
    <vt:vector size="19" baseType="lpstr">
      <vt:lpstr>Arial</vt:lpstr>
      <vt:lpstr>Calibri</vt:lpstr>
      <vt:lpstr>Golos Text</vt:lpstr>
      <vt:lpstr>Golos Text DemiBold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Бюро проката яхт  Сан-Хауна </vt:lpstr>
      <vt:lpstr>Цель проекта</vt:lpstr>
      <vt:lpstr>Задачи проекта</vt:lpstr>
      <vt:lpstr>Инструмент для проектирования</vt:lpstr>
      <vt:lpstr>Диаграмма нулевого уровня</vt:lpstr>
      <vt:lpstr>Диаграмма первого уровня</vt:lpstr>
      <vt:lpstr>Диаграмма второго уровня</vt:lpstr>
      <vt:lpstr>Список литературы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</dc:creator>
  <dc:description/>
  <cp:lastModifiedBy>Артём Морозов</cp:lastModifiedBy>
  <cp:revision>119</cp:revision>
  <dcterms:created xsi:type="dcterms:W3CDTF">2014-06-27T12:30:22Z</dcterms:created>
  <dcterms:modified xsi:type="dcterms:W3CDTF">2023-04-21T08:44:42Z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(16:9)</vt:lpwstr>
  </property>
  <property fmtid="{D5CDD505-2E9C-101B-9397-08002B2CF9AE}" pid="3" name="Slides">
    <vt:i4>8</vt:i4>
  </property>
</Properties>
</file>