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2" r:id="rId3"/>
    <p:sldId id="258" r:id="rId4"/>
    <p:sldId id="271" r:id="rId5"/>
    <p:sldId id="290" r:id="rId6"/>
    <p:sldId id="270" r:id="rId7"/>
    <p:sldId id="291" r:id="rId8"/>
    <p:sldId id="293" r:id="rId9"/>
    <p:sldId id="292" r:id="rId10"/>
    <p:sldId id="295" r:id="rId11"/>
    <p:sldId id="297" r:id="rId12"/>
    <p:sldId id="296" r:id="rId13"/>
    <p:sldId id="257" r:id="rId14"/>
    <p:sldId id="281" r:id="rId15"/>
    <p:sldId id="28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Playfair Display Black" panose="00000A00000000000000" pitchFamily="2" charset="-52"/>
      <p:bold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8D140-4961-4532-BD58-4F3D4F08A97D}">
  <a:tblStyle styleId="{B098D140-4961-4532-BD58-4F3D4F0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472" autoAdjust="0"/>
  </p:normalViewPr>
  <p:slideViewPr>
    <p:cSldViewPr snapToGrid="0">
      <p:cViewPr varScale="1">
        <p:scale>
          <a:sx n="55" d="100"/>
          <a:sy n="55" d="100"/>
        </p:scale>
        <p:origin x="682" y="-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нара Хисаметдинова" userId="dfa23e8c3241eef5" providerId="LiveId" clId="{225980F5-2729-4BFC-86D7-365C45F1535E}"/>
    <pc:docChg chg="undo redo custSel modSld">
      <pc:chgData name="Динара Хисаметдинова" userId="dfa23e8c3241eef5" providerId="LiveId" clId="{225980F5-2729-4BFC-86D7-365C45F1535E}" dt="2023-03-23T19:03:01.475" v="371" actId="12"/>
      <pc:docMkLst>
        <pc:docMk/>
      </pc:docMkLst>
      <pc:sldChg chg="delSp modSp mod">
        <pc:chgData name="Динара Хисаметдинова" userId="dfa23e8c3241eef5" providerId="LiveId" clId="{225980F5-2729-4BFC-86D7-365C45F1535E}" dt="2023-03-23T19:03:01.475" v="371" actId="12"/>
        <pc:sldMkLst>
          <pc:docMk/>
          <pc:sldMk cId="0" sldId="280"/>
        </pc:sldMkLst>
        <pc:spChg chg="mod">
          <ac:chgData name="Динара Хисаметдинова" userId="dfa23e8c3241eef5" providerId="LiveId" clId="{225980F5-2729-4BFC-86D7-365C45F1535E}" dt="2023-03-23T19:02:35.177" v="368" actId="14100"/>
          <ac:spMkLst>
            <pc:docMk/>
            <pc:sldMk cId="0" sldId="280"/>
            <ac:spMk id="27" creationId="{772A2315-DD51-4441-920B-EF9E1811CC95}"/>
          </ac:spMkLst>
        </pc:spChg>
        <pc:spChg chg="mod">
          <ac:chgData name="Динара Хисаметдинова" userId="dfa23e8c3241eef5" providerId="LiveId" clId="{225980F5-2729-4BFC-86D7-365C45F1535E}" dt="2023-03-23T19:03:01.475" v="371" actId="12"/>
          <ac:spMkLst>
            <pc:docMk/>
            <pc:sldMk cId="0" sldId="280"/>
            <ac:spMk id="29" creationId="{AF618AA6-D3FF-4927-B4E5-C915CC0EE2E3}"/>
          </ac:spMkLst>
        </pc:spChg>
        <pc:cxnChg chg="del">
          <ac:chgData name="Динара Хисаметдинова" userId="dfa23e8c3241eef5" providerId="LiveId" clId="{225980F5-2729-4BFC-86D7-365C45F1535E}" dt="2023-03-23T18:56:28.382" v="249" actId="478"/>
          <ac:cxnSpMkLst>
            <pc:docMk/>
            <pc:sldMk cId="0" sldId="280"/>
            <ac:cxnSpMk id="28" creationId="{D0E16BAA-2B4D-45A3-AD5B-8F20676903C0}"/>
          </ac:cxnSpMkLst>
        </pc:cxnChg>
        <pc:cxnChg chg="del">
          <ac:chgData name="Динара Хисаметдинова" userId="dfa23e8c3241eef5" providerId="LiveId" clId="{225980F5-2729-4BFC-86D7-365C45F1535E}" dt="2023-03-23T18:58:20.792" v="305" actId="478"/>
          <ac:cxnSpMkLst>
            <pc:docMk/>
            <pc:sldMk cId="0" sldId="280"/>
            <ac:cxnSpMk id="96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66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53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999" algn="just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Физкультурно-оздоровительный комплекс «Екатерининский», для которого разрабатывается АИС (веб-приложение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мобильноеприложение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), предоставляет различные виды услуг и имеет большой поток клиентов. </a:t>
            </a:r>
            <a:endParaRPr lang="ru-RU" b="0" dirty="0">
              <a:effectLst/>
            </a:endParaRPr>
          </a:p>
          <a:p>
            <a:pPr indent="449999" algn="just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Для автоматизации деятельности организации необходимо создать инструмент, который позволит автоматизировать рабочие процессы, максимально исключить ведение  бумажного документооборота. </a:t>
            </a:r>
            <a:endParaRPr lang="ru-RU" b="0" dirty="0">
              <a:effectLst/>
            </a:endParaRPr>
          </a:p>
          <a:p>
            <a:pPr indent="449999" algn="just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Использование такого инструмента позволит значительно сократить работу с бумагами и документами, исключить дублирование данных, оптимизировать поиск, а также обеспечить наиболее эффективное использование рабочего времени сотрудников организации и безопасность хранения данных. Необходимо обеспечить в системе автоматическое формирование всех видов документов и их архивное хранение.</a:t>
            </a:r>
            <a:br>
              <a:rPr lang="ru-RU" dirty="0"/>
            </a:br>
            <a:endParaRPr dirty="0"/>
          </a:p>
        </p:txBody>
      </p:sp>
      <p:sp>
        <p:nvSpPr>
          <p:cNvPr id="598" name="Google Shape;5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999" algn="just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Пользователями будущей системы будут являться директор, заместитель директора комплекса, бухгалтер, главный менеджер, менеджеры, главный администратор, администраторы, тренеры и клиенты комплекса.</a:t>
            </a:r>
          </a:p>
          <a:p>
            <a:pPr indent="449999" algn="just"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</a:endParaRPr>
          </a:p>
        </p:txBody>
      </p:sp>
      <p:sp>
        <p:nvSpPr>
          <p:cNvPr id="644" name="Google Shape;6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32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00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999" algn="just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Пользователями будущей системы будут являться директор, заместитель директора комплекса, бухгалтер, главный менеджер, менеджеры, главный администратор, администраторы, тренеры и клиенты комплекса.</a:t>
            </a:r>
          </a:p>
          <a:p>
            <a:pPr indent="449999" algn="just"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</a:endParaRPr>
          </a:p>
        </p:txBody>
      </p:sp>
      <p:sp>
        <p:nvSpPr>
          <p:cNvPr id="644" name="Google Shape;6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25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3"/>
          <p:cNvSpPr/>
          <p:nvPr/>
        </p:nvSpPr>
        <p:spPr>
          <a:xfrm>
            <a:off x="1028700" y="1044151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4274726" h="2167467" extrusionOk="0">
                <a:moveTo>
                  <a:pt x="22896" y="0"/>
                </a:moveTo>
                <a:lnTo>
                  <a:pt x="4251830" y="0"/>
                </a:lnTo>
                <a:cubicBezTo>
                  <a:pt x="4264475" y="0"/>
                  <a:pt x="4274726" y="10251"/>
                  <a:pt x="4274726" y="22896"/>
                </a:cubicBezTo>
                <a:lnTo>
                  <a:pt x="4274726" y="2144571"/>
                </a:lnTo>
                <a:cubicBezTo>
                  <a:pt x="4274726" y="2150643"/>
                  <a:pt x="4272314" y="2156467"/>
                  <a:pt x="4268020" y="2160761"/>
                </a:cubicBezTo>
                <a:cubicBezTo>
                  <a:pt x="4263726" y="2165054"/>
                  <a:pt x="4257903" y="2167467"/>
                  <a:pt x="4251830" y="2167467"/>
                </a:cubicBezTo>
                <a:lnTo>
                  <a:pt x="22896" y="2167467"/>
                </a:lnTo>
                <a:cubicBezTo>
                  <a:pt x="16823" y="2167467"/>
                  <a:pt x="11000" y="2165054"/>
                  <a:pt x="6706" y="2160761"/>
                </a:cubicBezTo>
                <a:cubicBezTo>
                  <a:pt x="2412" y="2156467"/>
                  <a:pt x="0" y="2150643"/>
                  <a:pt x="0" y="2144571"/>
                </a:cubicBezTo>
                <a:lnTo>
                  <a:pt x="0" y="22896"/>
                </a:lnTo>
                <a:cubicBezTo>
                  <a:pt x="0" y="16823"/>
                  <a:pt x="2412" y="11000"/>
                  <a:pt x="6706" y="6706"/>
                </a:cubicBezTo>
                <a:cubicBezTo>
                  <a:pt x="11000" y="2412"/>
                  <a:pt x="16823" y="0"/>
                  <a:pt x="22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592373" y="2659450"/>
            <a:ext cx="15103254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АИС для физкультурно-оздоровительного комплекса «Екатерининский»</a:t>
            </a:r>
            <a:endParaRPr sz="5400" dirty="0"/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90;p13">
            <a:extLst>
              <a:ext uri="{FF2B5EF4-FFF2-40B4-BE49-F238E27FC236}">
                <a16:creationId xmlns:a16="http://schemas.microsoft.com/office/drawing/2014/main" id="{766238C8-DE8B-4837-8B89-AB1E20F63B74}"/>
              </a:ext>
            </a:extLst>
          </p:cNvPr>
          <p:cNvSpPr txBox="1"/>
          <p:nvPr/>
        </p:nvSpPr>
        <p:spPr>
          <a:xfrm>
            <a:off x="1592373" y="5610409"/>
            <a:ext cx="10394786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ru-RU" sz="32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Университет ИТМО, ФИКТ, К31431: </a:t>
            </a:r>
            <a:endParaRPr lang="en-US" sz="32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  <a:p>
            <a:pPr lvl="0">
              <a:lnSpc>
                <a:spcPct val="119998"/>
              </a:lnSpc>
            </a:pPr>
            <a:r>
              <a:rPr lang="ru-RU" sz="3200" dirty="0" err="1">
                <a:latin typeface="Playfair Display Black" panose="00000A00000000000000" pitchFamily="2" charset="-52"/>
              </a:rPr>
              <a:t>Волжева</a:t>
            </a:r>
            <a:r>
              <a:rPr lang="ru-RU" sz="3200" dirty="0">
                <a:latin typeface="Playfair Display Black" panose="00000A00000000000000" pitchFamily="2" charset="-52"/>
              </a:rPr>
              <a:t> Мария Ильинична</a:t>
            </a:r>
            <a:endParaRPr lang="en-US" sz="3200" dirty="0">
              <a:latin typeface="Playfair Display Black" panose="00000A00000000000000" pitchFamily="2" charset="-52"/>
            </a:endParaRPr>
          </a:p>
          <a:p>
            <a:pPr lvl="0">
              <a:lnSpc>
                <a:spcPct val="119998"/>
              </a:lnSpc>
            </a:pPr>
            <a:r>
              <a:rPr lang="ru-RU" sz="3200" dirty="0" err="1">
                <a:latin typeface="Playfair Display Black" panose="00000A00000000000000" pitchFamily="2" charset="-52"/>
              </a:rPr>
              <a:t>Гуторова</a:t>
            </a:r>
            <a:r>
              <a:rPr lang="ru-RU" sz="3200" dirty="0">
                <a:latin typeface="Playfair Display Black" panose="00000A00000000000000" pitchFamily="2" charset="-52"/>
              </a:rPr>
              <a:t> Инна Владимировна</a:t>
            </a:r>
            <a:endParaRPr lang="en-US" sz="3200" dirty="0">
              <a:latin typeface="Playfair Display Black" panose="00000A00000000000000" pitchFamily="2" charset="-52"/>
            </a:endParaRPr>
          </a:p>
          <a:p>
            <a:pPr lvl="0">
              <a:lnSpc>
                <a:spcPct val="119998"/>
              </a:lnSpc>
            </a:pPr>
            <a:r>
              <a:rPr lang="ru-RU" sz="3200" dirty="0">
                <a:latin typeface="Playfair Display Black" panose="00000A00000000000000" pitchFamily="2" charset="-52"/>
              </a:rPr>
              <a:t>Кадникова Екатерина Михайловна</a:t>
            </a:r>
            <a:endParaRPr lang="en-US" sz="3200" dirty="0">
              <a:latin typeface="Playfair Display Black" panose="00000A00000000000000" pitchFamily="2" charset="-52"/>
            </a:endParaRPr>
          </a:p>
          <a:p>
            <a:pPr lvl="0">
              <a:lnSpc>
                <a:spcPct val="119998"/>
              </a:lnSpc>
            </a:pPr>
            <a:r>
              <a:rPr lang="ru-RU" sz="3200" dirty="0" err="1">
                <a:latin typeface="Playfair Display Black" panose="00000A00000000000000" pitchFamily="2" charset="-52"/>
              </a:rPr>
              <a:t>Хисаметдинова</a:t>
            </a:r>
            <a:r>
              <a:rPr lang="ru-RU" sz="3200" dirty="0">
                <a:latin typeface="Playfair Display Black" panose="00000A00000000000000" pitchFamily="2" charset="-52"/>
              </a:rPr>
              <a:t> Динара </a:t>
            </a:r>
            <a:r>
              <a:rPr lang="ru-RU" sz="3200" dirty="0" err="1">
                <a:latin typeface="Playfair Display Black" panose="00000A00000000000000" pitchFamily="2" charset="-52"/>
              </a:rPr>
              <a:t>Наилевна</a:t>
            </a:r>
            <a:endParaRPr sz="3200" dirty="0">
              <a:latin typeface="Playfair Display Black" panose="00000A00000000000000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8"/>
          <p:cNvSpPr txBox="1"/>
          <p:nvPr/>
        </p:nvSpPr>
        <p:spPr>
          <a:xfrm>
            <a:off x="536349" y="1140875"/>
            <a:ext cx="6807432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Накопители и процессы</a:t>
            </a:r>
          </a:p>
        </p:txBody>
      </p:sp>
      <p:cxnSp>
        <p:nvCxnSpPr>
          <p:cNvPr id="666" name="Google Shape;666;p28"/>
          <p:cNvCxnSpPr>
            <a:cxnSpLocks/>
          </p:cNvCxnSpPr>
          <p:nvPr/>
        </p:nvCxnSpPr>
        <p:spPr>
          <a:xfrm>
            <a:off x="5575687" y="2138071"/>
            <a:ext cx="1017691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67" name="Google Shape;667;p28"/>
          <p:cNvGrpSpPr/>
          <p:nvPr/>
        </p:nvGrpSpPr>
        <p:grpSpPr>
          <a:xfrm>
            <a:off x="16347787" y="1933748"/>
            <a:ext cx="406823" cy="408647"/>
            <a:chOff x="1813" y="0"/>
            <a:chExt cx="809173" cy="812800"/>
          </a:xfrm>
        </p:grpSpPr>
        <p:sp>
          <p:nvSpPr>
            <p:cNvPr id="668" name="Google Shape;668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28"/>
          <p:cNvGrpSpPr/>
          <p:nvPr/>
        </p:nvGrpSpPr>
        <p:grpSpPr>
          <a:xfrm>
            <a:off x="16911461" y="1933748"/>
            <a:ext cx="406823" cy="408647"/>
            <a:chOff x="1813" y="0"/>
            <a:chExt cx="809173" cy="812800"/>
          </a:xfrm>
        </p:grpSpPr>
        <p:sp>
          <p:nvSpPr>
            <p:cNvPr id="671" name="Google Shape;671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17472509" y="1933748"/>
            <a:ext cx="406823" cy="408647"/>
            <a:chOff x="1813" y="0"/>
            <a:chExt cx="809173" cy="812800"/>
          </a:xfrm>
        </p:grpSpPr>
        <p:sp>
          <p:nvSpPr>
            <p:cNvPr id="674" name="Google Shape;674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161;p15">
            <a:extLst>
              <a:ext uri="{FF2B5EF4-FFF2-40B4-BE49-F238E27FC236}">
                <a16:creationId xmlns:a16="http://schemas.microsoft.com/office/drawing/2014/main" id="{1E39B4E2-053F-4473-97CA-232CD5C9A766}"/>
              </a:ext>
            </a:extLst>
          </p:cNvPr>
          <p:cNvGrpSpPr/>
          <p:nvPr/>
        </p:nvGrpSpPr>
        <p:grpSpPr>
          <a:xfrm>
            <a:off x="536349" y="3561336"/>
            <a:ext cx="6547942" cy="6211312"/>
            <a:chOff x="0" y="-38100"/>
            <a:chExt cx="1490774" cy="1194732"/>
          </a:xfrm>
        </p:grpSpPr>
        <p:sp>
          <p:nvSpPr>
            <p:cNvPr id="33" name="Google Shape;162;p15">
              <a:extLst>
                <a:ext uri="{FF2B5EF4-FFF2-40B4-BE49-F238E27FC236}">
                  <a16:creationId xmlns:a16="http://schemas.microsoft.com/office/drawing/2014/main" id="{44218CCA-3CD5-4771-92F4-97CD3067CB4A}"/>
                </a:ext>
              </a:extLst>
            </p:cNvPr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;p15">
              <a:extLst>
                <a:ext uri="{FF2B5EF4-FFF2-40B4-BE49-F238E27FC236}">
                  <a16:creationId xmlns:a16="http://schemas.microsoft.com/office/drawing/2014/main" id="{03FED6FA-EEB3-446E-A5EB-A336F70E747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173;p15">
            <a:extLst>
              <a:ext uri="{FF2B5EF4-FFF2-40B4-BE49-F238E27FC236}">
                <a16:creationId xmlns:a16="http://schemas.microsoft.com/office/drawing/2014/main" id="{C432B78A-508A-45D6-8E4B-3824D4B0D233}"/>
              </a:ext>
            </a:extLst>
          </p:cNvPr>
          <p:cNvSpPr txBox="1"/>
          <p:nvPr/>
        </p:nvSpPr>
        <p:spPr>
          <a:xfrm>
            <a:off x="795839" y="4263640"/>
            <a:ext cx="6547942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Тренировки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Договоры с клиентами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Договоры о закупках </a:t>
            </a:r>
            <a:r>
              <a:rPr lang="ru-RU" sz="28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и оплате коммунальных услуг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Общие отчеты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Табель рабочего времени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Трудовые договоры с сотрудниками</a:t>
            </a:r>
          </a:p>
        </p:txBody>
      </p:sp>
      <p:grpSp>
        <p:nvGrpSpPr>
          <p:cNvPr id="17" name="Google Shape;161;p15">
            <a:extLst>
              <a:ext uri="{FF2B5EF4-FFF2-40B4-BE49-F238E27FC236}">
                <a16:creationId xmlns:a16="http://schemas.microsoft.com/office/drawing/2014/main" id="{241D1F5B-D0A1-4A2D-9277-B7B0A6567679}"/>
              </a:ext>
            </a:extLst>
          </p:cNvPr>
          <p:cNvGrpSpPr/>
          <p:nvPr/>
        </p:nvGrpSpPr>
        <p:grpSpPr>
          <a:xfrm>
            <a:off x="7603272" y="3561336"/>
            <a:ext cx="9870858" cy="6131481"/>
            <a:chOff x="0" y="-38100"/>
            <a:chExt cx="1490774" cy="1194732"/>
          </a:xfrm>
        </p:grpSpPr>
        <p:sp>
          <p:nvSpPr>
            <p:cNvPr id="18" name="Google Shape;162;p15">
              <a:extLst>
                <a:ext uri="{FF2B5EF4-FFF2-40B4-BE49-F238E27FC236}">
                  <a16:creationId xmlns:a16="http://schemas.microsoft.com/office/drawing/2014/main" id="{6BDD5217-3CA8-4B4D-B379-283F6FC0BA60}"/>
                </a:ext>
              </a:extLst>
            </p:cNvPr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3;p15">
              <a:extLst>
                <a:ext uri="{FF2B5EF4-FFF2-40B4-BE49-F238E27FC236}">
                  <a16:creationId xmlns:a16="http://schemas.microsoft.com/office/drawing/2014/main" id="{6ECCE715-A58E-4E22-95EB-D6F58957F12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173;p15">
            <a:extLst>
              <a:ext uri="{FF2B5EF4-FFF2-40B4-BE49-F238E27FC236}">
                <a16:creationId xmlns:a16="http://schemas.microsoft.com/office/drawing/2014/main" id="{39EA7261-29EF-4996-9378-C0C489609297}"/>
              </a:ext>
            </a:extLst>
          </p:cNvPr>
          <p:cNvSpPr txBox="1"/>
          <p:nvPr/>
        </p:nvSpPr>
        <p:spPr>
          <a:xfrm>
            <a:off x="7862762" y="4263640"/>
            <a:ext cx="9647147" cy="422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Формирование договоров о предоставлении услуг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Формирование расписания тренировок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Формирование трудовых договоров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Ежедневный мониторинг деятельности комплекса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Общий мониторинг деятельности комплекса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Управление закупками и оплатой коммунальных услуг</a:t>
            </a:r>
          </a:p>
        </p:txBody>
      </p:sp>
    </p:spTree>
    <p:extLst>
      <p:ext uri="{BB962C8B-B14F-4D97-AF65-F5344CB8AC3E}">
        <p14:creationId xmlns:p14="http://schemas.microsoft.com/office/powerpoint/2010/main" val="327886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AE9858-D39D-467B-9135-8CA33DFD6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141" y="517921"/>
            <a:ext cx="18702282" cy="92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7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21;p14">
            <a:extLst>
              <a:ext uri="{FF2B5EF4-FFF2-40B4-BE49-F238E27FC236}">
                <a16:creationId xmlns:a16="http://schemas.microsoft.com/office/drawing/2014/main" id="{1F7B4A82-2DAA-424A-8107-2FDCDAD4769E}"/>
              </a:ext>
            </a:extLst>
          </p:cNvPr>
          <p:cNvSpPr txBox="1"/>
          <p:nvPr/>
        </p:nvSpPr>
        <p:spPr>
          <a:xfrm rot="16200000">
            <a:off x="-1874701" y="4144110"/>
            <a:ext cx="7179417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Детализированная 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11227D-5798-465F-877C-175E318D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195" y="0"/>
            <a:ext cx="15265806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4404360" y="689547"/>
            <a:ext cx="12854940" cy="8930567"/>
            <a:chOff x="0" y="-38100"/>
            <a:chExt cx="2137363" cy="2352084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2137363" cy="2313984"/>
            </a:xfrm>
            <a:custGeom>
              <a:avLst/>
              <a:gdLst/>
              <a:ahLst/>
              <a:cxnLst/>
              <a:rect l="l" t="t" r="r" b="b"/>
              <a:pathLst>
                <a:path w="2137363" h="2313984" extrusionOk="0">
                  <a:moveTo>
                    <a:pt x="45792" y="0"/>
                  </a:moveTo>
                  <a:lnTo>
                    <a:pt x="2091571" y="0"/>
                  </a:lnTo>
                  <a:cubicBezTo>
                    <a:pt x="2103716" y="0"/>
                    <a:pt x="2115363" y="4824"/>
                    <a:pt x="2123951" y="13412"/>
                  </a:cubicBezTo>
                  <a:cubicBezTo>
                    <a:pt x="2132538" y="22000"/>
                    <a:pt x="2137363" y="33647"/>
                    <a:pt x="2137363" y="45792"/>
                  </a:cubicBezTo>
                  <a:lnTo>
                    <a:pt x="2137363" y="2268192"/>
                  </a:lnTo>
                  <a:cubicBezTo>
                    <a:pt x="2137363" y="2280337"/>
                    <a:pt x="2132538" y="2291984"/>
                    <a:pt x="2123951" y="2300572"/>
                  </a:cubicBezTo>
                  <a:cubicBezTo>
                    <a:pt x="2115363" y="2309159"/>
                    <a:pt x="2103716" y="2313984"/>
                    <a:pt x="2091571" y="2313984"/>
                  </a:cubicBezTo>
                  <a:lnTo>
                    <a:pt x="45792" y="2313984"/>
                  </a:lnTo>
                  <a:cubicBezTo>
                    <a:pt x="33647" y="2313984"/>
                    <a:pt x="22000" y="2309159"/>
                    <a:pt x="13412" y="2300572"/>
                  </a:cubicBezTo>
                  <a:cubicBezTo>
                    <a:pt x="4824" y="2291984"/>
                    <a:pt x="0" y="2280337"/>
                    <a:pt x="0" y="2268192"/>
                  </a:cubicBezTo>
                  <a:lnTo>
                    <a:pt x="0" y="45792"/>
                  </a:lnTo>
                  <a:cubicBezTo>
                    <a:pt x="0" y="33647"/>
                    <a:pt x="4824" y="22000"/>
                    <a:pt x="13412" y="13412"/>
                  </a:cubicBezTo>
                  <a:cubicBezTo>
                    <a:pt x="22000" y="4824"/>
                    <a:pt x="33647" y="0"/>
                    <a:pt x="4579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4"/>
          <p:cNvSpPr txBox="1"/>
          <p:nvPr/>
        </p:nvSpPr>
        <p:spPr>
          <a:xfrm>
            <a:off x="5398938" y="1650722"/>
            <a:ext cx="10367051" cy="1029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Нашей командой было выполнено проектирование функциональной модели АИС для физкультурно-оздоровительного комплекса «</a:t>
            </a:r>
            <a:r>
              <a:rPr lang="ru-RU" sz="2400" b="0" i="0" u="none" strike="noStrike" cap="none" dirty="0" err="1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Екатирининский</a:t>
            </a:r>
            <a:r>
              <a:rPr lang="ru-RU" sz="2400" b="0" i="0" u="none" strike="noStrike" cap="none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».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b="0" i="0" u="none" strike="noStrike" cap="none" dirty="0">
              <a:solidFill>
                <a:srgbClr val="F3F6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Для этого были проделаны следующие этапы: 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определение назначения АИС;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В</a:t>
            </a:r>
            <a:r>
              <a:rPr lang="ru-RU" sz="2400" b="0" i="0" u="none" strike="noStrike" cap="none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ыделение основного процесса и внешних сущностей по отношению к нему;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ru-RU" sz="2400" b="0" i="0" u="none" strike="noStrike" cap="none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оставление контекстной диаграммы нулевого уровня;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2400" b="0" i="0" u="none" strike="noStrike" cap="none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пределение связи по потокам данных между сущностями, событиями, накопителями данных;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ru-RU" sz="2400" b="0" i="0" u="none" strike="noStrike" cap="none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оставление детализированной контекстной диаграммы.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F3F6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Мы молодцы✨✨✨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ru-RU" sz="2400" b="0" i="0" u="none" strike="noStrike" cap="none" dirty="0">
              <a:solidFill>
                <a:srgbClr val="F3F6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i="0" u="none" strike="noStrike" cap="none" dirty="0">
              <a:solidFill>
                <a:srgbClr val="F3F6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400" b="0" i="0" u="none" strike="noStrike" cap="none" dirty="0">
              <a:solidFill>
                <a:srgbClr val="F3F6F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4"/>
          <p:cNvSpPr txBox="1"/>
          <p:nvPr/>
        </p:nvSpPr>
        <p:spPr>
          <a:xfrm>
            <a:off x="823975" y="734428"/>
            <a:ext cx="4372865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Выводы</a:t>
            </a:r>
            <a:endParaRPr sz="5400" dirty="0"/>
          </a:p>
        </p:txBody>
      </p:sp>
      <p:grpSp>
        <p:nvGrpSpPr>
          <p:cNvPr id="130" name="Google Shape;130;p14"/>
          <p:cNvGrpSpPr/>
          <p:nvPr/>
        </p:nvGrpSpPr>
        <p:grpSpPr>
          <a:xfrm>
            <a:off x="16493527" y="1280385"/>
            <a:ext cx="406823" cy="408647"/>
            <a:chOff x="1813" y="0"/>
            <a:chExt cx="809173" cy="812800"/>
          </a:xfrm>
        </p:grpSpPr>
        <p:sp>
          <p:nvSpPr>
            <p:cNvPr id="131" name="Google Shape;131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17057202" y="1280385"/>
            <a:ext cx="406823" cy="408647"/>
            <a:chOff x="1813" y="0"/>
            <a:chExt cx="809173" cy="812800"/>
          </a:xfrm>
        </p:grpSpPr>
        <p:sp>
          <p:nvSpPr>
            <p:cNvPr id="134" name="Google Shape;134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4"/>
          <p:cNvGrpSpPr/>
          <p:nvPr/>
        </p:nvGrpSpPr>
        <p:grpSpPr>
          <a:xfrm>
            <a:off x="17618249" y="1280385"/>
            <a:ext cx="406823" cy="408647"/>
            <a:chOff x="1813" y="0"/>
            <a:chExt cx="809173" cy="812800"/>
          </a:xfrm>
        </p:grpSpPr>
        <p:sp>
          <p:nvSpPr>
            <p:cNvPr id="137" name="Google Shape;137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3638587" y="8752048"/>
            <a:ext cx="406823" cy="408647"/>
            <a:chOff x="1813" y="0"/>
            <a:chExt cx="809173" cy="812800"/>
          </a:xfrm>
        </p:grpSpPr>
        <p:sp>
          <p:nvSpPr>
            <p:cNvPr id="140" name="Google Shape;140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4"/>
          <p:cNvGrpSpPr/>
          <p:nvPr/>
        </p:nvGrpSpPr>
        <p:grpSpPr>
          <a:xfrm>
            <a:off x="4202262" y="8752048"/>
            <a:ext cx="406823" cy="408647"/>
            <a:chOff x="1813" y="0"/>
            <a:chExt cx="809173" cy="812800"/>
          </a:xfrm>
        </p:grpSpPr>
        <p:sp>
          <p:nvSpPr>
            <p:cNvPr id="143" name="Google Shape;143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4763309" y="8752048"/>
            <a:ext cx="406823" cy="408647"/>
            <a:chOff x="1813" y="0"/>
            <a:chExt cx="809173" cy="812800"/>
          </a:xfrm>
        </p:grpSpPr>
        <p:sp>
          <p:nvSpPr>
            <p:cNvPr id="146" name="Google Shape;146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8"/>
          <p:cNvSpPr txBox="1"/>
          <p:nvPr/>
        </p:nvSpPr>
        <p:spPr>
          <a:xfrm>
            <a:off x="1379002" y="6532756"/>
            <a:ext cx="12984715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Спасибо за внимание!</a:t>
            </a:r>
            <a:endParaRPr dirty="0"/>
          </a:p>
        </p:txBody>
      </p:sp>
      <p:cxnSp>
        <p:nvCxnSpPr>
          <p:cNvPr id="977" name="Google Shape;977;p38"/>
          <p:cNvCxnSpPr>
            <a:cxnSpLocks/>
          </p:cNvCxnSpPr>
          <p:nvPr/>
        </p:nvCxnSpPr>
        <p:spPr>
          <a:xfrm>
            <a:off x="716280" y="8902874"/>
            <a:ext cx="14310160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78" name="Google Shape;978;p38"/>
          <p:cNvGrpSpPr/>
          <p:nvPr/>
        </p:nvGrpSpPr>
        <p:grpSpPr>
          <a:xfrm>
            <a:off x="15726843" y="8717600"/>
            <a:ext cx="406823" cy="408647"/>
            <a:chOff x="1813" y="0"/>
            <a:chExt cx="809173" cy="812800"/>
          </a:xfrm>
        </p:grpSpPr>
        <p:sp>
          <p:nvSpPr>
            <p:cNvPr id="979" name="Google Shape;979;p3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16290517" y="8717600"/>
            <a:ext cx="406823" cy="408647"/>
            <a:chOff x="1813" y="0"/>
            <a:chExt cx="809173" cy="812800"/>
          </a:xfrm>
        </p:grpSpPr>
        <p:sp>
          <p:nvSpPr>
            <p:cNvPr id="982" name="Google Shape;982;p3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4" name="Google Shape;984;p38"/>
          <p:cNvGrpSpPr/>
          <p:nvPr/>
        </p:nvGrpSpPr>
        <p:grpSpPr>
          <a:xfrm>
            <a:off x="16851565" y="8717600"/>
            <a:ext cx="406823" cy="408647"/>
            <a:chOff x="1813" y="0"/>
            <a:chExt cx="809173" cy="812800"/>
          </a:xfrm>
        </p:grpSpPr>
        <p:sp>
          <p:nvSpPr>
            <p:cNvPr id="985" name="Google Shape;985;p3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38"/>
          <p:cNvGrpSpPr/>
          <p:nvPr/>
        </p:nvGrpSpPr>
        <p:grpSpPr>
          <a:xfrm rot="10800000">
            <a:off x="-2349446" y="-3255996"/>
            <a:ext cx="6694997" cy="8239997"/>
            <a:chOff x="0" y="0"/>
            <a:chExt cx="8926663" cy="10986662"/>
          </a:xfrm>
        </p:grpSpPr>
        <p:grpSp>
          <p:nvGrpSpPr>
            <p:cNvPr id="988" name="Google Shape;988;p38"/>
            <p:cNvGrpSpPr/>
            <p:nvPr/>
          </p:nvGrpSpPr>
          <p:grpSpPr>
            <a:xfrm>
              <a:off x="0" y="0"/>
              <a:ext cx="8926663" cy="10986662"/>
              <a:chOff x="0" y="0"/>
              <a:chExt cx="660400" cy="812800"/>
            </a:xfrm>
          </p:grpSpPr>
          <p:sp>
            <p:nvSpPr>
              <p:cNvPr id="989" name="Google Shape;989;p3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1" name="Google Shape;991;p38"/>
            <p:cNvGrpSpPr/>
            <p:nvPr/>
          </p:nvGrpSpPr>
          <p:grpSpPr>
            <a:xfrm>
              <a:off x="521507" y="641854"/>
              <a:ext cx="7883650" cy="9702953"/>
              <a:chOff x="0" y="0"/>
              <a:chExt cx="660400" cy="812800"/>
            </a:xfrm>
          </p:grpSpPr>
          <p:sp>
            <p:nvSpPr>
              <p:cNvPr id="992" name="Google Shape;992;p3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4" name="Google Shape;994;p38"/>
            <p:cNvGrpSpPr/>
            <p:nvPr/>
          </p:nvGrpSpPr>
          <p:grpSpPr>
            <a:xfrm>
              <a:off x="1036343" y="1275499"/>
              <a:ext cx="6853978" cy="8435665"/>
              <a:chOff x="0" y="0"/>
              <a:chExt cx="660400" cy="812800"/>
            </a:xfrm>
          </p:grpSpPr>
          <p:sp>
            <p:nvSpPr>
              <p:cNvPr id="995" name="Google Shape;995;p3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7"/>
          <p:cNvSpPr txBox="1"/>
          <p:nvPr/>
        </p:nvSpPr>
        <p:spPr>
          <a:xfrm>
            <a:off x="1013460" y="759515"/>
            <a:ext cx="8794895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С</a:t>
            </a:r>
            <a:r>
              <a:rPr lang="ru-RU" sz="5400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писок источников</a:t>
            </a:r>
            <a:endParaRPr sz="5400" dirty="0"/>
          </a:p>
        </p:txBody>
      </p:sp>
      <p:cxnSp>
        <p:nvCxnSpPr>
          <p:cNvPr id="945" name="Google Shape;945;p37"/>
          <p:cNvCxnSpPr>
            <a:cxnSpLocks/>
          </p:cNvCxnSpPr>
          <p:nvPr/>
        </p:nvCxnSpPr>
        <p:spPr>
          <a:xfrm>
            <a:off x="8671560" y="1491523"/>
            <a:ext cx="655754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46" name="Google Shape;946;p37"/>
          <p:cNvGrpSpPr/>
          <p:nvPr/>
        </p:nvGrpSpPr>
        <p:grpSpPr>
          <a:xfrm>
            <a:off x="15726843" y="1287200"/>
            <a:ext cx="406823" cy="408647"/>
            <a:chOff x="1813" y="0"/>
            <a:chExt cx="809173" cy="812800"/>
          </a:xfrm>
        </p:grpSpPr>
        <p:sp>
          <p:nvSpPr>
            <p:cNvPr id="947" name="Google Shape;947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37"/>
          <p:cNvGrpSpPr/>
          <p:nvPr/>
        </p:nvGrpSpPr>
        <p:grpSpPr>
          <a:xfrm>
            <a:off x="16290517" y="1287200"/>
            <a:ext cx="406823" cy="408647"/>
            <a:chOff x="1813" y="0"/>
            <a:chExt cx="809173" cy="812800"/>
          </a:xfrm>
        </p:grpSpPr>
        <p:sp>
          <p:nvSpPr>
            <p:cNvPr id="950" name="Google Shape;950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7"/>
          <p:cNvGrpSpPr/>
          <p:nvPr/>
        </p:nvGrpSpPr>
        <p:grpSpPr>
          <a:xfrm>
            <a:off x="16851565" y="1287200"/>
            <a:ext cx="406823" cy="408647"/>
            <a:chOff x="1813" y="0"/>
            <a:chExt cx="809173" cy="812800"/>
          </a:xfrm>
        </p:grpSpPr>
        <p:sp>
          <p:nvSpPr>
            <p:cNvPr id="953" name="Google Shape;953;p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5" name="Google Shape;955;p37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208871" y="5043027"/>
            <a:ext cx="7035944" cy="669294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662;p28">
            <a:extLst>
              <a:ext uri="{FF2B5EF4-FFF2-40B4-BE49-F238E27FC236}">
                <a16:creationId xmlns:a16="http://schemas.microsoft.com/office/drawing/2014/main" id="{772A2315-DD51-4441-920B-EF9E1811CC95}"/>
              </a:ext>
            </a:extLst>
          </p:cNvPr>
          <p:cNvSpPr txBox="1"/>
          <p:nvPr/>
        </p:nvSpPr>
        <p:spPr>
          <a:xfrm>
            <a:off x="1013459" y="2146969"/>
            <a:ext cx="13035049" cy="15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DFD (Data </a:t>
            </a:r>
            <a:r>
              <a:rPr lang="ru-RU" sz="2600" dirty="0" err="1">
                <a:solidFill>
                  <a:srgbClr val="0B1320"/>
                </a:solidFill>
                <a:latin typeface="Roboto"/>
                <a:ea typeface="Roboto"/>
                <a:cs typeface="Roboto"/>
              </a:rPr>
              <a:t>Flow</a:t>
            </a: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 </a:t>
            </a:r>
            <a:r>
              <a:rPr lang="ru-RU" sz="2600" dirty="0" err="1">
                <a:solidFill>
                  <a:srgbClr val="0B1320"/>
                </a:solidFill>
                <a:latin typeface="Roboto"/>
                <a:ea typeface="Roboto"/>
                <a:cs typeface="Roboto"/>
              </a:rPr>
              <a:t>Diagram</a:t>
            </a: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) Диаграммы — зачем они нужны и какие бывают [Электронный ресурс]. – Режим доступа: </a:t>
            </a:r>
            <a:r>
              <a:rPr lang="en-US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https://habr.com/ru/post/668684/</a:t>
            </a: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 (дата обращения 19.03.2023).</a:t>
            </a:r>
            <a:endParaRPr sz="2600" dirty="0">
              <a:solidFill>
                <a:srgbClr val="0B132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29" name="Google Shape;662;p28">
            <a:extLst>
              <a:ext uri="{FF2B5EF4-FFF2-40B4-BE49-F238E27FC236}">
                <a16:creationId xmlns:a16="http://schemas.microsoft.com/office/drawing/2014/main" id="{AF618AA6-D3FF-4927-B4E5-C915CC0EE2E3}"/>
              </a:ext>
            </a:extLst>
          </p:cNvPr>
          <p:cNvSpPr txBox="1"/>
          <p:nvPr/>
        </p:nvSpPr>
        <p:spPr>
          <a:xfrm>
            <a:off x="1013459" y="3707397"/>
            <a:ext cx="11358649" cy="728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Говорова М.М.: Несколько рекомендаций по DFD диаграмм</a:t>
            </a: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ам</a:t>
            </a: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 [Электронный ресурс]. – Режим доступа: </a:t>
            </a:r>
            <a:r>
              <a:rPr lang="en-US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https://docs.google.com/document/d/1x1BJNgGL13hWqb7sxzkSxyI7STiVO4E2</a:t>
            </a: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 (дата обращения 19.03.2023).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Говорова М.М: Практикум ЛР</a:t>
            </a:r>
            <a:r>
              <a:rPr lang="en-US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1 </a:t>
            </a:r>
            <a:r>
              <a:rPr lang="en-US" sz="2600" dirty="0" err="1">
                <a:solidFill>
                  <a:srgbClr val="0B1320"/>
                </a:solidFill>
                <a:latin typeface="Roboto"/>
                <a:ea typeface="Roboto"/>
                <a:cs typeface="Roboto"/>
              </a:rPr>
              <a:t>ERwin</a:t>
            </a:r>
            <a:r>
              <a:rPr lang="en-US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 Process Modeler</a:t>
            </a: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 [Электронный ресурс]. – Режим доступа: </a:t>
            </a:r>
            <a:r>
              <a:rPr lang="en-US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https://docs.google.com/document/d/1rxg2r_umS-t19EksRVMylB9N15V2IEpt/edit</a:t>
            </a: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  (дата обращения 19.03.2023). 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Говорова М.М: 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ЛР 1 Анализ поведения системы </a:t>
            </a: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[Электронный ресурс]. – Режим доступа:</a:t>
            </a:r>
            <a:r>
              <a:rPr lang="en-US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https://docs.google.com/document/d/1GaHjjm88Wp79Jn5RflVetfReYa4E9jjp/edit</a:t>
            </a:r>
            <a:r>
              <a:rPr lang="ru-RU" sz="2600" dirty="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 (дата обращения 19.03.2023).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600" dirty="0">
              <a:solidFill>
                <a:srgbClr val="0B1320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D3DB0A-CDEF-4AA2-8364-48D1758EE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970" y="3292794"/>
            <a:ext cx="11905030" cy="699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Google Shape;288;p19"/>
          <p:cNvSpPr txBox="1"/>
          <p:nvPr/>
        </p:nvSpPr>
        <p:spPr>
          <a:xfrm>
            <a:off x="1474636" y="1563616"/>
            <a:ext cx="4583058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Предметная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область</a:t>
            </a:r>
            <a:endParaRPr sz="5400" dirty="0"/>
          </a:p>
        </p:txBody>
      </p:sp>
      <p:grpSp>
        <p:nvGrpSpPr>
          <p:cNvPr id="290" name="Google Shape;290;p19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291" name="Google Shape;291;p19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292" name="Google Shape;292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19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295" name="Google Shape;295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9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298" name="Google Shape;298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0" name="Google Shape;300;p19"/>
          <p:cNvGrpSpPr/>
          <p:nvPr/>
        </p:nvGrpSpPr>
        <p:grpSpPr>
          <a:xfrm>
            <a:off x="16209246" y="7963899"/>
            <a:ext cx="4157508" cy="5116933"/>
            <a:chOff x="0" y="0"/>
            <a:chExt cx="5543344" cy="6822577"/>
          </a:xfrm>
        </p:grpSpPr>
        <p:grpSp>
          <p:nvGrpSpPr>
            <p:cNvPr id="301" name="Google Shape;301;p19"/>
            <p:cNvGrpSpPr/>
            <p:nvPr/>
          </p:nvGrpSpPr>
          <p:grpSpPr>
            <a:xfrm>
              <a:off x="0" y="0"/>
              <a:ext cx="5543344" cy="6822577"/>
              <a:chOff x="0" y="0"/>
              <a:chExt cx="660400" cy="812800"/>
            </a:xfrm>
          </p:grpSpPr>
          <p:sp>
            <p:nvSpPr>
              <p:cNvPr id="302" name="Google Shape;302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19"/>
            <p:cNvGrpSpPr/>
            <p:nvPr/>
          </p:nvGrpSpPr>
          <p:grpSpPr>
            <a:xfrm>
              <a:off x="323849" y="398583"/>
              <a:ext cx="4895646" cy="6025410"/>
              <a:chOff x="0" y="0"/>
              <a:chExt cx="660400" cy="812800"/>
            </a:xfrm>
          </p:grpSpPr>
          <p:sp>
            <p:nvSpPr>
              <p:cNvPr id="305" name="Google Shape;305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307;p19"/>
            <p:cNvGrpSpPr/>
            <p:nvPr/>
          </p:nvGrpSpPr>
          <p:grpSpPr>
            <a:xfrm>
              <a:off x="643556" y="792068"/>
              <a:ext cx="4256232" cy="5238440"/>
              <a:chOff x="0" y="0"/>
              <a:chExt cx="660400" cy="812800"/>
            </a:xfrm>
          </p:grpSpPr>
          <p:sp>
            <p:nvSpPr>
              <p:cNvPr id="308" name="Google Shape;308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0" name="Google Shape;310;p19"/>
          <p:cNvGrpSpPr/>
          <p:nvPr/>
        </p:nvGrpSpPr>
        <p:grpSpPr>
          <a:xfrm>
            <a:off x="8392711" y="-3152910"/>
            <a:ext cx="4304048" cy="5297290"/>
            <a:chOff x="0" y="0"/>
            <a:chExt cx="5738731" cy="7063053"/>
          </a:xfrm>
        </p:grpSpPr>
        <p:grpSp>
          <p:nvGrpSpPr>
            <p:cNvPr id="311" name="Google Shape;311;p19"/>
            <p:cNvGrpSpPr/>
            <p:nvPr/>
          </p:nvGrpSpPr>
          <p:grpSpPr>
            <a:xfrm rot="10800000">
              <a:off x="0" y="0"/>
              <a:ext cx="5738731" cy="7063053"/>
              <a:chOff x="0" y="0"/>
              <a:chExt cx="660400" cy="812800"/>
            </a:xfrm>
          </p:grpSpPr>
          <p:sp>
            <p:nvSpPr>
              <p:cNvPr id="312" name="Google Shape;312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19"/>
            <p:cNvGrpSpPr/>
            <p:nvPr/>
          </p:nvGrpSpPr>
          <p:grpSpPr>
            <a:xfrm rot="10800000">
              <a:off x="335264" y="412632"/>
              <a:ext cx="5068203" cy="6237789"/>
              <a:chOff x="0" y="0"/>
              <a:chExt cx="660400" cy="812800"/>
            </a:xfrm>
          </p:grpSpPr>
          <p:sp>
            <p:nvSpPr>
              <p:cNvPr id="315" name="Google Shape;315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317;p19"/>
            <p:cNvGrpSpPr/>
            <p:nvPr/>
          </p:nvGrpSpPr>
          <p:grpSpPr>
            <a:xfrm rot="10800000">
              <a:off x="666239" y="819987"/>
              <a:ext cx="4406253" cy="5423080"/>
              <a:chOff x="0" y="0"/>
              <a:chExt cx="660400" cy="812800"/>
            </a:xfrm>
          </p:grpSpPr>
          <p:sp>
            <p:nvSpPr>
              <p:cNvPr id="318" name="Google Shape;318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5"/>
          <p:cNvGrpSpPr/>
          <p:nvPr/>
        </p:nvGrpSpPr>
        <p:grpSpPr>
          <a:xfrm>
            <a:off x="585788" y="3391568"/>
            <a:ext cx="4911053" cy="6438219"/>
            <a:chOff x="0" y="-38100"/>
            <a:chExt cx="1490774" cy="1194732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585788" y="2075625"/>
            <a:ext cx="4287561" cy="3287321"/>
            <a:chOff x="0" y="-38100"/>
            <a:chExt cx="1129234" cy="850900"/>
          </a:xfrm>
        </p:grpSpPr>
        <p:sp>
          <p:nvSpPr>
            <p:cNvPr id="157" name="Google Shape;157;p15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5"/>
          <p:cNvSpPr txBox="1"/>
          <p:nvPr/>
        </p:nvSpPr>
        <p:spPr>
          <a:xfrm>
            <a:off x="845279" y="4093875"/>
            <a:ext cx="4265799" cy="32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9875" marR="0" lvl="1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</a:pPr>
            <a:r>
              <a:rPr lang="ru-RU" sz="2499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Проектирование функциональной </a:t>
            </a:r>
            <a:r>
              <a:rPr lang="ru-RU" sz="2499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м</a:t>
            </a:r>
            <a:r>
              <a:rPr lang="ru-RU" sz="2499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одели АИС для физкультурно-оздоровительного комплекса «Екатерининский»</a:t>
            </a:r>
            <a:endParaRPr dirty="0"/>
          </a:p>
        </p:txBody>
      </p:sp>
      <p:sp>
        <p:nvSpPr>
          <p:cNvPr id="160" name="Google Shape;160;p15"/>
          <p:cNvSpPr txBox="1"/>
          <p:nvPr/>
        </p:nvSpPr>
        <p:spPr>
          <a:xfrm>
            <a:off x="845279" y="2406932"/>
            <a:ext cx="3484765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u="none" strike="noStrike" cap="none" dirty="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Цель</a:t>
            </a:r>
            <a:endParaRPr dirty="0"/>
          </a:p>
        </p:txBody>
      </p:sp>
      <p:grpSp>
        <p:nvGrpSpPr>
          <p:cNvPr id="161" name="Google Shape;161;p15"/>
          <p:cNvGrpSpPr/>
          <p:nvPr/>
        </p:nvGrpSpPr>
        <p:grpSpPr>
          <a:xfrm>
            <a:off x="6313859" y="3391568"/>
            <a:ext cx="10913734" cy="6438225"/>
            <a:chOff x="0" y="-38100"/>
            <a:chExt cx="1490774" cy="1194732"/>
          </a:xfrm>
        </p:grpSpPr>
        <p:sp>
          <p:nvSpPr>
            <p:cNvPr id="162" name="Google Shape;162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6313859" y="2075623"/>
            <a:ext cx="4287561" cy="3230765"/>
            <a:chOff x="0" y="-38100"/>
            <a:chExt cx="1129234" cy="850900"/>
          </a:xfrm>
        </p:grpSpPr>
        <p:sp>
          <p:nvSpPr>
            <p:cNvPr id="165" name="Google Shape;165;p15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5"/>
          <p:cNvSpPr txBox="1"/>
          <p:nvPr/>
        </p:nvSpPr>
        <p:spPr>
          <a:xfrm>
            <a:off x="6573348" y="4093873"/>
            <a:ext cx="10284821" cy="538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499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Распределение ролей в команде</a:t>
            </a:r>
          </a:p>
          <a:p>
            <a:pPr marL="539749" lvl="1" indent="-269874">
              <a:lnSpc>
                <a:spcPct val="140016"/>
              </a:lnSpc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499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2499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пределить назначение ИС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499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Выделить основной процесс и внешние сущности по отношению к нему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499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Выделить потоки для внешних сущностей по отношении к основному процессу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499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Составить контекстную диаграмму нулевого уровня 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499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Проанализировать события: определить связи по потокам данных между сущностями, событиями, накопителями данных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r>
              <a:rPr lang="ru-RU" sz="2499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Составить детализированную контекстную диаграмму</a:t>
            </a:r>
            <a:endParaRPr lang="ru-RU" sz="2499" b="0" i="0" u="none" strike="noStrike" cap="none" dirty="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6639141" y="2406932"/>
            <a:ext cx="3582098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u="none" strike="noStrike" cap="none" dirty="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Задачи</a:t>
            </a:r>
            <a:endParaRPr dirty="0"/>
          </a:p>
        </p:txBody>
      </p:sp>
      <p:cxnSp>
        <p:nvCxnSpPr>
          <p:cNvPr id="177" name="Google Shape;177;p15"/>
          <p:cNvCxnSpPr>
            <a:cxnSpLocks/>
          </p:cNvCxnSpPr>
          <p:nvPr/>
        </p:nvCxnSpPr>
        <p:spPr>
          <a:xfrm>
            <a:off x="585788" y="1399247"/>
            <a:ext cx="15206326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8" name="Google Shape;178;p15"/>
          <p:cNvGrpSpPr/>
          <p:nvPr/>
        </p:nvGrpSpPr>
        <p:grpSpPr>
          <a:xfrm>
            <a:off x="16294495" y="1194924"/>
            <a:ext cx="406823" cy="408647"/>
            <a:chOff x="1813" y="0"/>
            <a:chExt cx="809173" cy="812800"/>
          </a:xfrm>
        </p:grpSpPr>
        <p:sp>
          <p:nvSpPr>
            <p:cNvPr id="179" name="Google Shape;179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16858169" y="1194924"/>
            <a:ext cx="406823" cy="408647"/>
            <a:chOff x="1813" y="0"/>
            <a:chExt cx="809173" cy="812800"/>
          </a:xfrm>
        </p:grpSpPr>
        <p:sp>
          <p:nvSpPr>
            <p:cNvPr id="182" name="Google Shape;182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5"/>
          <p:cNvGrpSpPr/>
          <p:nvPr/>
        </p:nvGrpSpPr>
        <p:grpSpPr>
          <a:xfrm>
            <a:off x="17419216" y="1194924"/>
            <a:ext cx="406823" cy="408647"/>
            <a:chOff x="1813" y="0"/>
            <a:chExt cx="809173" cy="812800"/>
          </a:xfrm>
        </p:grpSpPr>
        <p:sp>
          <p:nvSpPr>
            <p:cNvPr id="185" name="Google Shape;185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8"/>
          <p:cNvSpPr txBox="1"/>
          <p:nvPr/>
        </p:nvSpPr>
        <p:spPr>
          <a:xfrm>
            <a:off x="536349" y="1576804"/>
            <a:ext cx="6807432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Методология</a:t>
            </a:r>
            <a:endParaRPr sz="5400" dirty="0"/>
          </a:p>
        </p:txBody>
      </p:sp>
      <p:cxnSp>
        <p:nvCxnSpPr>
          <p:cNvPr id="666" name="Google Shape;666;p28"/>
          <p:cNvCxnSpPr>
            <a:cxnSpLocks/>
          </p:cNvCxnSpPr>
          <p:nvPr/>
        </p:nvCxnSpPr>
        <p:spPr>
          <a:xfrm>
            <a:off x="5575687" y="2138071"/>
            <a:ext cx="1017691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67" name="Google Shape;667;p28"/>
          <p:cNvGrpSpPr/>
          <p:nvPr/>
        </p:nvGrpSpPr>
        <p:grpSpPr>
          <a:xfrm>
            <a:off x="16347787" y="1933748"/>
            <a:ext cx="406823" cy="408647"/>
            <a:chOff x="1813" y="0"/>
            <a:chExt cx="809173" cy="812800"/>
          </a:xfrm>
        </p:grpSpPr>
        <p:sp>
          <p:nvSpPr>
            <p:cNvPr id="668" name="Google Shape;668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28"/>
          <p:cNvGrpSpPr/>
          <p:nvPr/>
        </p:nvGrpSpPr>
        <p:grpSpPr>
          <a:xfrm>
            <a:off x="16911461" y="1933748"/>
            <a:ext cx="406823" cy="408647"/>
            <a:chOff x="1813" y="0"/>
            <a:chExt cx="809173" cy="812800"/>
          </a:xfrm>
        </p:grpSpPr>
        <p:sp>
          <p:nvSpPr>
            <p:cNvPr id="671" name="Google Shape;671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17472509" y="1933748"/>
            <a:ext cx="406823" cy="408647"/>
            <a:chOff x="1813" y="0"/>
            <a:chExt cx="809173" cy="812800"/>
          </a:xfrm>
        </p:grpSpPr>
        <p:sp>
          <p:nvSpPr>
            <p:cNvPr id="674" name="Google Shape;674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50;p28">
            <a:extLst>
              <a:ext uri="{FF2B5EF4-FFF2-40B4-BE49-F238E27FC236}">
                <a16:creationId xmlns:a16="http://schemas.microsoft.com/office/drawing/2014/main" id="{70CC2564-9471-FE98-E3FD-E67FBF61B595}"/>
              </a:ext>
            </a:extLst>
          </p:cNvPr>
          <p:cNvGrpSpPr/>
          <p:nvPr/>
        </p:nvGrpSpPr>
        <p:grpSpPr>
          <a:xfrm>
            <a:off x="7532285" y="3983388"/>
            <a:ext cx="6807432" cy="5535041"/>
            <a:chOff x="0" y="-38100"/>
            <a:chExt cx="1490774" cy="1457789"/>
          </a:xfrm>
        </p:grpSpPr>
        <p:sp>
          <p:nvSpPr>
            <p:cNvPr id="6" name="Google Shape;651;p28">
              <a:extLst>
                <a:ext uri="{FF2B5EF4-FFF2-40B4-BE49-F238E27FC236}">
                  <a16:creationId xmlns:a16="http://schemas.microsoft.com/office/drawing/2014/main" id="{2BA3C436-889B-09F0-12EC-D44002921AAC}"/>
                </a:ext>
              </a:extLst>
            </p:cNvPr>
            <p:cNvSpPr/>
            <p:nvPr/>
          </p:nvSpPr>
          <p:spPr>
            <a:xfrm>
              <a:off x="0" y="0"/>
              <a:ext cx="1490774" cy="1419689"/>
            </a:xfrm>
            <a:custGeom>
              <a:avLst/>
              <a:gdLst/>
              <a:ahLst/>
              <a:cxnLst/>
              <a:rect l="l" t="t" r="r" b="b"/>
              <a:pathLst>
                <a:path w="1490774" h="1419689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354036"/>
                  </a:lnTo>
                  <a:cubicBezTo>
                    <a:pt x="1490774" y="1390295"/>
                    <a:pt x="1461380" y="1419689"/>
                    <a:pt x="1425121" y="1419689"/>
                  </a:cubicBezTo>
                  <a:lnTo>
                    <a:pt x="65653" y="1419689"/>
                  </a:lnTo>
                  <a:cubicBezTo>
                    <a:pt x="29394" y="1419689"/>
                    <a:pt x="0" y="1390295"/>
                    <a:pt x="0" y="1354036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2;p28">
              <a:extLst>
                <a:ext uri="{FF2B5EF4-FFF2-40B4-BE49-F238E27FC236}">
                  <a16:creationId xmlns:a16="http://schemas.microsoft.com/office/drawing/2014/main" id="{2C3F1F6C-5EB8-5EB8-9ED2-E873BC6DA6C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660;p28">
            <a:extLst>
              <a:ext uri="{FF2B5EF4-FFF2-40B4-BE49-F238E27FC236}">
                <a16:creationId xmlns:a16="http://schemas.microsoft.com/office/drawing/2014/main" id="{9D335257-2936-B8A9-1E51-CD321FB12EEB}"/>
              </a:ext>
            </a:extLst>
          </p:cNvPr>
          <p:cNvGrpSpPr/>
          <p:nvPr/>
        </p:nvGrpSpPr>
        <p:grpSpPr>
          <a:xfrm>
            <a:off x="1013111" y="4790372"/>
            <a:ext cx="5581653" cy="3580117"/>
            <a:chOff x="-1" y="-57150"/>
            <a:chExt cx="7442202" cy="5581259"/>
          </a:xfrm>
        </p:grpSpPr>
        <p:sp>
          <p:nvSpPr>
            <p:cNvPr id="9" name="Google Shape;661;p28">
              <a:extLst>
                <a:ext uri="{FF2B5EF4-FFF2-40B4-BE49-F238E27FC236}">
                  <a16:creationId xmlns:a16="http://schemas.microsoft.com/office/drawing/2014/main" id="{C8E310B1-022C-5261-BA34-D58167C77A06}"/>
                </a:ext>
              </a:extLst>
            </p:cNvPr>
            <p:cNvSpPr txBox="1"/>
            <p:nvPr/>
          </p:nvSpPr>
          <p:spPr>
            <a:xfrm>
              <a:off x="0" y="-57150"/>
              <a:ext cx="7442201" cy="3056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4400" dirty="0">
                  <a:solidFill>
                    <a:srgbClr val="0B1320"/>
                  </a:solidFill>
                  <a:latin typeface="Playfair Display Black"/>
                </a:rPr>
                <a:t>DFD</a:t>
              </a:r>
              <a:r>
                <a:rPr lang="en-US" sz="4400" dirty="0"/>
                <a:t> </a:t>
              </a:r>
              <a:r>
                <a:rPr lang="ru-RU" sz="4400" dirty="0">
                  <a:solidFill>
                    <a:srgbClr val="0B1320"/>
                  </a:solidFill>
                  <a:latin typeface="Playfair Display Black"/>
                </a:rPr>
                <a:t>диаграммы</a:t>
              </a:r>
              <a:r>
                <a:rPr lang="ru-RU" sz="5400" b="0" i="0" dirty="0">
                  <a:solidFill>
                    <a:srgbClr val="111111"/>
                  </a:solidFill>
                  <a:effectLst/>
                  <a:latin typeface="Fira Sans" panose="020B0503050000020004" pitchFamily="34" charset="0"/>
                </a:rPr>
                <a:t> </a:t>
              </a: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 dirty="0"/>
            </a:p>
          </p:txBody>
        </p:sp>
        <p:sp>
          <p:nvSpPr>
            <p:cNvPr id="10" name="Google Shape;662;p28">
              <a:extLst>
                <a:ext uri="{FF2B5EF4-FFF2-40B4-BE49-F238E27FC236}">
                  <a16:creationId xmlns:a16="http://schemas.microsoft.com/office/drawing/2014/main" id="{7186D01D-DD51-5D37-FF81-E43BD9F96B5F}"/>
                </a:ext>
              </a:extLst>
            </p:cNvPr>
            <p:cNvSpPr txBox="1"/>
            <p:nvPr/>
          </p:nvSpPr>
          <p:spPr>
            <a:xfrm>
              <a:off x="-1" y="2904339"/>
              <a:ext cx="7294418" cy="261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dirty="0">
                  <a:solidFill>
                    <a:srgbClr val="0B1320"/>
                  </a:solidFill>
                  <a:latin typeface="Roboto"/>
                  <a:ea typeface="Roboto"/>
                  <a:cs typeface="Roboto"/>
                </a:rPr>
                <a:t>Позволяют визуально показать все процессы с точки зрения данных</a:t>
              </a:r>
              <a:endParaRPr sz="2800" dirty="0">
                <a:solidFill>
                  <a:srgbClr val="0B1320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6" name="Google Shape;660;p28">
            <a:extLst>
              <a:ext uri="{FF2B5EF4-FFF2-40B4-BE49-F238E27FC236}">
                <a16:creationId xmlns:a16="http://schemas.microsoft.com/office/drawing/2014/main" id="{8838EAB3-E8B3-8AC8-FDBD-29A5A668478D}"/>
              </a:ext>
            </a:extLst>
          </p:cNvPr>
          <p:cNvGrpSpPr/>
          <p:nvPr/>
        </p:nvGrpSpPr>
        <p:grpSpPr>
          <a:xfrm>
            <a:off x="8200593" y="4862702"/>
            <a:ext cx="5651099" cy="4375018"/>
            <a:chOff x="9380106" y="-181976"/>
            <a:chExt cx="7534797" cy="7211128"/>
          </a:xfrm>
        </p:grpSpPr>
        <p:sp>
          <p:nvSpPr>
            <p:cNvPr id="17" name="Google Shape;661;p28">
              <a:extLst>
                <a:ext uri="{FF2B5EF4-FFF2-40B4-BE49-F238E27FC236}">
                  <a16:creationId xmlns:a16="http://schemas.microsoft.com/office/drawing/2014/main" id="{10C42DF5-388F-E079-DA02-DD09A0A3837B}"/>
                </a:ext>
              </a:extLst>
            </p:cNvPr>
            <p:cNvSpPr txBox="1"/>
            <p:nvPr/>
          </p:nvSpPr>
          <p:spPr>
            <a:xfrm>
              <a:off x="9472702" y="-181976"/>
              <a:ext cx="7442201" cy="951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rgbClr val="0B1320"/>
                  </a:solidFill>
                  <a:latin typeface="Playfair Display Black"/>
                </a:rPr>
                <a:t>Элементы</a:t>
              </a:r>
              <a:r>
                <a:rPr lang="en-US" sz="4400" dirty="0"/>
                <a:t>:</a:t>
              </a:r>
              <a:endParaRPr sz="4400" dirty="0"/>
            </a:p>
          </p:txBody>
        </p:sp>
        <p:sp>
          <p:nvSpPr>
            <p:cNvPr id="18" name="Google Shape;662;p28">
              <a:extLst>
                <a:ext uri="{FF2B5EF4-FFF2-40B4-BE49-F238E27FC236}">
                  <a16:creationId xmlns:a16="http://schemas.microsoft.com/office/drawing/2014/main" id="{C272ED36-6719-D9C6-9201-37F645E243C3}"/>
                </a:ext>
              </a:extLst>
            </p:cNvPr>
            <p:cNvSpPr txBox="1"/>
            <p:nvPr/>
          </p:nvSpPr>
          <p:spPr>
            <a:xfrm>
              <a:off x="9380106" y="2874422"/>
              <a:ext cx="7294418" cy="415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8575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0B1320"/>
                  </a:solidFill>
                  <a:latin typeface="Roboto"/>
                  <a:ea typeface="Roboto"/>
                  <a:cs typeface="Roboto"/>
                </a:rPr>
                <a:t>Процесс</a:t>
              </a:r>
            </a:p>
            <a:p>
              <a:pPr marL="28575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0B1320"/>
                  </a:solidFill>
                  <a:latin typeface="Roboto"/>
                  <a:ea typeface="Roboto"/>
                  <a:cs typeface="Roboto"/>
                </a:rPr>
                <a:t>Внешняя сущность</a:t>
              </a:r>
            </a:p>
            <a:p>
              <a:pPr marL="28575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0B1320"/>
                  </a:solidFill>
                  <a:latin typeface="Roboto"/>
                  <a:ea typeface="Roboto"/>
                  <a:cs typeface="Roboto"/>
                </a:rPr>
                <a:t>Хранилище данных</a:t>
              </a:r>
            </a:p>
            <a:p>
              <a:pPr marL="28575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0B1320"/>
                  </a:solidFill>
                  <a:latin typeface="Roboto"/>
                  <a:ea typeface="Roboto"/>
                  <a:cs typeface="Roboto"/>
                </a:rPr>
                <a:t>Поток данных</a:t>
              </a:r>
              <a:endParaRPr lang="en-US" sz="2800" dirty="0">
                <a:solidFill>
                  <a:srgbClr val="0B1320"/>
                </a:solidFill>
                <a:latin typeface="Roboto"/>
                <a:ea typeface="Roboto"/>
                <a:cs typeface="Roboto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</p:grpSp>
      <p:grpSp>
        <p:nvGrpSpPr>
          <p:cNvPr id="19" name="Google Shape;650;p28">
            <a:extLst>
              <a:ext uri="{FF2B5EF4-FFF2-40B4-BE49-F238E27FC236}">
                <a16:creationId xmlns:a16="http://schemas.microsoft.com/office/drawing/2014/main" id="{56C01843-3426-59B6-6075-5F11D488B5DF}"/>
              </a:ext>
            </a:extLst>
          </p:cNvPr>
          <p:cNvGrpSpPr/>
          <p:nvPr/>
        </p:nvGrpSpPr>
        <p:grpSpPr>
          <a:xfrm>
            <a:off x="355976" y="3983388"/>
            <a:ext cx="6807432" cy="5535041"/>
            <a:chOff x="0" y="-38100"/>
            <a:chExt cx="1490774" cy="1457789"/>
          </a:xfrm>
        </p:grpSpPr>
        <p:sp>
          <p:nvSpPr>
            <p:cNvPr id="20" name="Google Shape;651;p28">
              <a:extLst>
                <a:ext uri="{FF2B5EF4-FFF2-40B4-BE49-F238E27FC236}">
                  <a16:creationId xmlns:a16="http://schemas.microsoft.com/office/drawing/2014/main" id="{B69540DA-2A4C-91DE-5EB3-276FA7280849}"/>
                </a:ext>
              </a:extLst>
            </p:cNvPr>
            <p:cNvSpPr/>
            <p:nvPr/>
          </p:nvSpPr>
          <p:spPr>
            <a:xfrm>
              <a:off x="0" y="0"/>
              <a:ext cx="1490774" cy="1419689"/>
            </a:xfrm>
            <a:custGeom>
              <a:avLst/>
              <a:gdLst/>
              <a:ahLst/>
              <a:cxnLst/>
              <a:rect l="l" t="t" r="r" b="b"/>
              <a:pathLst>
                <a:path w="1490774" h="1419689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354036"/>
                  </a:lnTo>
                  <a:cubicBezTo>
                    <a:pt x="1490774" y="1390295"/>
                    <a:pt x="1461380" y="1419689"/>
                    <a:pt x="1425121" y="1419689"/>
                  </a:cubicBezTo>
                  <a:lnTo>
                    <a:pt x="65653" y="1419689"/>
                  </a:lnTo>
                  <a:cubicBezTo>
                    <a:pt x="29394" y="1419689"/>
                    <a:pt x="0" y="1390295"/>
                    <a:pt x="0" y="1354036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652;p28">
              <a:extLst>
                <a:ext uri="{FF2B5EF4-FFF2-40B4-BE49-F238E27FC236}">
                  <a16:creationId xmlns:a16="http://schemas.microsoft.com/office/drawing/2014/main" id="{852B6688-FA0C-7D96-EE44-50EF6C91F65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8"/>
          <p:cNvGrpSpPr/>
          <p:nvPr/>
        </p:nvGrpSpPr>
        <p:grpSpPr>
          <a:xfrm>
            <a:off x="392168" y="3871960"/>
            <a:ext cx="5660281" cy="5535041"/>
            <a:chOff x="0" y="-38100"/>
            <a:chExt cx="1490774" cy="1457789"/>
          </a:xfrm>
        </p:grpSpPr>
        <p:sp>
          <p:nvSpPr>
            <p:cNvPr id="651" name="Google Shape;651;p28"/>
            <p:cNvSpPr/>
            <p:nvPr/>
          </p:nvSpPr>
          <p:spPr>
            <a:xfrm>
              <a:off x="0" y="0"/>
              <a:ext cx="1490774" cy="1419689"/>
            </a:xfrm>
            <a:custGeom>
              <a:avLst/>
              <a:gdLst/>
              <a:ahLst/>
              <a:cxnLst/>
              <a:rect l="l" t="t" r="r" b="b"/>
              <a:pathLst>
                <a:path w="1490774" h="1419689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354036"/>
                  </a:lnTo>
                  <a:cubicBezTo>
                    <a:pt x="1490774" y="1390295"/>
                    <a:pt x="1461380" y="1419689"/>
                    <a:pt x="1425121" y="1419689"/>
                  </a:cubicBezTo>
                  <a:lnTo>
                    <a:pt x="65653" y="1419689"/>
                  </a:lnTo>
                  <a:cubicBezTo>
                    <a:pt x="29394" y="1419689"/>
                    <a:pt x="0" y="1390295"/>
                    <a:pt x="0" y="1354036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28"/>
          <p:cNvSpPr txBox="1"/>
          <p:nvPr/>
        </p:nvSpPr>
        <p:spPr>
          <a:xfrm>
            <a:off x="536349" y="1211044"/>
            <a:ext cx="6807432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Средства выполнения</a:t>
            </a:r>
            <a:endParaRPr sz="5400" dirty="0"/>
          </a:p>
        </p:txBody>
      </p:sp>
      <p:grpSp>
        <p:nvGrpSpPr>
          <p:cNvPr id="660" name="Google Shape;660;p28"/>
          <p:cNvGrpSpPr/>
          <p:nvPr/>
        </p:nvGrpSpPr>
        <p:grpSpPr>
          <a:xfrm>
            <a:off x="1013112" y="4790372"/>
            <a:ext cx="4418394" cy="4067878"/>
            <a:chOff x="0" y="-57150"/>
            <a:chExt cx="5891191" cy="6341659"/>
          </a:xfrm>
        </p:grpSpPr>
        <p:sp>
          <p:nvSpPr>
            <p:cNvPr id="661" name="Google Shape;661;p28"/>
            <p:cNvSpPr txBox="1"/>
            <p:nvPr/>
          </p:nvSpPr>
          <p:spPr>
            <a:xfrm>
              <a:off x="0" y="-57150"/>
              <a:ext cx="5891191" cy="2347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 dirty="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CA Erwin Process Modeler</a:t>
              </a:r>
              <a:endParaRPr sz="4400" dirty="0"/>
            </a:p>
          </p:txBody>
        </p:sp>
        <p:sp>
          <p:nvSpPr>
            <p:cNvPr id="662" name="Google Shape;662;p28"/>
            <p:cNvSpPr txBox="1"/>
            <p:nvPr/>
          </p:nvSpPr>
          <p:spPr>
            <a:xfrm>
              <a:off x="0" y="2904340"/>
              <a:ext cx="5891191" cy="3380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b="0" i="0" u="none" strike="noStrike" cap="none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Использовался для создания функциональной модели системы</a:t>
              </a:r>
              <a:endParaRPr dirty="0"/>
            </a:p>
          </p:txBody>
        </p:sp>
      </p:grpSp>
      <p:cxnSp>
        <p:nvCxnSpPr>
          <p:cNvPr id="666" name="Google Shape;666;p28"/>
          <p:cNvCxnSpPr>
            <a:cxnSpLocks/>
          </p:cNvCxnSpPr>
          <p:nvPr/>
        </p:nvCxnSpPr>
        <p:spPr>
          <a:xfrm>
            <a:off x="5575687" y="2138071"/>
            <a:ext cx="1017691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67" name="Google Shape;667;p28"/>
          <p:cNvGrpSpPr/>
          <p:nvPr/>
        </p:nvGrpSpPr>
        <p:grpSpPr>
          <a:xfrm>
            <a:off x="16347787" y="1933748"/>
            <a:ext cx="406823" cy="408647"/>
            <a:chOff x="1813" y="0"/>
            <a:chExt cx="809173" cy="812800"/>
          </a:xfrm>
        </p:grpSpPr>
        <p:sp>
          <p:nvSpPr>
            <p:cNvPr id="668" name="Google Shape;668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28"/>
          <p:cNvGrpSpPr/>
          <p:nvPr/>
        </p:nvGrpSpPr>
        <p:grpSpPr>
          <a:xfrm>
            <a:off x="16911461" y="1933748"/>
            <a:ext cx="406823" cy="408647"/>
            <a:chOff x="1813" y="0"/>
            <a:chExt cx="809173" cy="812800"/>
          </a:xfrm>
        </p:grpSpPr>
        <p:sp>
          <p:nvSpPr>
            <p:cNvPr id="671" name="Google Shape;671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17472509" y="1933748"/>
            <a:ext cx="406823" cy="408647"/>
            <a:chOff x="1813" y="0"/>
            <a:chExt cx="809173" cy="812800"/>
          </a:xfrm>
        </p:grpSpPr>
        <p:sp>
          <p:nvSpPr>
            <p:cNvPr id="674" name="Google Shape;674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650;p28">
            <a:extLst>
              <a:ext uri="{FF2B5EF4-FFF2-40B4-BE49-F238E27FC236}">
                <a16:creationId xmlns:a16="http://schemas.microsoft.com/office/drawing/2014/main" id="{BFE2BC28-6F57-4533-A52F-98B3EC6BB927}"/>
              </a:ext>
            </a:extLst>
          </p:cNvPr>
          <p:cNvGrpSpPr/>
          <p:nvPr/>
        </p:nvGrpSpPr>
        <p:grpSpPr>
          <a:xfrm>
            <a:off x="6280669" y="3871960"/>
            <a:ext cx="5660281" cy="5535041"/>
            <a:chOff x="0" y="-38100"/>
            <a:chExt cx="1490774" cy="1457789"/>
          </a:xfrm>
        </p:grpSpPr>
        <p:sp>
          <p:nvSpPr>
            <p:cNvPr id="32" name="Google Shape;651;p28">
              <a:extLst>
                <a:ext uri="{FF2B5EF4-FFF2-40B4-BE49-F238E27FC236}">
                  <a16:creationId xmlns:a16="http://schemas.microsoft.com/office/drawing/2014/main" id="{F2517143-941D-403A-8865-E6B41F346AA8}"/>
                </a:ext>
              </a:extLst>
            </p:cNvPr>
            <p:cNvSpPr/>
            <p:nvPr/>
          </p:nvSpPr>
          <p:spPr>
            <a:xfrm>
              <a:off x="0" y="0"/>
              <a:ext cx="1490774" cy="1419689"/>
            </a:xfrm>
            <a:custGeom>
              <a:avLst/>
              <a:gdLst/>
              <a:ahLst/>
              <a:cxnLst/>
              <a:rect l="l" t="t" r="r" b="b"/>
              <a:pathLst>
                <a:path w="1490774" h="1419689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354036"/>
                  </a:lnTo>
                  <a:cubicBezTo>
                    <a:pt x="1490774" y="1390295"/>
                    <a:pt x="1461380" y="1419689"/>
                    <a:pt x="1425121" y="1419689"/>
                  </a:cubicBezTo>
                  <a:lnTo>
                    <a:pt x="65653" y="1419689"/>
                  </a:lnTo>
                  <a:cubicBezTo>
                    <a:pt x="29394" y="1419689"/>
                    <a:pt x="0" y="1390295"/>
                    <a:pt x="0" y="1354036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652;p28">
              <a:extLst>
                <a:ext uri="{FF2B5EF4-FFF2-40B4-BE49-F238E27FC236}">
                  <a16:creationId xmlns:a16="http://schemas.microsoft.com/office/drawing/2014/main" id="{D7CDBEDF-366D-4D68-BC8D-4346CE16288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660;p28">
            <a:extLst>
              <a:ext uri="{FF2B5EF4-FFF2-40B4-BE49-F238E27FC236}">
                <a16:creationId xmlns:a16="http://schemas.microsoft.com/office/drawing/2014/main" id="{AB4A459F-C3DA-453F-8E15-CD33A0AE911C}"/>
              </a:ext>
            </a:extLst>
          </p:cNvPr>
          <p:cNvGrpSpPr/>
          <p:nvPr/>
        </p:nvGrpSpPr>
        <p:grpSpPr>
          <a:xfrm>
            <a:off x="6907854" y="5737457"/>
            <a:ext cx="4418400" cy="3193185"/>
            <a:chOff x="0" y="1419318"/>
            <a:chExt cx="5891199" cy="4978047"/>
          </a:xfrm>
        </p:grpSpPr>
        <p:sp>
          <p:nvSpPr>
            <p:cNvPr id="35" name="Google Shape;661;p28">
              <a:extLst>
                <a:ext uri="{FF2B5EF4-FFF2-40B4-BE49-F238E27FC236}">
                  <a16:creationId xmlns:a16="http://schemas.microsoft.com/office/drawing/2014/main" id="{40F1D8F0-B270-4DAE-8B4A-43D6D9DFF8E9}"/>
                </a:ext>
              </a:extLst>
            </p:cNvPr>
            <p:cNvSpPr txBox="1"/>
            <p:nvPr/>
          </p:nvSpPr>
          <p:spPr>
            <a:xfrm>
              <a:off x="8" y="1419318"/>
              <a:ext cx="5891191" cy="1372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rgbClr val="0B1320"/>
                  </a:solidFill>
                  <a:latin typeface="Playfair Display Black"/>
                  <a:sym typeface="Playfair Display Black"/>
                </a:rPr>
                <a:t>Miro</a:t>
              </a:r>
              <a:endParaRPr sz="4400" dirty="0"/>
            </a:p>
          </p:txBody>
        </p:sp>
        <p:sp>
          <p:nvSpPr>
            <p:cNvPr id="36" name="Google Shape;662;p28">
              <a:extLst>
                <a:ext uri="{FF2B5EF4-FFF2-40B4-BE49-F238E27FC236}">
                  <a16:creationId xmlns:a16="http://schemas.microsoft.com/office/drawing/2014/main" id="{59379B56-E5C7-43E8-82C3-A55EC1ADDB38}"/>
                </a:ext>
              </a:extLst>
            </p:cNvPr>
            <p:cNvSpPr txBox="1"/>
            <p:nvPr/>
          </p:nvSpPr>
          <p:spPr>
            <a:xfrm>
              <a:off x="0" y="2904339"/>
              <a:ext cx="5891191" cy="3493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b="0" i="0" u="none" strike="noStrike" cap="none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Использовалась для разработки чернового варианта функциональной модели</a:t>
              </a:r>
              <a:endParaRPr dirty="0"/>
            </a:p>
          </p:txBody>
        </p:sp>
      </p:grpSp>
      <p:grpSp>
        <p:nvGrpSpPr>
          <p:cNvPr id="37" name="Google Shape;650;p28">
            <a:extLst>
              <a:ext uri="{FF2B5EF4-FFF2-40B4-BE49-F238E27FC236}">
                <a16:creationId xmlns:a16="http://schemas.microsoft.com/office/drawing/2014/main" id="{6EFF121C-E46E-48D9-B7D5-2FA58BC84CE0}"/>
              </a:ext>
            </a:extLst>
          </p:cNvPr>
          <p:cNvGrpSpPr/>
          <p:nvPr/>
        </p:nvGrpSpPr>
        <p:grpSpPr>
          <a:xfrm>
            <a:off x="12181652" y="3850177"/>
            <a:ext cx="5660281" cy="5535041"/>
            <a:chOff x="0" y="-38100"/>
            <a:chExt cx="1490774" cy="1457789"/>
          </a:xfrm>
        </p:grpSpPr>
        <p:sp>
          <p:nvSpPr>
            <p:cNvPr id="38" name="Google Shape;651;p28">
              <a:extLst>
                <a:ext uri="{FF2B5EF4-FFF2-40B4-BE49-F238E27FC236}">
                  <a16:creationId xmlns:a16="http://schemas.microsoft.com/office/drawing/2014/main" id="{A5F44920-9B68-4918-9E9A-CCC4261BA9BF}"/>
                </a:ext>
              </a:extLst>
            </p:cNvPr>
            <p:cNvSpPr/>
            <p:nvPr/>
          </p:nvSpPr>
          <p:spPr>
            <a:xfrm>
              <a:off x="0" y="0"/>
              <a:ext cx="1490774" cy="1419689"/>
            </a:xfrm>
            <a:custGeom>
              <a:avLst/>
              <a:gdLst/>
              <a:ahLst/>
              <a:cxnLst/>
              <a:rect l="l" t="t" r="r" b="b"/>
              <a:pathLst>
                <a:path w="1490774" h="1419689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354036"/>
                  </a:lnTo>
                  <a:cubicBezTo>
                    <a:pt x="1490774" y="1390295"/>
                    <a:pt x="1461380" y="1419689"/>
                    <a:pt x="1425121" y="1419689"/>
                  </a:cubicBezTo>
                  <a:lnTo>
                    <a:pt x="65653" y="1419689"/>
                  </a:lnTo>
                  <a:cubicBezTo>
                    <a:pt x="29394" y="1419689"/>
                    <a:pt x="0" y="1390295"/>
                    <a:pt x="0" y="1354036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52;p28">
              <a:extLst>
                <a:ext uri="{FF2B5EF4-FFF2-40B4-BE49-F238E27FC236}">
                  <a16:creationId xmlns:a16="http://schemas.microsoft.com/office/drawing/2014/main" id="{328644DB-2B03-4931-9BF7-A0B8482D419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660;p28">
            <a:extLst>
              <a:ext uri="{FF2B5EF4-FFF2-40B4-BE49-F238E27FC236}">
                <a16:creationId xmlns:a16="http://schemas.microsoft.com/office/drawing/2014/main" id="{6BF9B169-E007-4DD3-B28D-37312BB74D2B}"/>
              </a:ext>
            </a:extLst>
          </p:cNvPr>
          <p:cNvGrpSpPr/>
          <p:nvPr/>
        </p:nvGrpSpPr>
        <p:grpSpPr>
          <a:xfrm>
            <a:off x="12663055" y="5514109"/>
            <a:ext cx="4557935" cy="3394750"/>
            <a:chOff x="-186055" y="1105086"/>
            <a:chExt cx="6077246" cy="5292279"/>
          </a:xfrm>
        </p:grpSpPr>
        <p:sp>
          <p:nvSpPr>
            <p:cNvPr id="41" name="Google Shape;661;p28">
              <a:extLst>
                <a:ext uri="{FF2B5EF4-FFF2-40B4-BE49-F238E27FC236}">
                  <a16:creationId xmlns:a16="http://schemas.microsoft.com/office/drawing/2014/main" id="{D476A06A-2248-4728-8331-D06269D350D4}"/>
                </a:ext>
              </a:extLst>
            </p:cNvPr>
            <p:cNvSpPr txBox="1"/>
            <p:nvPr/>
          </p:nvSpPr>
          <p:spPr>
            <a:xfrm>
              <a:off x="-186055" y="1105086"/>
              <a:ext cx="6077246" cy="1372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rgbClr val="0B1320"/>
                  </a:solidFill>
                  <a:latin typeface="Playfair Display Black"/>
                  <a:sym typeface="Playfair Display Black"/>
                </a:rPr>
                <a:t>Discord</a:t>
              </a:r>
              <a:endParaRPr sz="4400" dirty="0"/>
            </a:p>
          </p:txBody>
        </p:sp>
        <p:sp>
          <p:nvSpPr>
            <p:cNvPr id="42" name="Google Shape;662;p28">
              <a:extLst>
                <a:ext uri="{FF2B5EF4-FFF2-40B4-BE49-F238E27FC236}">
                  <a16:creationId xmlns:a16="http://schemas.microsoft.com/office/drawing/2014/main" id="{ACC6540A-24A3-4AF3-804D-11ED6B701B2C}"/>
                </a:ext>
              </a:extLst>
            </p:cNvPr>
            <p:cNvSpPr txBox="1"/>
            <p:nvPr/>
          </p:nvSpPr>
          <p:spPr>
            <a:xfrm>
              <a:off x="0" y="2904339"/>
              <a:ext cx="5891191" cy="3493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b="0" i="0" u="none" strike="noStrike" cap="none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Использовался для</a:t>
              </a:r>
              <a:r>
                <a:rPr lang="en-US" sz="2800" b="0" i="0" u="none" strike="noStrike" cap="none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ru-RU" sz="2800" b="0" i="0" u="none" strike="noStrike" cap="none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совместного принятия решений, </a:t>
              </a:r>
              <a:r>
                <a:rPr lang="ru-RU" sz="2800" b="0" i="0" u="none" strike="noStrike" cap="none" dirty="0" err="1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брейншторминга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3365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7"/>
          <p:cNvSpPr txBox="1"/>
          <p:nvPr/>
        </p:nvSpPr>
        <p:spPr>
          <a:xfrm>
            <a:off x="1028700" y="1984770"/>
            <a:ext cx="1623060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Назначение ИС</a:t>
            </a:r>
            <a:endParaRPr sz="5400" dirty="0"/>
          </a:p>
        </p:txBody>
      </p:sp>
      <p:grpSp>
        <p:nvGrpSpPr>
          <p:cNvPr id="601" name="Google Shape;601;p27"/>
          <p:cNvGrpSpPr/>
          <p:nvPr/>
        </p:nvGrpSpPr>
        <p:grpSpPr>
          <a:xfrm>
            <a:off x="2127054" y="3394310"/>
            <a:ext cx="14226933" cy="3291308"/>
            <a:chOff x="0" y="-38100"/>
            <a:chExt cx="4068654" cy="1976168"/>
          </a:xfrm>
        </p:grpSpPr>
        <p:sp>
          <p:nvSpPr>
            <p:cNvPr id="602" name="Google Shape;602;p27"/>
            <p:cNvSpPr/>
            <p:nvPr/>
          </p:nvSpPr>
          <p:spPr>
            <a:xfrm>
              <a:off x="0" y="0"/>
              <a:ext cx="4068654" cy="1938068"/>
            </a:xfrm>
            <a:custGeom>
              <a:avLst/>
              <a:gdLst/>
              <a:ahLst/>
              <a:cxnLst/>
              <a:rect l="l" t="t" r="r" b="b"/>
              <a:pathLst>
                <a:path w="4068654" h="1938068" extrusionOk="0">
                  <a:moveTo>
                    <a:pt x="26120" y="0"/>
                  </a:moveTo>
                  <a:lnTo>
                    <a:pt x="4042533" y="0"/>
                  </a:lnTo>
                  <a:cubicBezTo>
                    <a:pt x="4056959" y="0"/>
                    <a:pt x="4068654" y="11694"/>
                    <a:pt x="4068654" y="26120"/>
                  </a:cubicBezTo>
                  <a:lnTo>
                    <a:pt x="4068654" y="1911948"/>
                  </a:lnTo>
                  <a:cubicBezTo>
                    <a:pt x="4068654" y="1926374"/>
                    <a:pt x="4056959" y="1938068"/>
                    <a:pt x="4042533" y="1938068"/>
                  </a:cubicBezTo>
                  <a:lnTo>
                    <a:pt x="26120" y="1938068"/>
                  </a:lnTo>
                  <a:cubicBezTo>
                    <a:pt x="11694" y="1938068"/>
                    <a:pt x="0" y="1926374"/>
                    <a:pt x="0" y="1911948"/>
                  </a:cubicBezTo>
                  <a:lnTo>
                    <a:pt x="0" y="26120"/>
                  </a:lnTo>
                  <a:cubicBezTo>
                    <a:pt x="0" y="11694"/>
                    <a:pt x="11694" y="0"/>
                    <a:pt x="261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5" name="Google Shape;615;p27"/>
          <p:cNvSpPr txBox="1"/>
          <p:nvPr/>
        </p:nvSpPr>
        <p:spPr>
          <a:xfrm>
            <a:off x="2697922" y="3920396"/>
            <a:ext cx="13090718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Необходимо создать инструмент, 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который позволит автоматизировать рабочие процессы, максимально исключить ведение  бумажного документооборота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Необходимо обеспечить в системе автоматическое формирование всех документов и их архивное хранение.</a:t>
            </a:r>
            <a:endParaRPr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22" name="Google Shape;622;p27"/>
          <p:cNvGrpSpPr/>
          <p:nvPr/>
        </p:nvGrpSpPr>
        <p:grpSpPr>
          <a:xfrm>
            <a:off x="16919334" y="4176127"/>
            <a:ext cx="6045617" cy="7440760"/>
            <a:chOff x="0" y="0"/>
            <a:chExt cx="8060823" cy="9921013"/>
          </a:xfrm>
        </p:grpSpPr>
        <p:grpSp>
          <p:nvGrpSpPr>
            <p:cNvPr id="623" name="Google Shape;623;p27"/>
            <p:cNvGrpSpPr/>
            <p:nvPr/>
          </p:nvGrpSpPr>
          <p:grpSpPr>
            <a:xfrm>
              <a:off x="0" y="0"/>
              <a:ext cx="8060823" cy="9921013"/>
              <a:chOff x="0" y="0"/>
              <a:chExt cx="660400" cy="812800"/>
            </a:xfrm>
          </p:grpSpPr>
          <p:sp>
            <p:nvSpPr>
              <p:cNvPr id="624" name="Google Shape;624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6" name="Google Shape;626;p27"/>
            <p:cNvGrpSpPr/>
            <p:nvPr/>
          </p:nvGrpSpPr>
          <p:grpSpPr>
            <a:xfrm>
              <a:off x="470923" y="579598"/>
              <a:ext cx="7118977" cy="8761817"/>
              <a:chOff x="0" y="0"/>
              <a:chExt cx="660400" cy="812800"/>
            </a:xfrm>
          </p:grpSpPr>
          <p:sp>
            <p:nvSpPr>
              <p:cNvPr id="627" name="Google Shape;627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27"/>
            <p:cNvGrpSpPr/>
            <p:nvPr/>
          </p:nvGrpSpPr>
          <p:grpSpPr>
            <a:xfrm>
              <a:off x="935823" y="1151782"/>
              <a:ext cx="6189177" cy="7617449"/>
              <a:chOff x="0" y="0"/>
              <a:chExt cx="660400" cy="812800"/>
            </a:xfrm>
          </p:grpSpPr>
          <p:sp>
            <p:nvSpPr>
              <p:cNvPr id="630" name="Google Shape;630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2" name="Google Shape;632;p27"/>
          <p:cNvGrpSpPr/>
          <p:nvPr/>
        </p:nvGrpSpPr>
        <p:grpSpPr>
          <a:xfrm rot="10800000">
            <a:off x="-4173009" y="-1022043"/>
            <a:ext cx="5734716" cy="7058111"/>
            <a:chOff x="0" y="0"/>
            <a:chExt cx="7646287" cy="9410815"/>
          </a:xfrm>
        </p:grpSpPr>
        <p:grpSp>
          <p:nvGrpSpPr>
            <p:cNvPr id="633" name="Google Shape;633;p27"/>
            <p:cNvGrpSpPr/>
            <p:nvPr/>
          </p:nvGrpSpPr>
          <p:grpSpPr>
            <a:xfrm>
              <a:off x="0" y="0"/>
              <a:ext cx="7646287" cy="9410815"/>
              <a:chOff x="0" y="0"/>
              <a:chExt cx="660400" cy="812800"/>
            </a:xfrm>
          </p:grpSpPr>
          <p:sp>
            <p:nvSpPr>
              <p:cNvPr id="634" name="Google Shape;634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27"/>
            <p:cNvGrpSpPr/>
            <p:nvPr/>
          </p:nvGrpSpPr>
          <p:grpSpPr>
            <a:xfrm>
              <a:off x="446706" y="549792"/>
              <a:ext cx="6752876" cy="8311232"/>
              <a:chOff x="0" y="0"/>
              <a:chExt cx="660400" cy="812800"/>
            </a:xfrm>
          </p:grpSpPr>
          <p:sp>
            <p:nvSpPr>
              <p:cNvPr id="637" name="Google Shape;637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27"/>
            <p:cNvGrpSpPr/>
            <p:nvPr/>
          </p:nvGrpSpPr>
          <p:grpSpPr>
            <a:xfrm>
              <a:off x="887697" y="1092550"/>
              <a:ext cx="5870893" cy="7225714"/>
              <a:chOff x="0" y="0"/>
              <a:chExt cx="660400" cy="812800"/>
            </a:xfrm>
          </p:grpSpPr>
          <p:sp>
            <p:nvSpPr>
              <p:cNvPr id="640" name="Google Shape;640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8"/>
          <p:cNvGrpSpPr/>
          <p:nvPr/>
        </p:nvGrpSpPr>
        <p:grpSpPr>
          <a:xfrm>
            <a:off x="3810020" y="3704320"/>
            <a:ext cx="4728867" cy="5900690"/>
            <a:chOff x="0" y="-38100"/>
            <a:chExt cx="1490774" cy="1457789"/>
          </a:xfrm>
        </p:grpSpPr>
        <p:sp>
          <p:nvSpPr>
            <p:cNvPr id="651" name="Google Shape;651;p28"/>
            <p:cNvSpPr/>
            <p:nvPr/>
          </p:nvSpPr>
          <p:spPr>
            <a:xfrm>
              <a:off x="0" y="0"/>
              <a:ext cx="1490774" cy="1419689"/>
            </a:xfrm>
            <a:custGeom>
              <a:avLst/>
              <a:gdLst/>
              <a:ahLst/>
              <a:cxnLst/>
              <a:rect l="l" t="t" r="r" b="b"/>
              <a:pathLst>
                <a:path w="1490774" h="1419689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354036"/>
                  </a:lnTo>
                  <a:cubicBezTo>
                    <a:pt x="1490774" y="1390295"/>
                    <a:pt x="1461380" y="1419689"/>
                    <a:pt x="1425121" y="1419689"/>
                  </a:cubicBezTo>
                  <a:lnTo>
                    <a:pt x="65653" y="1419689"/>
                  </a:lnTo>
                  <a:cubicBezTo>
                    <a:pt x="29394" y="1419689"/>
                    <a:pt x="0" y="1390295"/>
                    <a:pt x="0" y="1354036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28"/>
          <p:cNvSpPr txBox="1"/>
          <p:nvPr/>
        </p:nvSpPr>
        <p:spPr>
          <a:xfrm>
            <a:off x="536349" y="1140875"/>
            <a:ext cx="6807432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Основные компоненты</a:t>
            </a:r>
            <a:endParaRPr sz="5400" dirty="0"/>
          </a:p>
        </p:txBody>
      </p:sp>
      <p:grpSp>
        <p:nvGrpSpPr>
          <p:cNvPr id="660" name="Google Shape;660;p28"/>
          <p:cNvGrpSpPr/>
          <p:nvPr/>
        </p:nvGrpSpPr>
        <p:grpSpPr>
          <a:xfrm>
            <a:off x="4120493" y="4271961"/>
            <a:ext cx="4418394" cy="2459810"/>
            <a:chOff x="0" y="-57150"/>
            <a:chExt cx="5891191" cy="3834745"/>
          </a:xfrm>
        </p:grpSpPr>
        <p:sp>
          <p:nvSpPr>
            <p:cNvPr id="661" name="Google Shape;661;p28"/>
            <p:cNvSpPr txBox="1"/>
            <p:nvPr/>
          </p:nvSpPr>
          <p:spPr>
            <a:xfrm>
              <a:off x="0" y="-57150"/>
              <a:ext cx="5891191" cy="2744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Ц</a:t>
              </a:r>
              <a:r>
                <a:rPr lang="ru-RU" sz="4400" b="0" i="0" u="none" strike="noStrike" cap="none" dirty="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ентральный процесс</a:t>
              </a:r>
              <a:endParaRPr sz="4400" dirty="0"/>
            </a:p>
          </p:txBody>
        </p:sp>
        <p:sp>
          <p:nvSpPr>
            <p:cNvPr id="662" name="Google Shape;662;p28"/>
            <p:cNvSpPr txBox="1"/>
            <p:nvPr/>
          </p:nvSpPr>
          <p:spPr>
            <a:xfrm>
              <a:off x="0" y="2904339"/>
              <a:ext cx="5891191" cy="873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Д</a:t>
              </a:r>
              <a:r>
                <a:rPr lang="ru-RU" sz="2800" b="0" i="0" u="none" strike="noStrike" cap="none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окументооборот</a:t>
              </a:r>
              <a:endParaRPr dirty="0"/>
            </a:p>
          </p:txBody>
        </p:sp>
      </p:grpSp>
      <p:cxnSp>
        <p:nvCxnSpPr>
          <p:cNvPr id="666" name="Google Shape;666;p28"/>
          <p:cNvCxnSpPr>
            <a:cxnSpLocks/>
          </p:cNvCxnSpPr>
          <p:nvPr/>
        </p:nvCxnSpPr>
        <p:spPr>
          <a:xfrm>
            <a:off x="5575687" y="2138071"/>
            <a:ext cx="1017691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67" name="Google Shape;667;p28"/>
          <p:cNvGrpSpPr/>
          <p:nvPr/>
        </p:nvGrpSpPr>
        <p:grpSpPr>
          <a:xfrm>
            <a:off x="16347787" y="1933748"/>
            <a:ext cx="406823" cy="408647"/>
            <a:chOff x="1813" y="0"/>
            <a:chExt cx="809173" cy="812800"/>
          </a:xfrm>
        </p:grpSpPr>
        <p:sp>
          <p:nvSpPr>
            <p:cNvPr id="668" name="Google Shape;668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28"/>
          <p:cNvGrpSpPr/>
          <p:nvPr/>
        </p:nvGrpSpPr>
        <p:grpSpPr>
          <a:xfrm>
            <a:off x="16911461" y="1933748"/>
            <a:ext cx="406823" cy="408647"/>
            <a:chOff x="1813" y="0"/>
            <a:chExt cx="809173" cy="812800"/>
          </a:xfrm>
        </p:grpSpPr>
        <p:sp>
          <p:nvSpPr>
            <p:cNvPr id="671" name="Google Shape;671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17472509" y="1933748"/>
            <a:ext cx="406823" cy="408647"/>
            <a:chOff x="1813" y="0"/>
            <a:chExt cx="809173" cy="812800"/>
          </a:xfrm>
        </p:grpSpPr>
        <p:sp>
          <p:nvSpPr>
            <p:cNvPr id="674" name="Google Shape;674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650;p28">
            <a:extLst>
              <a:ext uri="{FF2B5EF4-FFF2-40B4-BE49-F238E27FC236}">
                <a16:creationId xmlns:a16="http://schemas.microsoft.com/office/drawing/2014/main" id="{62561E60-339E-4B1C-B11C-1B0A8713592C}"/>
              </a:ext>
            </a:extLst>
          </p:cNvPr>
          <p:cNvGrpSpPr/>
          <p:nvPr/>
        </p:nvGrpSpPr>
        <p:grpSpPr>
          <a:xfrm>
            <a:off x="8849358" y="3704320"/>
            <a:ext cx="8468926" cy="5900686"/>
            <a:chOff x="0" y="-38100"/>
            <a:chExt cx="1490774" cy="1457789"/>
          </a:xfrm>
        </p:grpSpPr>
        <p:sp>
          <p:nvSpPr>
            <p:cNvPr id="26" name="Google Shape;651;p28">
              <a:extLst>
                <a:ext uri="{FF2B5EF4-FFF2-40B4-BE49-F238E27FC236}">
                  <a16:creationId xmlns:a16="http://schemas.microsoft.com/office/drawing/2014/main" id="{970F8F5B-5DFA-4255-B3CA-DDDA0C619EF6}"/>
                </a:ext>
              </a:extLst>
            </p:cNvPr>
            <p:cNvSpPr/>
            <p:nvPr/>
          </p:nvSpPr>
          <p:spPr>
            <a:xfrm>
              <a:off x="0" y="0"/>
              <a:ext cx="1490774" cy="1419689"/>
            </a:xfrm>
            <a:custGeom>
              <a:avLst/>
              <a:gdLst/>
              <a:ahLst/>
              <a:cxnLst/>
              <a:rect l="l" t="t" r="r" b="b"/>
              <a:pathLst>
                <a:path w="1490774" h="1419689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354036"/>
                  </a:lnTo>
                  <a:cubicBezTo>
                    <a:pt x="1490774" y="1390295"/>
                    <a:pt x="1461380" y="1419689"/>
                    <a:pt x="1425121" y="1419689"/>
                  </a:cubicBezTo>
                  <a:lnTo>
                    <a:pt x="65653" y="1419689"/>
                  </a:lnTo>
                  <a:cubicBezTo>
                    <a:pt x="29394" y="1419689"/>
                    <a:pt x="0" y="1390295"/>
                    <a:pt x="0" y="1354036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2;p28">
              <a:extLst>
                <a:ext uri="{FF2B5EF4-FFF2-40B4-BE49-F238E27FC236}">
                  <a16:creationId xmlns:a16="http://schemas.microsoft.com/office/drawing/2014/main" id="{55999005-DE40-430A-8C2F-DFDA897244A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660;p28">
            <a:extLst>
              <a:ext uri="{FF2B5EF4-FFF2-40B4-BE49-F238E27FC236}">
                <a16:creationId xmlns:a16="http://schemas.microsoft.com/office/drawing/2014/main" id="{67C7F380-2C8A-424B-82C2-F036BCC71109}"/>
              </a:ext>
            </a:extLst>
          </p:cNvPr>
          <p:cNvGrpSpPr/>
          <p:nvPr/>
        </p:nvGrpSpPr>
        <p:grpSpPr>
          <a:xfrm>
            <a:off x="9156311" y="4271961"/>
            <a:ext cx="4478027" cy="4664171"/>
            <a:chOff x="-1" y="-57150"/>
            <a:chExt cx="2983359" cy="7475183"/>
          </a:xfrm>
        </p:grpSpPr>
        <p:sp>
          <p:nvSpPr>
            <p:cNvPr id="29" name="Google Shape;661;p28">
              <a:extLst>
                <a:ext uri="{FF2B5EF4-FFF2-40B4-BE49-F238E27FC236}">
                  <a16:creationId xmlns:a16="http://schemas.microsoft.com/office/drawing/2014/main" id="{18AB3598-DB8C-441A-8A90-5BDE6BBE6E91}"/>
                </a:ext>
              </a:extLst>
            </p:cNvPr>
            <p:cNvSpPr txBox="1"/>
            <p:nvPr/>
          </p:nvSpPr>
          <p:spPr>
            <a:xfrm>
              <a:off x="0" y="-57150"/>
              <a:ext cx="2860627" cy="2821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dirty="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Внешние сущности</a:t>
              </a:r>
              <a:endParaRPr sz="4400" dirty="0"/>
            </a:p>
          </p:txBody>
        </p:sp>
        <p:sp>
          <p:nvSpPr>
            <p:cNvPr id="30" name="Google Shape;662;p28">
              <a:extLst>
                <a:ext uri="{FF2B5EF4-FFF2-40B4-BE49-F238E27FC236}">
                  <a16:creationId xmlns:a16="http://schemas.microsoft.com/office/drawing/2014/main" id="{7497F1E8-E5A7-4E34-B795-E86DDD330072}"/>
                </a:ext>
              </a:extLst>
            </p:cNvPr>
            <p:cNvSpPr txBox="1"/>
            <p:nvPr/>
          </p:nvSpPr>
          <p:spPr>
            <a:xfrm>
              <a:off x="-1" y="2929294"/>
              <a:ext cx="2983359" cy="4488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b="0" i="0" u="none" strike="noStrike" cap="none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Директор</a:t>
              </a: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Заместитель директора</a:t>
              </a: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b="0" i="0" u="none" strike="noStrike" cap="none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Главный менеджер</a:t>
              </a: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Главный администратор</a:t>
              </a: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dirty="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Бухгалтер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1FCC3F6-785F-4D36-8E0E-8EF4B6D98C8A}"/>
              </a:ext>
            </a:extLst>
          </p:cNvPr>
          <p:cNvSpPr txBox="1"/>
          <p:nvPr/>
        </p:nvSpPr>
        <p:spPr>
          <a:xfrm>
            <a:off x="13937813" y="6135365"/>
            <a:ext cx="3285181" cy="2282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Менеджеры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Администраторы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Тренеры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Клиенты</a:t>
            </a:r>
          </a:p>
        </p:txBody>
      </p:sp>
    </p:spTree>
    <p:extLst>
      <p:ext uri="{BB962C8B-B14F-4D97-AF65-F5344CB8AC3E}">
        <p14:creationId xmlns:p14="http://schemas.microsoft.com/office/powerpoint/2010/main" val="101651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981D7D-349C-4C6C-B48D-69492799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2229977"/>
            <a:ext cx="14020800" cy="7935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659;p28">
            <a:extLst>
              <a:ext uri="{FF2B5EF4-FFF2-40B4-BE49-F238E27FC236}">
                <a16:creationId xmlns:a16="http://schemas.microsoft.com/office/drawing/2014/main" id="{C0C9D816-9696-431D-969C-2F7C781AAAC4}"/>
              </a:ext>
            </a:extLst>
          </p:cNvPr>
          <p:cNvSpPr txBox="1"/>
          <p:nvPr/>
        </p:nvSpPr>
        <p:spPr>
          <a:xfrm>
            <a:off x="3220187" y="235585"/>
            <a:ext cx="11573306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Схема потоков между процессом и сущностями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60126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04203E-ED13-437C-AC67-20F4DB329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40" y="-4387"/>
            <a:ext cx="15224760" cy="10291387"/>
          </a:xfrm>
          <a:prstGeom prst="rect">
            <a:avLst/>
          </a:prstGeom>
        </p:spPr>
      </p:pic>
      <p:sp>
        <p:nvSpPr>
          <p:cNvPr id="31" name="Google Shape;121;p14">
            <a:extLst>
              <a:ext uri="{FF2B5EF4-FFF2-40B4-BE49-F238E27FC236}">
                <a16:creationId xmlns:a16="http://schemas.microsoft.com/office/drawing/2014/main" id="{1F7B4A82-2DAA-424A-8107-2FDCDAD4769E}"/>
              </a:ext>
            </a:extLst>
          </p:cNvPr>
          <p:cNvSpPr txBox="1"/>
          <p:nvPr/>
        </p:nvSpPr>
        <p:spPr>
          <a:xfrm rot="16200000">
            <a:off x="-1874701" y="4144110"/>
            <a:ext cx="7179417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Диаграмма </a:t>
            </a:r>
            <a:r>
              <a:rPr lang="ru-RU" sz="5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нулевого</a:t>
            </a: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уровня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30906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622</Words>
  <Application>Microsoft Office PowerPoint</Application>
  <PresentationFormat>Произвольный</PresentationFormat>
  <Paragraphs>90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Fira Sans</vt:lpstr>
      <vt:lpstr>Wingdings</vt:lpstr>
      <vt:lpstr>Times New Roman</vt:lpstr>
      <vt:lpstr>Roboto</vt:lpstr>
      <vt:lpstr>Playfair Display Black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Ekaterina</dc:creator>
  <cp:lastModifiedBy>Динара Хисаметдинова</cp:lastModifiedBy>
  <cp:revision>8</cp:revision>
  <dcterms:modified xsi:type="dcterms:W3CDTF">2023-03-23T19:03:27Z</dcterms:modified>
</cp:coreProperties>
</file>