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customxml/itemprops2.xml" ContentType="application/vnd.openxmlformats-officedocument.customXmlProperties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3"/>
  </p:notesMasterIdLst>
  <p:sldIdLst>
    <p:sldId id="340" r:id="rId4"/>
    <p:sldId id="353" r:id="rId5"/>
    <p:sldId id="354" r:id="rId6"/>
    <p:sldId id="358" r:id="rId7"/>
    <p:sldId id="359" r:id="rId8"/>
    <p:sldId id="356" r:id="rId9"/>
    <p:sldId id="357" r:id="rId10"/>
    <p:sldId id="355" r:id="rId11"/>
    <p:sldId id="342" r:id="rId12"/>
    <p:sldId id="35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06C8AF-E6FA-03C8-CC12-5AB6868DB2A7}" name="Пеньков Георгий Дмитриевич" initials="ПГД" userId="S::335108@niuitmo.ru::4065f779-ab01-405b-bc01-ac5c145dc93a" providerId="AD"/>
  <p188:author id="{EEA13ADF-EE64-3A01-8BD1-6A3C474F0A23}" name="Пиотуховский Александр Андреевич" initials="ПАА" userId="S::368651@niuitmo.ru::e7fe6ddd-180a-4c61-955d-7d1f0f6a386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Якунин" initials="АЯ" lastIdx="1" clrIdx="0">
    <p:extLst>
      <p:ext uri="{19B8F6BF-5375-455C-9EA6-DF929625EA0E}">
        <p15:presenceInfo xmlns:p15="http://schemas.microsoft.com/office/powerpoint/2012/main" userId="77606ff212cd19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1BAFF-E18B-45A7-BB48-B56D41359773}" v="2" dt="2023-03-23T08:37:22.181"/>
    <p1510:client id="{8B467DD8-26E3-4D9D-9FCD-C8263C25DC59}" v="1928" dt="2023-03-23T19:12:09.330"/>
    <p1510:client id="{FFDB4655-0F4A-4927-ABA5-DCEB5DEB3E9C}" v="2848" vWet="2850" dt="2023-03-23T19:06:5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3T23:05:41.56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8B1F9-7076-4051-8B0D-64815E547512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9685-5D76-4E95-A5C2-ADDA63BC09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E58F9685-5D76-4E95-A5C2-ADDA63BC09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47E7555-2176-4BDB-80E8-819D5F6138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71C207-96DA-4090-826B-530D619011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36A93D-9D2B-483B-9B25-6F508FE3F3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323B7B-AC38-411C-A517-1F9D171F62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6B2B0E0-9645-4DD6-AAEF-8C054F98AD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79981B-D113-42C4-A3CE-EE3EC6D054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482C76-594A-4D9C-9C3B-501AFE0250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3678CA-2717-4CBB-9576-552457D399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FFFAD0-198F-470A-9A14-30FA32E551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133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133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конец списка.</a:t>
            </a:r>
          </a:p>
          <a:p>
            <a:pPr lvl="0"/>
            <a:endParaRPr lang="ru-RU"/>
          </a:p>
          <a:p>
            <a:pPr lvl="0"/>
            <a:endParaRPr lang="ru-RU"/>
          </a:p>
        </p:txBody>
      </p:sp>
      <p:sp>
        <p:nvSpPr>
          <p:cNvPr id="3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/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18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600" y="1615925"/>
            <a:ext cx="9956800" cy="4596191"/>
          </a:xfrm>
        </p:spPr>
        <p:txBody>
          <a:bodyPr/>
          <a:lstStyle>
            <a:lvl1pPr marL="0" indent="0" algn="l">
              <a:buFont typeface="Arial" pitchFamily="34" charset="0" panose="020B0604020202020204"/>
              <a:buNone/>
              <a:defRPr sz="1867" baseline="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3200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3200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6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6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5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599" y="1386883"/>
            <a:ext cx="11185676" cy="4980051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667" baseline="0"/>
            </a:lvl1pPr>
            <a:lvl2pPr marL="609585" indent="0">
              <a:buFont typeface="Arial" pitchFamily="34" charset="0" panose="020B0604020202020204"/>
              <a:buNone/>
              <a:defRPr sz="3200"/>
            </a:lvl2pPr>
            <a:lvl3pPr marL="1219170" indent="0">
              <a:buFont typeface="Arial" pitchFamily="34" charset="0" panose="020B0604020202020204"/>
              <a:buNone/>
              <a:defRPr sz="2667"/>
            </a:lvl3pPr>
            <a:lvl4pPr marL="1828754" indent="0">
              <a:buFont typeface="Arial" pitchFamily="34" charset="0" panose="020B0604020202020204"/>
              <a:buNone/>
              <a:defRPr sz="2400"/>
            </a:lvl4pPr>
            <a:lvl5pPr marL="2438339" indent="0">
              <a:buFont typeface="Arial" pitchFamily="34" charset="0" panose="020B0604020202020204"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2667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667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400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832151" y="1644953"/>
            <a:ext cx="9560076" cy="454780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 baseline="0"/>
            </a:lvl1pPr>
            <a:lvl2pPr marL="609585" indent="0">
              <a:buFontTx/>
              <a:buNone/>
              <a:defRPr sz="2133" baseline="0"/>
            </a:lvl2pPr>
            <a:lvl3pPr marL="1219170" indent="0">
              <a:buFontTx/>
              <a:buNone/>
              <a:defRPr sz="2133" baseline="0"/>
            </a:lvl3pPr>
            <a:lvl4pPr marL="1828754" indent="0">
              <a:buFontTx/>
              <a:buNone/>
              <a:defRPr sz="2133" baseline="0"/>
            </a:lvl4pPr>
            <a:lvl5pPr>
              <a:buFontTx/>
              <a:buNone/>
              <a:defRPr sz="2133" baseline="0"/>
            </a:lvl5pPr>
          </a:lstStyle>
          <a:p>
            <a:pPr lvl="0"/>
            <a:r>
              <a:rPr lang="ru-RU" sz="2133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133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1867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1867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solidFill>
                  <a:schemeClr val="bg1"/>
                </a:solidFill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2" name="TextBox 1"/>
          <p:cNvSpPr txBox="1"/>
          <p:nvPr userDrawn="1"/>
        </p:nvSpPr>
        <p:spPr>
          <a:xfrm>
            <a:off x="6797889" y="653699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81069" y="569652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4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609600" y="408580"/>
            <a:ext cx="9099176" cy="703045"/>
          </a:xfrm>
        </p:spPr>
        <p:txBody>
          <a:bodyPr>
            <a:normAutofit/>
          </a:bodyPr>
          <a:lstStyle>
            <a:lvl1pPr>
              <a:defRPr sz="4267" baseline="0">
                <a:latin typeface="Golos Text DemiBold" pitchFamily="34" charset="-52" panose="020B0703020202020204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5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609599" y="1386883"/>
            <a:ext cx="11185676" cy="4980051"/>
          </a:xfrm>
        </p:spPr>
        <p:txBody>
          <a:bodyPr>
            <a:normAutofit/>
          </a:bodyPr>
          <a:lstStyle>
            <a:lvl1pPr marL="0" indent="0">
              <a:buFont typeface="Arial" pitchFamily="34" charset="0" panose="020B0604020202020204"/>
              <a:buNone/>
              <a:defRPr sz="2667" baseline="0"/>
            </a:lvl1pPr>
            <a:lvl2pPr marL="609585" indent="0">
              <a:buFont typeface="Arial" pitchFamily="34" charset="0" panose="020B0604020202020204"/>
              <a:buNone/>
              <a:defRPr sz="3200"/>
            </a:lvl2pPr>
            <a:lvl3pPr marL="1219170" indent="0">
              <a:buFont typeface="Arial" pitchFamily="34" charset="0" panose="020B0604020202020204"/>
              <a:buNone/>
              <a:defRPr sz="2667"/>
            </a:lvl3pPr>
            <a:lvl4pPr marL="1828754" indent="0">
              <a:buFont typeface="Arial" pitchFamily="34" charset="0" panose="020B0604020202020204"/>
              <a:buNone/>
              <a:defRPr sz="2400"/>
            </a:lvl4pPr>
            <a:lvl5pPr marL="2438339" indent="0">
              <a:buFont typeface="Arial" pitchFamily="34" charset="0" panose="020B0604020202020204"/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z="2667">
                <a:latin typeface="Golos Text" pitchFamily="34" charset="-52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pPr lvl="0"/>
            <a:endParaRPr lang="ru-RU" sz="2667">
              <a:latin typeface="Golos Text" pitchFamily="34" charset="-52" panose="020B0503020202020204"/>
            </a:endParaRPr>
          </a:p>
          <a:p>
            <a:pPr marL="0" lvl="0" indent="0" algn="l">
              <a:buNone/>
            </a:pPr>
            <a:r>
              <a:rPr lang="ru-RU" sz="2400" b="1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Начало списка: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список;</a:t>
            </a:r>
          </a:p>
          <a:p>
            <a:pPr lvl="0" algn="l">
              <a:buFont typeface="Arial" pitchFamily="34" charset="0" panose="020B0604020202020204"/>
              <a:buChar char="•"/>
            </a:pPr>
            <a:r>
              <a:rPr lang="ru-RU" sz="2400" b="0" i="0">
                <a:solidFill>
                  <a:srgbClr val="2C2D2E"/>
                </a:solidFill>
                <a:effectLst/>
                <a:latin typeface="Golos Text" pitchFamily="34" charset="-52" panose="020B0503020202020204"/>
              </a:rPr>
              <a:t> конец списка.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09600" y="408579"/>
            <a:ext cx="109728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495884"/>
            <a:ext cx="109728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153401" y="5512167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153401" y="5512167"/>
            <a:ext cx="246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0"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ALS Gorizont Bold Expanded" pitchFamily="50" charset="0" panose="00000805000000000000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 typeface="Arial" pitchFamily="34" charset="0" panose="020B0604020202020204"/>
        <a:buNone/>
        <a:defRPr sz="20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4pPr>
      <a:lvl5pPr marL="1828800" indent="0" algn="l" defTabSz="457200" rtl="0" eaLnBrk="1" latinLnBrk="0" hangingPunct="1">
        <a:spcBef>
          <a:spcPct val="20000"/>
        </a:spcBef>
        <a:buFont typeface="Arial" pitchFamily="34" charset="0" panose="020B0604020202020204"/>
        <a:buNone/>
        <a:defRPr sz="1600" kern="1200">
          <a:solidFill>
            <a:schemeClr val="tx1"/>
          </a:solidFill>
          <a:latin typeface="Golos Text" pitchFamily="34" charset="-52" panose="020B0503020202020204"/>
          <a:ea typeface="+mn-ea"/>
          <a:cs typeface="Golos Text" pitchFamily="34" charset="-52" panose="020B0503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C085-71E4-4D7B-AA13-2CBB0448D01A}" type="datetimeFigureOut">
              <a:rPr lang="ru-RU" smtClean="0"/>
              <a:t>11.05.2023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2D23-8B49-4FB8-87D0-1B0ACCD346D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776000" y="2364488"/>
            <a:ext cx="8640000" cy="2129022"/>
          </a:xfrm>
        </p:spPr>
        <p:txBody>
          <a:bodyPr>
            <a:noAutofit/>
          </a:bodyPr>
          <a:lstStyle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Анализ поведения системы с использованием контекстных диаграмм (</a:t>
            </a:r>
            <a:r>
              <a:rPr lang="en-US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DFD</a:t>
            </a:r>
            <a:r>
              <a:rPr lang="ru-RU" sz="4000" kern="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 panose="02020603050405020304"/>
                <a:ea typeface="Golos Text DemiBold" pitchFamily="34" charset="-52" panose="020B0703020202020204"/>
                <a:cs typeface="Times New Roman" pitchFamily="18" charset="0" panose="02020603050405020304"/>
              </a:rPr>
              <a:t>)</a:t>
            </a:r>
            <a:endParaRPr lang="en-US" sz="4000" b="0" kern="1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 panose="02020603050405020304"/>
              <a:ea typeface="Golos Text DemiBold" pitchFamily="34" charset="-52" panose="020B0703020202020204"/>
              <a:cs typeface="Times New Roman" pitchFamily="18" charset="0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5999" y="4493510"/>
            <a:ext cx="4320001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000" b="0" dirty="0">
                <a:solidFill>
                  <a:schemeClr val="bg1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Вариант 6</a:t>
            </a:r>
            <a:endParaRPr lang="ru-RU" sz="20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8291" y="4360121"/>
            <a:ext cx="2595418" cy="228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Работу выполнили</a:t>
            </a:r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:</a:t>
            </a:r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 Якунин Андрей Денисович, Казарян Тигран Геворгович</a:t>
            </a:r>
            <a:endParaRPr lang="en-US" dirty="0">
              <a:solidFill>
                <a:schemeClr val="bg2"/>
              </a:solidFill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r"/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Группа: </a:t>
            </a:r>
            <a:r>
              <a:rPr lang="en-US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K3141</a:t>
            </a:r>
          </a:p>
          <a:p>
            <a:pPr algn="r"/>
            <a:r>
              <a:rPr lang="ru-RU" dirty="0">
                <a:solidFill>
                  <a:schemeClr val="bg2"/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Преподаватель: Говорова Марина Михайловна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 noEditPoints="1"/>
          </p:cNvSpPr>
          <p:nvPr>
            <p:ph type="title"/>
          </p:nvPr>
        </p:nvSpPr>
        <p:spPr>
          <a:xfrm>
            <a:off x="2881746" y="299618"/>
            <a:ext cx="5734036" cy="1603045"/>
          </a:xfrm>
        </p:spPr>
        <p:txBody>
          <a:bodyPr>
            <a:noAutofit/>
          </a:bodyPr>
          <a:lstStyle/>
          <a:p>
            <a:pPr algn="ctr"/>
            <a:r>
              <a:rPr lang="ru-RU" sz="5400" b="0" dirty="0">
                <a:latin typeface="Times New Roman" pitchFamily="18" charset="0" panose="02020603050405020304"/>
                <a:cs typeface="Times New Roman" pitchFamily="18" charset="0" panose="02020603050405020304"/>
              </a:rPr>
              <a:t>Спасибо за внимание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72991" y="1902663"/>
            <a:ext cx="2429192" cy="2429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859861" y="1591056"/>
            <a:ext cx="6861740" cy="1513883"/>
          </a:xfrm>
        </p:spPr>
        <p:txBody>
          <a:bodyPr>
            <a:normAutofit/>
          </a:bodyPr>
          <a:lstStyle/>
          <a:p>
            <a:r>
              <a:rPr lang="ru-RU" dirty="0"/>
              <a:t>Цели</a:t>
            </a:r>
            <a:r>
              <a:rPr lang="en-US" dirty="0"/>
              <a:t>:</a:t>
            </a:r>
          </a:p>
          <a:p>
            <a:r>
              <a:rPr lang="ru-RU" dirty="0"/>
              <a:t>1)Создание модели для взаимодействия заемщика и банка</a:t>
            </a: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9855" y="3731491"/>
            <a:ext cx="6317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ru-RU" dirty="0"/>
              <a:t>Выделить основные процессы и внешние сущности</a:t>
            </a:r>
          </a:p>
          <a:p>
            <a:pPr marL="342900" indent="-342900">
              <a:buAutoNum type="arabicParenR"/>
            </a:pPr>
            <a:r>
              <a:rPr lang="ru-RU" dirty="0"/>
              <a:t>Построить макет на бумаге</a:t>
            </a:r>
          </a:p>
          <a:p>
            <a:pPr marL="342900" indent="-342900">
              <a:buAutoNum type="arabicParenR"/>
            </a:pPr>
            <a:r>
              <a:rPr lang="ru-RU" dirty="0"/>
              <a:t>Составить контекстную диаграмму нулевого уровня</a:t>
            </a:r>
          </a:p>
          <a:p>
            <a:pPr marL="342900" indent="-342900">
              <a:buAutoNum type="arabicParenR"/>
            </a:pPr>
            <a:r>
              <a:rPr lang="ru-RU" dirty="0"/>
              <a:t>Выполнить анализ событий и определить связи по потокам данных между сущностями, событиями , накопителям данных.</a:t>
            </a:r>
          </a:p>
          <a:p>
            <a:pPr marL="342900" indent="-342900">
              <a:buAutoNum type="arabicParenR"/>
            </a:pPr>
            <a:r>
              <a:rPr lang="ru-RU" dirty="0"/>
              <a:t>Составить контекстную диаграмму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24516" y="3946391"/>
            <a:ext cx="3528291" cy="16241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74306" y="1866222"/>
            <a:ext cx="3016198" cy="16858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работу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838200" y="1607127"/>
            <a:ext cx="10515600" cy="4569836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ru-RU" dirty="0"/>
              <a:t>План модели</a:t>
            </a:r>
          </a:p>
          <a:p>
            <a:r>
              <a:rPr lang="ru-RU" dirty="0"/>
              <a:t>2)Проектирование</a:t>
            </a:r>
          </a:p>
          <a:p>
            <a:r>
              <a:rPr lang="ru-RU" dirty="0"/>
              <a:t>3)Реализация в </a:t>
            </a:r>
            <a:r>
              <a:rPr lang="en-US" dirty="0"/>
              <a:t>Erwin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1884" y="0"/>
            <a:ext cx="1027877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29604" y="33188"/>
            <a:ext cx="10318688" cy="6718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739788" y="1619554"/>
            <a:ext cx="2123485" cy="47710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1) Отправка денег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делает банк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39788" y="2214418"/>
            <a:ext cx="2831518" cy="1886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8655" y="1619553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2)Информация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28655" y="2203755"/>
            <a:ext cx="2854036" cy="1902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 noEditPoints="1"/>
          </p:cNvSpPr>
          <p:nvPr>
            <p:ph type="body" sz="quarter" idx="11"/>
          </p:nvPr>
        </p:nvSpPr>
        <p:spPr>
          <a:xfrm>
            <a:off x="924514" y="1736559"/>
            <a:ext cx="2622249" cy="460938"/>
          </a:xfrm>
        </p:spPr>
        <p:txBody>
          <a:bodyPr/>
          <a:lstStyle/>
          <a:p>
            <a:r>
              <a:rPr lang="ru-RU" dirty="0"/>
              <a:t>Получение денег</a:t>
            </a:r>
          </a:p>
        </p:txBody>
      </p:sp>
      <p:sp>
        <p:nvSpPr>
          <p:cNvPr id="3" name="Заголовок 2"/>
          <p:cNvSpPr>
            <a:spLocks noGrp="1" noEditPoint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обязанностей заёмщика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1140" y="1736559"/>
            <a:ext cx="24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Ежемесячная выплата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2373745"/>
            <a:ext cx="4959927" cy="371994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373745"/>
            <a:ext cx="4625924" cy="3966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205057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62545"/>
            <a:ext cx="9755909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dirty="0"/>
              <a:t>Научились строить диаграммы в программе </a:t>
            </a:r>
            <a:r>
              <a:rPr lang="en-US" dirty="0"/>
              <a:t>Erwin</a:t>
            </a:r>
            <a:endParaRPr lang="ru-RU" dirty="0"/>
          </a:p>
          <a:p>
            <a:pPr marL="342900" indent="-342900">
              <a:buFont typeface="+mj-lt"/>
              <a:buAutoNum type="arabicParenR"/>
            </a:pP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Поняли как работает банковская система</a:t>
            </a:r>
          </a:p>
          <a:p>
            <a:pPr marL="342900" indent="-342900">
              <a:buFont typeface="+mj-lt"/>
              <a:buAutoNum type="arabicParenR"/>
            </a:pPr>
            <a:endParaRPr lang="ru-RU" dirty="0"/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Выполнили работу, опираясь на данную нам информацию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81114" y="554182"/>
            <a:ext cx="4759562" cy="4901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336000" y="549000"/>
            <a:ext cx="9099176" cy="539999"/>
          </a:xfrm>
        </p:spPr>
        <p:txBody>
          <a:bodyPr>
            <a:normAutofit/>
          </a:bodyPr>
          <a:lstStyle/>
          <a:p>
            <a:r>
              <a:rPr lang="ru-RU" sz="2800" dirty="0"/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696000" y="2169000"/>
            <a:ext cx="10800000" cy="4043116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1 ) Первые шаги с </a:t>
            </a:r>
            <a:r>
              <a:rPr lang="en-US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CA </a:t>
            </a:r>
            <a:r>
              <a:rPr lang="en-US" sz="1800" dirty="0" err="1">
                <a:latin typeface="Times New Roman" pitchFamily="18" charset="0" panose="02020603050405020304"/>
                <a:cs typeface="Times New Roman" pitchFamily="18" charset="0" panose="02020603050405020304"/>
              </a:rPr>
              <a:t>ERwin</a:t>
            </a:r>
            <a:r>
              <a:rPr lang="en-US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Process Modeler. </a:t>
            </a:r>
            <a:r>
              <a:rPr lang="ru-RU" sz="18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Часть 1  </a:t>
            </a:r>
            <a:r>
              <a:rPr lang="en-US" sz="1800" dirty="0"/>
              <a:t>[</a:t>
            </a:r>
            <a:r>
              <a:rPr lang="ru-RU" sz="1800" dirty="0"/>
              <a:t>Электронный ресурс</a:t>
            </a:r>
            <a:r>
              <a:rPr lang="en-US" sz="1800" dirty="0"/>
              <a:t>].</a:t>
            </a:r>
            <a:r>
              <a:rPr lang="ru-RU" sz="1800" dirty="0"/>
              <a:t> – Режим доступа: </a:t>
            </a:r>
            <a:r>
              <a:rPr lang="en-US" sz="1800" dirty="0"/>
              <a:t>https://www.interface.ru/home.asp?artId=22274 </a:t>
            </a:r>
            <a:r>
              <a:rPr lang="ru-RU" sz="1800" dirty="0"/>
              <a:t> (дата обращения 19.03.2023).</a:t>
            </a:r>
          </a:p>
          <a:p>
            <a:pPr algn="just"/>
            <a:endParaRPr lang="ru-RU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4DAE9245-FD5C-48A3-9F61-0C8FFBFAE07A}" vid="{20E0B42B-372D-46F0-B56F-89DFAD950D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C5F98384A9A7B46A350B10BB1672A3C" ma:contentTypeVersion="7" ma:contentTypeDescription="Создание документа." ma:contentTypeScope="" ma:versionID="6a426891396822596b74a9b89819472f">
  <xsd:schema xmlns:xsd="http://www.w3.org/2001/XMLSchema" xmlns:xs="http://www.w3.org/2001/XMLSchema" xmlns:p="http://schemas.microsoft.com/office/2006/metadata/properties" xmlns:ns3="3035a2ab-e565-41a4-a725-eac02191bc8c" targetNamespace="http://schemas.microsoft.com/office/2006/metadata/properties" ma:root="true" ma:fieldsID="b92e1559f094101a634089879278052e" ns3:_="">
    <xsd:import namespace="3035a2ab-e565-41a4-a725-eac02191bc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5a2ab-e565-41a4-a725-eac02191b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CEACF1-8F51-43B5-B008-3104A27AE8B7}">
  <ds:schemaRefs>
    <ds:schemaRef ds:uri="3035a2ab-e565-41a4-a725-eac02191bc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83A7F4-44D5-4B6C-A59A-BA306F428A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DA972-D85F-4ED6-A2DB-FA5DFC91E27C}">
  <ds:schemaRefs>
    <ds:schemaRef ds:uri="http://purl.org/dc/elements/1.1/"/>
    <ds:schemaRef ds:uri="3035a2ab-e565-41a4-a725-eac02191bc8c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167</Words>
  <Application>Microsoft Office PowerPoint</Application>
  <PresentationFormat>Широкоэкранный</PresentationFormat>
  <Paragraphs>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ALS Gorizont Bold Expanded</vt:lpstr>
      <vt:lpstr>Arial</vt:lpstr>
      <vt:lpstr>Calibri</vt:lpstr>
      <vt:lpstr>Calibri Light</vt:lpstr>
      <vt:lpstr>Golos Text</vt:lpstr>
      <vt:lpstr>Golos Text DemiBold</vt:lpstr>
      <vt:lpstr>Times New Roman</vt:lpstr>
      <vt:lpstr>Тема1</vt:lpstr>
      <vt:lpstr>Тема Office</vt:lpstr>
      <vt:lpstr>Анализ поведения системы с использованием контекстных диаграмм (DFD)</vt:lpstr>
      <vt:lpstr>Цели и задачи</vt:lpstr>
      <vt:lpstr>Этапы работу</vt:lpstr>
      <vt:lpstr>Презентация PowerPoint</vt:lpstr>
      <vt:lpstr>Презентация PowerPoint</vt:lpstr>
      <vt:lpstr>Что делает банк?</vt:lpstr>
      <vt:lpstr>Описание обязанностей заёмщика</vt:lpstr>
      <vt:lpstr>Вывод</vt:lpstr>
      <vt:lpstr>Список использованных источников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Агентство «Ньютон»</dc:title>
  <dc:creator>Якунин Андрей</dc:creator>
  <cp:lastModifiedBy>Тигран Казарян</cp:lastModifiedBy>
  <cp:revision>9</cp:revision>
  <dcterms:created xsi:type="dcterms:W3CDTF">2023-03-23T07:39:30Z</dcterms:created>
  <dcterms:modified xsi:type="dcterms:W3CDTF">2023-05-11T12:51:37Z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0x010100BC5F98384A9A7B46A350B10BB1672A3C</vt:lpwstr>
  </property>
</Properties>
</file>