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B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AB065C-1ADB-CBCD-A9FC-B3DF5B9F5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6C2129-BF45-DF7B-AA5D-0A6E80869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1C1BED-5B17-A7B3-C6CC-98140A4E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F4A5-927B-40E0-AC9C-59DE3183893E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24C1B5-F33D-2477-F446-AC9D442A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EC5908-8169-6F08-D890-85307C8E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1F3-C380-4F4A-980F-84D565163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82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65D5A-A20F-EE8B-9CD0-733F83E2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DB927F-68CD-C8CF-EA5D-0E3732C54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0FBD40-2053-9638-B031-98C4A42C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F4A5-927B-40E0-AC9C-59DE3183893E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3A804-9270-585E-0995-A056F08A2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B4BAE1-E681-DBF1-C4D2-30999F10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1F3-C380-4F4A-980F-84D565163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9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68FE713-390F-AE44-2B9C-DCA19F1C2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98C4F7-C80D-1617-4F8B-061632D29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B5498C-839B-360E-744F-693F9E73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F4A5-927B-40E0-AC9C-59DE3183893E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4DDEF6-5E94-7E9C-32AC-12421772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95D795-9592-9F4C-1ED9-2EF15E6C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1F3-C380-4F4A-980F-84D565163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95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A904D-3627-FE75-D6C2-A163E7A7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F9CDBD-05D6-31E9-D850-05120739A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07D33B-C671-C4F1-D681-362F6E4D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F4A5-927B-40E0-AC9C-59DE3183893E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73F623-AF50-6E03-CA8D-687ECCAF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CBE2E7-1530-CE53-8411-38CB35CF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1F3-C380-4F4A-980F-84D565163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41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ACEFB-4530-906F-7D82-776A6C09E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ECEAC3-278F-BC6B-322F-034B64D09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53E2C8-D184-18C0-4F0E-385DDAA6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F4A5-927B-40E0-AC9C-59DE3183893E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E51619-AD7C-706F-3575-E2936340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262811-CE8F-4EF4-3CC5-D7C03963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1F3-C380-4F4A-980F-84D565163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7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6D505-9A07-380D-9AEC-40BC77FB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CEB552-0C28-3124-7925-84EC55FD6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D316A9-4F49-5627-2079-A6F884985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733493-DC98-8118-3536-93CBE849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F4A5-927B-40E0-AC9C-59DE3183893E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CBABDC-6236-B7B6-61CC-E677D9B3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8C9588-AA4B-0B66-347F-22BA60BA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1F3-C380-4F4A-980F-84D565163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76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E45A2-6A1C-0EBB-D88A-19E4F391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E3A52D-CD07-27BA-BEA4-F1D74B0FB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242104-142F-0461-E691-CFE2420D2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4C50D4-D3AB-79B0-B784-60140F841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14B893-9B5A-34AE-F947-E0F55DB62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E477785-756C-375B-0C82-FAA39B05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F4A5-927B-40E0-AC9C-59DE3183893E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136626-266D-4D2C-C419-E3894FA7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C89E161-A5BF-21FA-B75C-B0727888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1F3-C380-4F4A-980F-84D565163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8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76F8C-123C-7DAC-9F9E-13B2017E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415CF1-1779-91A1-1C98-1F4622CF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F4A5-927B-40E0-AC9C-59DE3183893E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0B7AEB-F3F1-260D-20E5-8BBCE9CF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3CA4AC-B803-B47D-5F81-407D49D3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1F3-C380-4F4A-980F-84D565163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9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65D5D5E-EC51-33D7-9569-504350BC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F4A5-927B-40E0-AC9C-59DE3183893E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EC531B-9E20-34D4-0E01-E8E8D937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F551FD-4E93-D2E5-51CD-6CB02C16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1F3-C380-4F4A-980F-84D565163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4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608DC-B6BD-5E6E-8DEC-8C0006E6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0BDA23-9555-516F-A9CC-792DED0D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DB84F7-4D0A-F16C-EE64-4D5D2EAF5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5EEDE0-380B-53E7-C06D-BB94B804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F4A5-927B-40E0-AC9C-59DE3183893E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59E47A-9F5C-0703-C9BE-AEBAC4E8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FB72B6-3F3E-AAA1-91E3-99C4421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1F3-C380-4F4A-980F-84D565163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04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9A5BD-A0AF-B31F-F566-8F72DCE6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A1499C1-CCB1-8827-8CE3-6E488C808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D94FDB-0C25-5D1A-AA29-12AA02ED8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B2CFA4-BDBA-902C-7BDC-C446BD841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F4A5-927B-40E0-AC9C-59DE3183893E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453978-634D-4CFB-E72A-B0D563E9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4F52D3-1A72-0BE9-5CD5-7173A263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31F3-C380-4F4A-980F-84D565163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22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35B35-3D22-8FD6-439D-A342CE08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2C00A7-D479-7000-6584-088AED21D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880952-6ED6-7731-8A2F-CDB6FB605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0F4A5-927B-40E0-AC9C-59DE3183893E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ADF0D1-D917-C2D6-A1A3-577997E71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56E24E-B361-AAFB-A0C8-CB6ED1677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B31F3-C380-4F4A-980F-84D565163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41DA30C-DF90-9EC9-3EB1-597185DC5FCF}"/>
              </a:ext>
            </a:extLst>
          </p:cNvPr>
          <p:cNvSpPr/>
          <p:nvPr/>
        </p:nvSpPr>
        <p:spPr>
          <a:xfrm>
            <a:off x="0" y="0"/>
            <a:ext cx="403352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67B8FF"/>
              </a:gs>
              <a:gs pos="53000">
                <a:srgbClr val="67B8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D39195E-F407-AED0-C2BA-6BBBCE033C42}"/>
              </a:ext>
            </a:extLst>
          </p:cNvPr>
          <p:cNvSpPr/>
          <p:nvPr/>
        </p:nvSpPr>
        <p:spPr>
          <a:xfrm rot="10800000">
            <a:off x="8158482" y="0"/>
            <a:ext cx="403352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67B8FF"/>
              </a:gs>
              <a:gs pos="53000">
                <a:srgbClr val="67B8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63349-A7E4-D90F-49A2-CABB891E9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9045"/>
            <a:ext cx="9144000" cy="1046681"/>
          </a:xfrm>
        </p:spPr>
        <p:txBody>
          <a:bodyPr/>
          <a:lstStyle/>
          <a:p>
            <a:r>
              <a:rPr lang="ru-RU" dirty="0"/>
              <a:t>Лабораторная работа №1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12F78C-2904-49F1-C9FC-5A7672AC1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0996"/>
            <a:ext cx="9144000" cy="1655762"/>
          </a:xfrm>
        </p:spPr>
        <p:txBody>
          <a:bodyPr/>
          <a:lstStyle/>
          <a:p>
            <a:r>
              <a:rPr lang="ru-RU" b="1" i="0" dirty="0">
                <a:effectLst/>
                <a:latin typeface="+mj-lt"/>
                <a:cs typeface="Times New Roman" panose="02020603050405020304" pitchFamily="18" charset="0"/>
              </a:rPr>
              <a:t>Анализ поведения системы с использованием контекстных диаграмм</a:t>
            </a:r>
          </a:p>
          <a:p>
            <a:r>
              <a:rPr lang="ru-RU" b="1" dirty="0">
                <a:latin typeface="+mj-lt"/>
                <a:cs typeface="Times New Roman" panose="02020603050405020304" pitchFamily="18" charset="0"/>
              </a:rPr>
              <a:t>Вариант 1</a:t>
            </a:r>
          </a:p>
          <a:p>
            <a:r>
              <a:rPr lang="ru-RU" b="1" dirty="0">
                <a:latin typeface="+mj-lt"/>
                <a:cs typeface="Times New Roman" panose="02020603050405020304" pitchFamily="18" charset="0"/>
              </a:rPr>
              <a:t>Бюро проката яхт Сан-Хуана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14D3F4-3791-AE95-7BCF-B03EA1FD4D67}"/>
              </a:ext>
            </a:extLst>
          </p:cNvPr>
          <p:cNvSpPr txBox="1"/>
          <p:nvPr/>
        </p:nvSpPr>
        <p:spPr>
          <a:xfrm>
            <a:off x="223521" y="5362909"/>
            <a:ext cx="3393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Автор: Бигачев В.А.</a:t>
            </a:r>
          </a:p>
          <a:p>
            <a:r>
              <a:rPr lang="ru-RU" dirty="0"/>
              <a:t>Группа: К32392</a:t>
            </a:r>
          </a:p>
          <a:p>
            <a:r>
              <a:rPr lang="ru-RU" dirty="0"/>
              <a:t>Преподаватель: Говорова М.М.</a:t>
            </a:r>
          </a:p>
          <a:p>
            <a:r>
              <a:rPr lang="ru-RU" dirty="0"/>
              <a:t>Университет ИТМО</a:t>
            </a:r>
          </a:p>
        </p:txBody>
      </p:sp>
    </p:spTree>
    <p:extLst>
      <p:ext uri="{BB962C8B-B14F-4D97-AF65-F5344CB8AC3E}">
        <p14:creationId xmlns:p14="http://schemas.microsoft.com/office/powerpoint/2010/main" val="424343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4522143-F47C-F36C-5BC2-85077BB7A5AD}"/>
              </a:ext>
            </a:extLst>
          </p:cNvPr>
          <p:cNvSpPr/>
          <p:nvPr/>
        </p:nvSpPr>
        <p:spPr>
          <a:xfrm>
            <a:off x="0" y="0"/>
            <a:ext cx="440944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67B8FF"/>
              </a:gs>
              <a:gs pos="53000">
                <a:srgbClr val="67B8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F871E35-0DA0-7E61-DA99-90067041F592}"/>
              </a:ext>
            </a:extLst>
          </p:cNvPr>
          <p:cNvSpPr/>
          <p:nvPr/>
        </p:nvSpPr>
        <p:spPr>
          <a:xfrm rot="10800000">
            <a:off x="7782560" y="0"/>
            <a:ext cx="440944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67B8FF"/>
              </a:gs>
              <a:gs pos="53000">
                <a:srgbClr val="67B8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3A05D2-F03D-D226-60E1-0D38408D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99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Бюро яхт Сан-Хуана – посредник между владельцами яхт и людей, которые хотят арендовать яхту на время(клиенты). 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153BA-A469-DD51-F8EF-A8EF718D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2F467-BCBD-D570-8DD3-C6D3EEAD6246}"/>
              </a:ext>
            </a:extLst>
          </p:cNvPr>
          <p:cNvSpPr txBox="1"/>
          <p:nvPr/>
        </p:nvSpPr>
        <p:spPr>
          <a:xfrm>
            <a:off x="838200" y="2949575"/>
            <a:ext cx="10246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Сан-Хуана находит людей, которые владеют яхтами, и сдаёт их яхты в аренду людям, которым это необходимо.</a:t>
            </a:r>
          </a:p>
        </p:txBody>
      </p:sp>
    </p:spTree>
    <p:extLst>
      <p:ext uri="{BB962C8B-B14F-4D97-AF65-F5344CB8AC3E}">
        <p14:creationId xmlns:p14="http://schemas.microsoft.com/office/powerpoint/2010/main" val="234955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703D152-A2F1-1846-1D64-853F4C8DD19A}"/>
              </a:ext>
            </a:extLst>
          </p:cNvPr>
          <p:cNvSpPr/>
          <p:nvPr/>
        </p:nvSpPr>
        <p:spPr>
          <a:xfrm>
            <a:off x="0" y="0"/>
            <a:ext cx="440944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67B8FF"/>
              </a:gs>
              <a:gs pos="53000">
                <a:srgbClr val="67B8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0005D0-5573-0DFD-94F2-14C9C38C578A}"/>
              </a:ext>
            </a:extLst>
          </p:cNvPr>
          <p:cNvSpPr/>
          <p:nvPr/>
        </p:nvSpPr>
        <p:spPr>
          <a:xfrm>
            <a:off x="7782562" y="0"/>
            <a:ext cx="440944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67B8FF"/>
              </a:gs>
              <a:gs pos="53000">
                <a:srgbClr val="67B8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0207B-C8EE-01F1-09F2-7B4C7C45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7DA945-6ECA-7467-5978-01F0B24F1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u="none" strike="noStrike" dirty="0">
                <a:effectLst/>
              </a:rPr>
              <a:t>Проектирование функциональной модели АИС для «Сан-Хуана». </a:t>
            </a:r>
          </a:p>
          <a:p>
            <a:pPr marL="0" indent="0">
              <a:buNone/>
            </a:pPr>
            <a:r>
              <a:rPr lang="ru-RU" b="0" i="0" u="none" strike="noStrike" dirty="0">
                <a:effectLst/>
              </a:rPr>
              <a:t>При построении модели системы будем использовать методологию контекстных диаграмм (DFD).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319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703D152-A2F1-1846-1D64-853F4C8DD19A}"/>
              </a:ext>
            </a:extLst>
          </p:cNvPr>
          <p:cNvSpPr/>
          <p:nvPr/>
        </p:nvSpPr>
        <p:spPr>
          <a:xfrm>
            <a:off x="0" y="0"/>
            <a:ext cx="440944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67B8FF"/>
              </a:gs>
              <a:gs pos="53000">
                <a:srgbClr val="67B8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0005D0-5573-0DFD-94F2-14C9C38C578A}"/>
              </a:ext>
            </a:extLst>
          </p:cNvPr>
          <p:cNvSpPr/>
          <p:nvPr/>
        </p:nvSpPr>
        <p:spPr>
          <a:xfrm>
            <a:off x="7782562" y="0"/>
            <a:ext cx="440944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67B8FF"/>
              </a:gs>
              <a:gs pos="53000">
                <a:srgbClr val="67B8F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0207B-C8EE-01F1-09F2-7B4C7C45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7DA945-6ECA-7467-5978-01F0B24F1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Определить назначение ИС.</a:t>
            </a:r>
          </a:p>
          <a:p>
            <a:r>
              <a:rPr lang="ru-RU" dirty="0"/>
              <a:t>Выделить основной процесс и внешние сущности по отношению к нему.</a:t>
            </a:r>
          </a:p>
          <a:p>
            <a:r>
              <a:rPr lang="ru-RU" dirty="0"/>
              <a:t>Выделить потоки для внешних сущностей по отношению к основному событию.</a:t>
            </a:r>
          </a:p>
          <a:p>
            <a:r>
              <a:rPr lang="ru-RU" dirty="0"/>
              <a:t>Составить контекстную диаграмму нулевого уровня.</a:t>
            </a:r>
          </a:p>
          <a:p>
            <a:r>
              <a:rPr lang="ru-RU" dirty="0"/>
              <a:t>Проанализировать события, определить связи по потокам данных между сущностями, событиям, накопителями данных.</a:t>
            </a:r>
          </a:p>
          <a:p>
            <a:r>
              <a:rPr lang="ru-RU" dirty="0"/>
              <a:t>Составить детализированную контекстную диаграмму.</a:t>
            </a:r>
          </a:p>
        </p:txBody>
      </p:sp>
    </p:spTree>
    <p:extLst>
      <p:ext uri="{BB962C8B-B14F-4D97-AF65-F5344CB8AC3E}">
        <p14:creationId xmlns:p14="http://schemas.microsoft.com/office/powerpoint/2010/main" val="258351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703D152-A2F1-1846-1D64-853F4C8DD19A}"/>
              </a:ext>
            </a:extLst>
          </p:cNvPr>
          <p:cNvSpPr/>
          <p:nvPr/>
        </p:nvSpPr>
        <p:spPr>
          <a:xfrm>
            <a:off x="0" y="0"/>
            <a:ext cx="4409440" cy="685800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rgbClr val="67B8FF"/>
              </a:gs>
              <a:gs pos="53000">
                <a:srgbClr val="67B8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0005D0-5573-0DFD-94F2-14C9C38C578A}"/>
              </a:ext>
            </a:extLst>
          </p:cNvPr>
          <p:cNvSpPr/>
          <p:nvPr/>
        </p:nvSpPr>
        <p:spPr>
          <a:xfrm>
            <a:off x="7782562" y="0"/>
            <a:ext cx="440944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67B8FF"/>
              </a:gs>
              <a:gs pos="53000">
                <a:srgbClr val="67B8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0207B-C8EE-01F1-09F2-7B4C7C45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средства выполнения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7DA945-6ECA-7467-5978-01F0B24F1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Методы выполнения проекта заключаются в использовании функционального моделирования контекстных диаграмм (</a:t>
            </a:r>
            <a:r>
              <a:rPr lang="en-US" dirty="0"/>
              <a:t>DFD)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Средство выполнения является </a:t>
            </a:r>
            <a:r>
              <a:rPr lang="en-US" dirty="0"/>
              <a:t>CASE-</a:t>
            </a:r>
            <a:r>
              <a:rPr lang="ru-RU" dirty="0"/>
              <a:t>средство </a:t>
            </a:r>
            <a:r>
              <a:rPr lang="en-US" dirty="0"/>
              <a:t>CA ERwin Process Modeler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81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703D152-A2F1-1846-1D64-853F4C8DD19A}"/>
              </a:ext>
            </a:extLst>
          </p:cNvPr>
          <p:cNvSpPr/>
          <p:nvPr/>
        </p:nvSpPr>
        <p:spPr>
          <a:xfrm>
            <a:off x="0" y="0"/>
            <a:ext cx="440944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67B8FF"/>
              </a:gs>
              <a:gs pos="53000">
                <a:srgbClr val="67B8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0005D0-5573-0DFD-94F2-14C9C38C578A}"/>
              </a:ext>
            </a:extLst>
          </p:cNvPr>
          <p:cNvSpPr/>
          <p:nvPr/>
        </p:nvSpPr>
        <p:spPr>
          <a:xfrm>
            <a:off x="7782562" y="0"/>
            <a:ext cx="440944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67B8FF"/>
              </a:gs>
              <a:gs pos="53000">
                <a:srgbClr val="67B8F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0207B-C8EE-01F1-09F2-7B4C7C45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ИС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9019A2E-16CA-0AB3-5DFF-A0A45FDCA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265" y="1474781"/>
            <a:ext cx="6769469" cy="4702182"/>
          </a:xfrm>
        </p:spPr>
      </p:pic>
    </p:spTree>
    <p:extLst>
      <p:ext uri="{BB962C8B-B14F-4D97-AF65-F5344CB8AC3E}">
        <p14:creationId xmlns:p14="http://schemas.microsoft.com/office/powerpoint/2010/main" val="336949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703D152-A2F1-1846-1D64-853F4C8DD19A}"/>
              </a:ext>
            </a:extLst>
          </p:cNvPr>
          <p:cNvSpPr/>
          <p:nvPr/>
        </p:nvSpPr>
        <p:spPr>
          <a:xfrm>
            <a:off x="0" y="0"/>
            <a:ext cx="4409440" cy="685800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rgbClr val="67B8FF"/>
              </a:gs>
              <a:gs pos="53000">
                <a:srgbClr val="67B8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0005D0-5573-0DFD-94F2-14C9C38C578A}"/>
              </a:ext>
            </a:extLst>
          </p:cNvPr>
          <p:cNvSpPr/>
          <p:nvPr/>
        </p:nvSpPr>
        <p:spPr>
          <a:xfrm>
            <a:off x="7782562" y="0"/>
            <a:ext cx="440944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67B8FF"/>
              </a:gs>
              <a:gs pos="53000">
                <a:srgbClr val="67B8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0207B-C8EE-01F1-09F2-7B4C7C45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Детализированная контекстная диаграмма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3F59E01-5129-6A67-AC7F-962828313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743" y="1581829"/>
            <a:ext cx="7188514" cy="5021854"/>
          </a:xfrm>
        </p:spPr>
      </p:pic>
    </p:spTree>
    <p:extLst>
      <p:ext uri="{BB962C8B-B14F-4D97-AF65-F5344CB8AC3E}">
        <p14:creationId xmlns:p14="http://schemas.microsoft.com/office/powerpoint/2010/main" val="325818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703D152-A2F1-1846-1D64-853F4C8DD19A}"/>
              </a:ext>
            </a:extLst>
          </p:cNvPr>
          <p:cNvSpPr/>
          <p:nvPr/>
        </p:nvSpPr>
        <p:spPr>
          <a:xfrm>
            <a:off x="0" y="0"/>
            <a:ext cx="440944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67B8FF"/>
              </a:gs>
              <a:gs pos="53000">
                <a:srgbClr val="67B8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0005D0-5573-0DFD-94F2-14C9C38C578A}"/>
              </a:ext>
            </a:extLst>
          </p:cNvPr>
          <p:cNvSpPr/>
          <p:nvPr/>
        </p:nvSpPr>
        <p:spPr>
          <a:xfrm>
            <a:off x="7782562" y="0"/>
            <a:ext cx="440944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67B8FF"/>
              </a:gs>
              <a:gs pos="53000">
                <a:srgbClr val="67B8F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0207B-C8EE-01F1-09F2-7B4C7C45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7DA945-6ECA-7467-5978-01F0B24F1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Была проанализирована предметная область бюро, после чего были выделены основные процессы и сделаны контекстные диаграммы уровня А0 и А-0 с помощью </a:t>
            </a:r>
            <a:r>
              <a:rPr lang="en-US" dirty="0"/>
              <a:t>CASE-</a:t>
            </a:r>
            <a:r>
              <a:rPr lang="ru-RU" dirty="0"/>
              <a:t>средства </a:t>
            </a:r>
            <a:r>
              <a:rPr lang="en-US" dirty="0"/>
              <a:t>ERwin Process Modeler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52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BB201-29A6-5DCF-73CC-05531BD9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060" y="2766218"/>
            <a:ext cx="5643880" cy="132556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6924831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Sitesauce">
      <a:dk1>
        <a:srgbClr val="FFFFFF"/>
      </a:dk1>
      <a:lt1>
        <a:srgbClr val="67B8FF"/>
      </a:lt1>
      <a:dk2>
        <a:srgbClr val="59B1FF"/>
      </a:dk2>
      <a:lt2>
        <a:srgbClr val="C8E5FF"/>
      </a:lt2>
      <a:accent1>
        <a:srgbClr val="3DA4FF"/>
      </a:accent1>
      <a:accent2>
        <a:srgbClr val="C1E3FF"/>
      </a:accent2>
      <a:accent3>
        <a:srgbClr val="85C8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217</Words>
  <Application>Microsoft Office PowerPoint</Application>
  <PresentationFormat>Широкоэкранный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Лабораторная работа №1</vt:lpstr>
      <vt:lpstr>Предметная область</vt:lpstr>
      <vt:lpstr>Цель</vt:lpstr>
      <vt:lpstr>Задачи</vt:lpstr>
      <vt:lpstr>Методы и средства выполнения проекта</vt:lpstr>
      <vt:lpstr>Структура ИС</vt:lpstr>
      <vt:lpstr>Детализированная контекстная диаграмма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Василий Бигачев</dc:creator>
  <cp:lastModifiedBy>Василий Бигачев</cp:lastModifiedBy>
  <cp:revision>14</cp:revision>
  <dcterms:created xsi:type="dcterms:W3CDTF">2023-03-14T09:01:34Z</dcterms:created>
  <dcterms:modified xsi:type="dcterms:W3CDTF">2023-03-14T14:50:37Z</dcterms:modified>
</cp:coreProperties>
</file>