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lexandria Medium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Roboto Medium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  <p:embeddedFont>
      <p:font typeface="Roboto Light"/>
      <p:regular r:id="rId27"/>
      <p:bold r:id="rId28"/>
      <p:italic r:id="rId29"/>
      <p:boldItalic r:id="rId30"/>
    </p:embeddedFont>
    <p:embeddedFont>
      <p:font typeface="Albert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28" Type="http://schemas.openxmlformats.org/officeDocument/2006/relationships/font" Target="fonts/RobotoLight-bold.fntdata"/><Relationship Id="rId27" Type="http://schemas.openxmlformats.org/officeDocument/2006/relationships/font" Target="fonts/Roboto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lbertSans-regular.fntdata"/><Relationship Id="rId30" Type="http://schemas.openxmlformats.org/officeDocument/2006/relationships/font" Target="fonts/RobotoLight-boldItalic.fntdata"/><Relationship Id="rId11" Type="http://schemas.openxmlformats.org/officeDocument/2006/relationships/slide" Target="slides/slide7.xml"/><Relationship Id="rId33" Type="http://schemas.openxmlformats.org/officeDocument/2006/relationships/font" Target="fonts/AlbertSans-italic.fntdata"/><Relationship Id="rId10" Type="http://schemas.openxmlformats.org/officeDocument/2006/relationships/slide" Target="slides/slide6.xml"/><Relationship Id="rId32" Type="http://schemas.openxmlformats.org/officeDocument/2006/relationships/font" Target="fonts/AlbertSans-bold.fntdata"/><Relationship Id="rId13" Type="http://schemas.openxmlformats.org/officeDocument/2006/relationships/font" Target="fonts/AlexandriaMedium-regular.fntdata"/><Relationship Id="rId12" Type="http://schemas.openxmlformats.org/officeDocument/2006/relationships/slide" Target="slides/slide8.xml"/><Relationship Id="rId34" Type="http://schemas.openxmlformats.org/officeDocument/2006/relationships/font" Target="fonts/AlbertSans-boldItalic.fntdata"/><Relationship Id="rId15" Type="http://schemas.openxmlformats.org/officeDocument/2006/relationships/font" Target="fonts/Roboto-regular.fntdata"/><Relationship Id="rId14" Type="http://schemas.openxmlformats.org/officeDocument/2006/relationships/font" Target="fonts/AlexandriaMedium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Roboto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58abb5f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58abb5f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72bee519d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72bee519d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c43fca5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c43fca5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703cb3a7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703cb3a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58abb5fb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58abb5fb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685abc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5685abc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e2d9969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7e2d9969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72bee519d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572bee519d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hasCustomPrompt="1"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3" type="title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4" type="subTitle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5" type="title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6" type="subTitle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7" type="title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8" type="subTitle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9" type="title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13" type="subTitle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14" type="title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15" type="subTitle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16" type="title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7" type="subTitle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18" type="title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9" type="subTitle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b="-35825" l="-6643" r="27548" t="13471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715100" y="1503175"/>
            <a:ext cx="5930100" cy="20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" name="Google Shape;76;p14"/>
          <p:cNvSpPr txBox="1"/>
          <p:nvPr>
            <p:ph idx="2" type="subTitle"/>
          </p:nvPr>
        </p:nvSpPr>
        <p:spPr>
          <a:xfrm>
            <a:off x="715100" y="39653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 flipH="1" rot="10800000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2">
            <a:alphaModFix/>
          </a:blip>
          <a:srcRect b="-26994" l="7043" r="-48486" t="47434"/>
          <a:stretch/>
        </p:blipFill>
        <p:spPr>
          <a:xfrm flipH="1" rot="10800000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715100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715100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43022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3022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15454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5454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2" type="subTitle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3" type="subTitle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4" type="subTitle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2" type="subTitle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3" type="subTitle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4" type="subTitle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5" type="subTitle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6" type="subTitle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b="-40" l="36283" r="-6" t="3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15100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2" type="subTitle"/>
          </p:nvPr>
        </p:nvSpPr>
        <p:spPr>
          <a:xfrm>
            <a:off x="7151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3" type="subTitle"/>
          </p:nvPr>
        </p:nvSpPr>
        <p:spPr>
          <a:xfrm>
            <a:off x="3506099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4" type="subTitle"/>
          </p:nvPr>
        </p:nvSpPr>
        <p:spPr>
          <a:xfrm>
            <a:off x="3506099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5" type="subTitle"/>
          </p:nvPr>
        </p:nvSpPr>
        <p:spPr>
          <a:xfrm>
            <a:off x="6297200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6" type="subTitle"/>
          </p:nvPr>
        </p:nvSpPr>
        <p:spPr>
          <a:xfrm>
            <a:off x="62972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b="47851" l="104756" r="280062" t="-10821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715100" y="20465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2" type="subTitle"/>
          </p:nvPr>
        </p:nvSpPr>
        <p:spPr>
          <a:xfrm>
            <a:off x="715100" y="32990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3" type="subTitle"/>
          </p:nvPr>
        </p:nvSpPr>
        <p:spPr>
          <a:xfrm>
            <a:off x="7151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4" type="subTitle"/>
          </p:nvPr>
        </p:nvSpPr>
        <p:spPr>
          <a:xfrm>
            <a:off x="7151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5" type="subTitle"/>
          </p:nvPr>
        </p:nvSpPr>
        <p:spPr>
          <a:xfrm>
            <a:off x="4648300" y="20465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6" type="subTitle"/>
          </p:nvPr>
        </p:nvSpPr>
        <p:spPr>
          <a:xfrm>
            <a:off x="4648300" y="32990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7" type="subTitle"/>
          </p:nvPr>
        </p:nvSpPr>
        <p:spPr>
          <a:xfrm>
            <a:off x="46483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8" type="subTitle"/>
          </p:nvPr>
        </p:nvSpPr>
        <p:spPr>
          <a:xfrm>
            <a:off x="46483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715100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subTitle"/>
          </p:nvPr>
        </p:nvSpPr>
        <p:spPr>
          <a:xfrm>
            <a:off x="715100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3" type="subTitle"/>
          </p:nvPr>
        </p:nvSpPr>
        <p:spPr>
          <a:xfrm>
            <a:off x="7151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4" type="subTitle"/>
          </p:nvPr>
        </p:nvSpPr>
        <p:spPr>
          <a:xfrm>
            <a:off x="7151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5" type="subTitle"/>
          </p:nvPr>
        </p:nvSpPr>
        <p:spPr>
          <a:xfrm>
            <a:off x="3355799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6" type="subTitle"/>
          </p:nvPr>
        </p:nvSpPr>
        <p:spPr>
          <a:xfrm>
            <a:off x="3355799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7" type="subTitle"/>
          </p:nvPr>
        </p:nvSpPr>
        <p:spPr>
          <a:xfrm>
            <a:off x="33558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8" type="subTitle"/>
          </p:nvPr>
        </p:nvSpPr>
        <p:spPr>
          <a:xfrm>
            <a:off x="33558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9" type="subTitle"/>
          </p:nvPr>
        </p:nvSpPr>
        <p:spPr>
          <a:xfrm>
            <a:off x="5996501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3" type="subTitle"/>
          </p:nvPr>
        </p:nvSpPr>
        <p:spPr>
          <a:xfrm>
            <a:off x="5996501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4" type="subTitle"/>
          </p:nvPr>
        </p:nvSpPr>
        <p:spPr>
          <a:xfrm>
            <a:off x="5996503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5" type="subTitle"/>
          </p:nvPr>
        </p:nvSpPr>
        <p:spPr>
          <a:xfrm>
            <a:off x="5996503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hasCustomPrompt="1" type="title"/>
          </p:nvPr>
        </p:nvSpPr>
        <p:spPr>
          <a:xfrm>
            <a:off x="715100" y="983000"/>
            <a:ext cx="77139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7" name="Google Shape;147;p24"/>
          <p:cNvSpPr txBox="1"/>
          <p:nvPr>
            <p:ph idx="1" type="subTitle"/>
          </p:nvPr>
        </p:nvSpPr>
        <p:spPr>
          <a:xfrm>
            <a:off x="715100" y="1858700"/>
            <a:ext cx="7713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hasCustomPrompt="1" idx="2" type="title"/>
          </p:nvPr>
        </p:nvSpPr>
        <p:spPr>
          <a:xfrm>
            <a:off x="715100" y="2921600"/>
            <a:ext cx="77139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9" name="Google Shape;149;p24"/>
          <p:cNvSpPr txBox="1"/>
          <p:nvPr>
            <p:ph idx="3" type="subTitle"/>
          </p:nvPr>
        </p:nvSpPr>
        <p:spPr>
          <a:xfrm>
            <a:off x="715100" y="3797300"/>
            <a:ext cx="7713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hasCustomPrompt="1" idx="2" type="title"/>
          </p:nvPr>
        </p:nvSpPr>
        <p:spPr>
          <a:xfrm>
            <a:off x="7151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715100" y="3291950"/>
            <a:ext cx="378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3" type="subTitle"/>
          </p:nvPr>
        </p:nvSpPr>
        <p:spPr>
          <a:xfrm>
            <a:off x="7151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4" type="subTitle"/>
          </p:nvPr>
        </p:nvSpPr>
        <p:spPr>
          <a:xfrm>
            <a:off x="4648300" y="3291950"/>
            <a:ext cx="378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5" type="subTitle"/>
          </p:nvPr>
        </p:nvSpPr>
        <p:spPr>
          <a:xfrm>
            <a:off x="46483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hasCustomPrompt="1" idx="6" type="title"/>
          </p:nvPr>
        </p:nvSpPr>
        <p:spPr>
          <a:xfrm>
            <a:off x="46483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b="-11170" l="-6643" r="27548" t="-11183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2" name="Google Shape;172;p29"/>
          <p:cNvSpPr txBox="1"/>
          <p:nvPr>
            <p:ph idx="1" type="subTitle"/>
          </p:nvPr>
        </p:nvSpPr>
        <p:spPr>
          <a:xfrm>
            <a:off x="4571900" y="535000"/>
            <a:ext cx="26838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29"/>
          <p:cNvSpPr txBox="1"/>
          <p:nvPr/>
        </p:nvSpPr>
        <p:spPr>
          <a:xfrm>
            <a:off x="4571863" y="2278000"/>
            <a:ext cx="2683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b="-35825" l="-6643" r="27548" t="13471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41635" l="174697" r="177064" t="-83399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>
            <p:ph idx="2" type="pic"/>
          </p:nvPr>
        </p:nvSpPr>
        <p:spPr>
          <a:xfrm>
            <a:off x="5715175" y="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47851" l="104756" r="280062" t="-10821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34585" l="130683" r="175247" t="-50527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715100" y="535000"/>
            <a:ext cx="3856800" cy="95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715100" y="1641400"/>
            <a:ext cx="3856800" cy="72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7"/>
          <p:cNvSpPr/>
          <p:nvPr>
            <p:ph idx="2" type="pic"/>
          </p:nvPr>
        </p:nvSpPr>
        <p:spPr>
          <a:xfrm>
            <a:off x="5714900" y="-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715100" y="535000"/>
            <a:ext cx="77139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-26994" l="7043" r="-48486" t="47434"/>
          <a:stretch/>
        </p:blipFill>
        <p:spPr>
          <a:xfrm flipH="1" rot="10800000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715100" y="4059800"/>
            <a:ext cx="7713600" cy="548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ctrTitle"/>
          </p:nvPr>
        </p:nvSpPr>
        <p:spPr>
          <a:xfrm>
            <a:off x="711750" y="1958600"/>
            <a:ext cx="6154200" cy="26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 BAG </a:t>
            </a:r>
            <a:endParaRPr/>
          </a:p>
        </p:txBody>
      </p:sp>
      <p:sp>
        <p:nvSpPr>
          <p:cNvPr id="185" name="Google Shape;185;p32"/>
          <p:cNvSpPr txBox="1"/>
          <p:nvPr>
            <p:ph idx="1" type="subTitle"/>
          </p:nvPr>
        </p:nvSpPr>
        <p:spPr>
          <a:xfrm>
            <a:off x="5209825" y="535000"/>
            <a:ext cx="38604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Университет ИТМО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" name="Google Shape;186;p32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32"/>
          <p:cNvSpPr txBox="1"/>
          <p:nvPr>
            <p:ph idx="1" type="subTitle"/>
          </p:nvPr>
        </p:nvSpPr>
        <p:spPr>
          <a:xfrm>
            <a:off x="274725" y="4341525"/>
            <a:ext cx="38604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Преподаватель: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Говорова Марина Михайловна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2"/>
          <p:cNvSpPr txBox="1"/>
          <p:nvPr>
            <p:ph idx="1" type="subTitle"/>
          </p:nvPr>
        </p:nvSpPr>
        <p:spPr>
          <a:xfrm>
            <a:off x="5209825" y="4341525"/>
            <a:ext cx="38604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Подготовил: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Тюлюкин Игорь К33391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2"/>
          <p:cNvSpPr txBox="1"/>
          <p:nvPr>
            <p:ph idx="1" type="subTitle"/>
          </p:nvPr>
        </p:nvSpPr>
        <p:spPr>
          <a:xfrm>
            <a:off x="715100" y="3235825"/>
            <a:ext cx="54663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АНАЛИЗ ПОВЕДЕНИЯ СИСТЕМЫ С ИСПОЛЬЗОВАНИЕМ КОНТЕКСТНЫХ ДИАГРАММ (DFD)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2"/>
          <p:cNvSpPr txBox="1"/>
          <p:nvPr>
            <p:ph idx="1" type="subTitle"/>
          </p:nvPr>
        </p:nvSpPr>
        <p:spPr>
          <a:xfrm>
            <a:off x="715100" y="1570400"/>
            <a:ext cx="54663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Компания занимающаяся продажей сумок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Предметная область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6" name="Google Shape;196;p33"/>
          <p:cNvSpPr/>
          <p:nvPr/>
        </p:nvSpPr>
        <p:spPr>
          <a:xfrm>
            <a:off x="715096" y="2770815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/>
        </p:nvSpPr>
        <p:spPr>
          <a:xfrm>
            <a:off x="988400" y="2602675"/>
            <a:ext cx="469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Определение рейтинга поставщика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715096" y="3228015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988400" y="3059875"/>
            <a:ext cx="469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Выявление самых продаваемых моделей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715096" y="3685215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988400" y="3517075"/>
            <a:ext cx="469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Распределение товара по магазинам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715096" y="4142415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 txBox="1"/>
          <p:nvPr/>
        </p:nvSpPr>
        <p:spPr>
          <a:xfrm>
            <a:off x="988400" y="3974275"/>
            <a:ext cx="469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Определение лучших продавцов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4" name="Google Shape;204;p33"/>
          <p:cNvCxnSpPr>
            <a:stCxn id="196" idx="2"/>
            <a:endCxn id="198" idx="0"/>
          </p:cNvCxnSpPr>
          <p:nvPr/>
        </p:nvCxnSpPr>
        <p:spPr>
          <a:xfrm>
            <a:off x="775546" y="2891715"/>
            <a:ext cx="0" cy="33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3"/>
          <p:cNvCxnSpPr>
            <a:stCxn id="198" idx="2"/>
            <a:endCxn id="200" idx="0"/>
          </p:cNvCxnSpPr>
          <p:nvPr/>
        </p:nvCxnSpPr>
        <p:spPr>
          <a:xfrm>
            <a:off x="775546" y="3348915"/>
            <a:ext cx="0" cy="33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3"/>
          <p:cNvCxnSpPr>
            <a:stCxn id="200" idx="2"/>
            <a:endCxn id="202" idx="0"/>
          </p:cNvCxnSpPr>
          <p:nvPr/>
        </p:nvCxnSpPr>
        <p:spPr>
          <a:xfrm>
            <a:off x="775546" y="3806115"/>
            <a:ext cx="0" cy="33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33"/>
          <p:cNvSpPr txBox="1"/>
          <p:nvPr/>
        </p:nvSpPr>
        <p:spPr>
          <a:xfrm>
            <a:off x="775550" y="1083700"/>
            <a:ext cx="3561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Основной процесс - продажа сумок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715100" y="1557850"/>
            <a:ext cx="49701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Необходимо разработать информационную систему для компании, которая должна автоматизировать и сделать эффективным процессы: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ДИРЕКТОР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4" name="Google Shape;214;p34"/>
          <p:cNvSpPr/>
          <p:nvPr/>
        </p:nvSpPr>
        <p:spPr>
          <a:xfrm>
            <a:off x="4447196" y="2367790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4720500" y="2199650"/>
            <a:ext cx="469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Отчет по продажам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4"/>
          <p:cNvSpPr/>
          <p:nvPr/>
        </p:nvSpPr>
        <p:spPr>
          <a:xfrm>
            <a:off x="4447196" y="2824990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/>
        </p:nvSpPr>
        <p:spPr>
          <a:xfrm>
            <a:off x="4720500" y="2656850"/>
            <a:ext cx="469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Отчет по поставщикам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4"/>
          <p:cNvSpPr/>
          <p:nvPr/>
        </p:nvSpPr>
        <p:spPr>
          <a:xfrm>
            <a:off x="4447196" y="3282190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 txBox="1"/>
          <p:nvPr/>
        </p:nvSpPr>
        <p:spPr>
          <a:xfrm>
            <a:off x="4720500" y="3114050"/>
            <a:ext cx="469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Отчет по продавцам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4447196" y="3739390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/>
        </p:nvSpPr>
        <p:spPr>
          <a:xfrm>
            <a:off x="4720500" y="3645250"/>
            <a:ext cx="469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Отчет по распределению товара по магазинам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p34"/>
          <p:cNvCxnSpPr>
            <a:stCxn id="214" idx="2"/>
            <a:endCxn id="216" idx="0"/>
          </p:cNvCxnSpPr>
          <p:nvPr/>
        </p:nvCxnSpPr>
        <p:spPr>
          <a:xfrm>
            <a:off x="4507646" y="2488690"/>
            <a:ext cx="0" cy="33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4"/>
          <p:cNvCxnSpPr>
            <a:stCxn id="216" idx="2"/>
            <a:endCxn id="218" idx="0"/>
          </p:cNvCxnSpPr>
          <p:nvPr/>
        </p:nvCxnSpPr>
        <p:spPr>
          <a:xfrm>
            <a:off x="4507646" y="2945890"/>
            <a:ext cx="0" cy="33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34"/>
          <p:cNvCxnSpPr>
            <a:stCxn id="218" idx="2"/>
            <a:endCxn id="220" idx="0"/>
          </p:cNvCxnSpPr>
          <p:nvPr/>
        </p:nvCxnSpPr>
        <p:spPr>
          <a:xfrm>
            <a:off x="4507646" y="3403090"/>
            <a:ext cx="0" cy="33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4"/>
          <p:cNvSpPr txBox="1"/>
          <p:nvPr/>
        </p:nvSpPr>
        <p:spPr>
          <a:xfrm>
            <a:off x="715200" y="1326050"/>
            <a:ext cx="33063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Анализирует модные тенденции, продажи в магазинах и определяет ассортимент для будущей закупки. Выдает рекомендации закупщику.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4447200" y="1318425"/>
            <a:ext cx="469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Для директора должны формироваться следующие потоки: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Закупщик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4447196" y="2691565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4720500" y="2523425"/>
            <a:ext cx="469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 поставщикам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5"/>
          <p:cNvSpPr/>
          <p:nvPr/>
        </p:nvSpPr>
        <p:spPr>
          <a:xfrm>
            <a:off x="4447196" y="3352290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4720500" y="3352300"/>
            <a:ext cx="469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Общий список товаров, с возможностью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вносить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информацию о поступившем товаре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715200" y="1326050"/>
            <a:ext cx="33063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Определяет максимально выгодного поставщика и оформляет заказ на поставку.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Сумки закупаются у разных поставщиков.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Закупщик следит за исполнением заказа.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После исполнения заказа директор распределяет сумки по магазинам. Магазинов несколько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4447200" y="1533638"/>
            <a:ext cx="469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Для закупщика необходимо сформировать отчеты: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715050" y="5165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Продавцы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3" name="Google Shape;243;p36"/>
          <p:cNvSpPr/>
          <p:nvPr/>
        </p:nvSpPr>
        <p:spPr>
          <a:xfrm>
            <a:off x="779796" y="4056690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1053100" y="3888550"/>
            <a:ext cx="469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Список товаров по магазину, с возможностью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вносить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информацию о проданном товаре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6"/>
          <p:cNvSpPr/>
          <p:nvPr/>
        </p:nvSpPr>
        <p:spPr>
          <a:xfrm>
            <a:off x="779796" y="3126240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 txBox="1"/>
          <p:nvPr/>
        </p:nvSpPr>
        <p:spPr>
          <a:xfrm>
            <a:off x="1053100" y="3006650"/>
            <a:ext cx="469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Возможность посмотреть на какую сумму сделаны продажи этим продавцом на текущую дату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715050" y="1093025"/>
            <a:ext cx="49701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Ежедневно отчитываются директору о проданных моделях, высказывают свои пожелания по будущим заказам и наблюдения о спросе.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Для продавцов должны формироваться следующие потоки: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694200" y="164975"/>
            <a:ext cx="77556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ontserrat Medium"/>
                <a:ea typeface="Montserrat Medium"/>
                <a:cs typeface="Montserrat Medium"/>
                <a:sym typeface="Montserrat Medium"/>
              </a:rPr>
              <a:t>Контекстная диаграмма А-0</a:t>
            </a:r>
            <a:endParaRPr sz="4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53" name="Google Shape;253;p37">
            <a:hlinkClick action="ppaction://hlinkshowjump?jump=nextslide"/>
          </p:cNvPr>
          <p:cNvCxnSpPr/>
          <p:nvPr/>
        </p:nvCxnSpPr>
        <p:spPr>
          <a:xfrm>
            <a:off x="715100" y="44144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000" y="843919"/>
            <a:ext cx="7646800" cy="4035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694200" y="164975"/>
            <a:ext cx="77556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ontserrat Medium"/>
                <a:ea typeface="Montserrat Medium"/>
                <a:cs typeface="Montserrat Medium"/>
                <a:sym typeface="Montserrat Medium"/>
              </a:rPr>
              <a:t>Контекстная диаграмма А0</a:t>
            </a:r>
            <a:endParaRPr sz="4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60" name="Google Shape;260;p38">
            <a:hlinkClick action="ppaction://hlinkshowjump?jump=nextslide"/>
          </p:cNvPr>
          <p:cNvCxnSpPr/>
          <p:nvPr/>
        </p:nvCxnSpPr>
        <p:spPr>
          <a:xfrm>
            <a:off x="715100" y="44144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1" name="Google Shape;2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00" y="964201"/>
            <a:ext cx="8341001" cy="43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9"/>
          <p:cNvSpPr txBox="1"/>
          <p:nvPr>
            <p:ph idx="1" type="subTitle"/>
          </p:nvPr>
        </p:nvSpPr>
        <p:spPr>
          <a:xfrm>
            <a:off x="4571900" y="1820875"/>
            <a:ext cx="34689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AF6"/>
                </a:highlight>
                <a:latin typeface="Roboto"/>
                <a:ea typeface="Roboto"/>
                <a:cs typeface="Roboto"/>
                <a:sym typeface="Roboto"/>
              </a:rPr>
              <a:t>Овладели практическими навыками исследования предметной области на уровне анализа поведения системы с использованием DFD-диаграмм</a:t>
            </a:r>
            <a:endParaRPr>
              <a:highlight>
                <a:srgbClr val="FFFA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A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AF6"/>
                </a:highlight>
                <a:latin typeface="Roboto"/>
                <a:ea typeface="Roboto"/>
                <a:cs typeface="Roboto"/>
                <a:sym typeface="Roboto"/>
              </a:rPr>
              <a:t>Был получен практический опыт создания DFD-диаграмм и работы с ERwin Process Modeler</a:t>
            </a:r>
            <a:endParaRPr>
              <a:highlight>
                <a:srgbClr val="FFFA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8" name="Google Shape;268;p39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