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notesMasterIdLst>
    <p:notesMasterId r:id="rId20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9144000" cy="6858000" type="screen4x3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18A5-3880-45A7-9C26-7A14828DA88C}" type="datetimeFigureOut">
              <a:rPr lang="ru-RU" smtClean="0"/>
              <a:t>08.10.2025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9E11F6-4E6C-4237-B75A-B793EB4EBDC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249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047EE1-FD88-41AB-A4F9-2C89A607EE26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BC929A29-3D1B-43DE-89ED-4BE3156096C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5DF5B013-8FFF-4660-AEE7-45045D6116C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0FC4301-A008-4977-869B-4943093AE4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45AAC624-DE0F-43CE-8B3C-74372B32F2AA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548147-0BDB-47A3-B777-DF9B6224E3D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D7A4FCD3-6240-4B55-B510-18080B03CE8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9A3EE44-6811-4F07-8C52-09FA146BC54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80B35FD9-9719-4B17-91BB-E1F705526BD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082B44F-79C9-4D7C-96ED-C188CFA60E5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D3E84205-9409-4578-BD12-EB7E774DDE6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A6AD28BB-835D-4DE2-9B0F-A4B87A7AE600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3B0E712-1ED9-4055-896F-B3C3B4F620D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26C9C3A-27CC-4740-A7FF-83569C33AC7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8809BC4-F8F6-4696-8300-1C6649EE2894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B3BBA1D-61B4-4510-A020-7EBADF72B14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16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2D874EE8-FEF6-4F75-AC1A-CE97F182F69F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B648E2D-662E-44DC-933F-46B93D9DEFC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6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3FE7885-02FF-4992-BEA9-6BA49BB717A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733B324-5AA3-41DD-8660-267D87B71BC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B4265C6-AD39-45EA-A1FC-C47B7DCC032D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Footer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80F9DA3-DC14-42EE-90C7-5DA1C224CF9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6520" y="150264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Проектирование функциональной модели АИС «Управление бюджетом и разделением чеков»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137232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2500" b="0" strike="noStrike" spc="-1" dirty="0" err="1">
                <a:solidFill>
                  <a:schemeClr val="dk1">
                    <a:tint val="75000"/>
                  </a:schemeClr>
                </a:solidFill>
                <a:latin typeface="Calibri"/>
              </a:rPr>
              <a:t>Шайхиев</a:t>
            </a:r>
            <a:r>
              <a:rPr lang="en-US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r>
              <a:rPr lang="en-US" sz="2500" b="0" strike="noStrike" spc="-1" dirty="0" err="1">
                <a:solidFill>
                  <a:schemeClr val="dk1">
                    <a:tint val="75000"/>
                  </a:schemeClr>
                </a:solidFill>
                <a:latin typeface="Calibri"/>
              </a:rPr>
              <a:t>Эльдар</a:t>
            </a:r>
            <a:r>
              <a:rPr lang="en-US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r>
              <a:rPr lang="en-US" sz="2500" b="0" strike="noStrike" spc="-1" dirty="0" err="1">
                <a:solidFill>
                  <a:schemeClr val="dk1">
                    <a:tint val="75000"/>
                  </a:schemeClr>
                </a:solidFill>
                <a:latin typeface="Calibri"/>
              </a:rPr>
              <a:t>Ильхамович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K3239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en-US" sz="2500" b="0" strike="noStrike" spc="-1" dirty="0" err="1">
                <a:solidFill>
                  <a:schemeClr val="dk1">
                    <a:tint val="75000"/>
                  </a:schemeClr>
                </a:solidFill>
                <a:latin typeface="Calibri"/>
              </a:rPr>
              <a:t>Преподовател</a:t>
            </a:r>
            <a:r>
              <a:rPr lang="ru-RU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и</a:t>
            </a:r>
            <a:r>
              <a:rPr lang="en-US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: </a:t>
            </a:r>
            <a:br>
              <a:rPr lang="ru-RU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</a:br>
            <a:r>
              <a:rPr lang="en-US" sz="2500" b="0" strike="noStrike" spc="-1" dirty="0" err="1">
                <a:solidFill>
                  <a:schemeClr val="dk1">
                    <a:tint val="75000"/>
                  </a:schemeClr>
                </a:solidFill>
                <a:latin typeface="Calibri"/>
              </a:rPr>
              <a:t>Говорова</a:t>
            </a:r>
            <a:r>
              <a:rPr lang="en-US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r>
              <a:rPr lang="en-US" sz="2500" b="0" strike="noStrike" spc="-1" dirty="0" err="1">
                <a:solidFill>
                  <a:schemeClr val="dk1">
                    <a:tint val="75000"/>
                  </a:schemeClr>
                </a:solidFill>
                <a:latin typeface="Calibri"/>
              </a:rPr>
              <a:t>Марина</a:t>
            </a:r>
            <a:r>
              <a:rPr lang="en-US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r>
              <a:rPr lang="en-US" sz="2500" b="0" strike="noStrike" spc="-1" dirty="0" err="1">
                <a:solidFill>
                  <a:schemeClr val="dk1">
                    <a:tint val="75000"/>
                  </a:schemeClr>
                </a:solidFill>
                <a:latin typeface="Calibri"/>
              </a:rPr>
              <a:t>Михайловна</a:t>
            </a:r>
            <a:br>
              <a:rPr lang="ru-RU" sz="2500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</a:br>
            <a:r>
              <a:rPr lang="ru-RU" sz="2500" b="0" strike="noStrike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Белов Алекс</a:t>
            </a:r>
            <a:r>
              <a:rPr lang="ru-RU" sz="2500" spc="-1" dirty="0">
                <a:solidFill>
                  <a:schemeClr val="dk1">
                    <a:tint val="75000"/>
                  </a:schemeClr>
                </a:solidFill>
                <a:latin typeface="Calibri"/>
              </a:rPr>
              <a:t>андр Олегович</a:t>
            </a:r>
            <a:endParaRPr lang="en-US" sz="25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Рисунок 51"/>
          <p:cNvPicPr/>
          <p:nvPr/>
        </p:nvPicPr>
        <p:blipFill>
          <a:blip r:embed="rId2"/>
          <a:stretch/>
        </p:blipFill>
        <p:spPr>
          <a:xfrm>
            <a:off x="6091200" y="5715000"/>
            <a:ext cx="3052800" cy="1203480"/>
          </a:xfrm>
          <a:prstGeom prst="rect">
            <a:avLst/>
          </a:prstGeom>
          <a:ln w="0">
            <a:noFill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779AF71E-0638-4DBD-9F4E-71615654BA1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Предметная область и контекст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Совместные траты, разделение чеков, взаиморасчёты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Роли: Пользователь и его внешние контакты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Нужны: учёт операций, расчёт долей, запросы на перевод, отчётность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Система выступает интеллектуальным посредником (не платёжный сервис)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6B639CE-2DE4-4DF8-87AA-F0BABA8F23B2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548147-0BDB-47A3-B777-DF9B6224E3DA}" type="slidenum">
              <a:rPr lang="ru-RU" sz="2000" smtClean="0"/>
              <a:t>2</a:t>
            </a:fld>
            <a:endParaRPr lang="ru-RU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Цель и задачи проекта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Цель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: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спроектировать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DFD-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модель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АИС «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Управление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бюджетом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и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разделением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чеков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»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Задачи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: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0" defTabSz="457200">
              <a:lnSpc>
                <a:spcPct val="100000"/>
              </a:lnSpc>
              <a:spcBef>
                <a:spcPts val="561"/>
              </a:spcBef>
              <a:buNone/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1)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Определить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границы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системы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и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внешние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сущности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0" defTabSz="457200">
              <a:lnSpc>
                <a:spcPct val="100000"/>
              </a:lnSpc>
              <a:spcBef>
                <a:spcPts val="561"/>
              </a:spcBef>
              <a:buNone/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2)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Выделить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ключевые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потоки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данных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0" defTabSz="457200">
              <a:lnSpc>
                <a:spcPct val="100000"/>
              </a:lnSpc>
              <a:spcBef>
                <a:spcPts val="561"/>
              </a:spcBef>
              <a:buNone/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3)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Построить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контекстную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диаграмму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DFD (A-0)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  <a:p>
            <a:pPr marL="743040" lvl="1" indent="0" defTabSz="457200">
              <a:lnSpc>
                <a:spcPct val="100000"/>
              </a:lnSpc>
              <a:spcBef>
                <a:spcPts val="561"/>
              </a:spcBef>
              <a:buNone/>
            </a:pP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4)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Выполнить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декомпозицию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на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2600" b="0" strike="noStrike" spc="-1" dirty="0" err="1">
                <a:solidFill>
                  <a:schemeClr val="dk1"/>
                </a:solidFill>
                <a:latin typeface="Calibri"/>
              </a:rPr>
              <a:t>уровень</a:t>
            </a:r>
            <a:r>
              <a:rPr lang="en-US" sz="2600" b="0" strike="noStrike" spc="-1" dirty="0">
                <a:solidFill>
                  <a:schemeClr val="dk1"/>
                </a:solidFill>
                <a:latin typeface="Calibri"/>
              </a:rPr>
              <a:t> A0</a:t>
            </a:r>
            <a:endParaRPr lang="en-US" sz="2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C0B997-D4F9-41A0-A380-B3AE2CFA008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548147-0BDB-47A3-B777-DF9B6224E3DA}" type="slidenum">
              <a:rPr lang="ru-RU" sz="2000" smtClean="0"/>
              <a:t>3</a:t>
            </a:fld>
            <a:endParaRPr lang="ru-RU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Методология и средства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Методология: DFD (Data Flow Diagrams)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Нотация - Gane–Sarson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draw.io - создание DFD, экспорт изображений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chemeClr val="dk1"/>
                </a:solidFill>
                <a:latin typeface="Calibri"/>
              </a:rPr>
              <a:t>Принцип: показываем движение данных без реализации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4FBDF86-488E-480D-BE12-FB1C9B62140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548147-0BDB-47A3-B777-DF9B6224E3DA}" type="slidenum">
              <a:rPr lang="ru-RU" sz="2000" smtClean="0"/>
              <a:t>4</a:t>
            </a:fld>
            <a:endParaRPr lang="ru-RU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Контекстная диаграмма A-0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200400" y="640080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Рис 1. – DFD A-0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B7241-E454-42A7-9664-2622E180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96" y="1198077"/>
            <a:ext cx="6789007" cy="528219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58A80FD-351A-4461-A0ED-AD5FE127DA5C}"/>
              </a:ext>
            </a:extLst>
          </p:cNvPr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082B44F-79C9-4D7C-96ED-C188CFA60E56}" type="slidenum">
              <a:rPr lang="ru-RU" sz="2000" smtClean="0"/>
              <a:t>5</a:t>
            </a:fld>
            <a:endParaRPr lang="ru-RU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9719A4-02F5-439F-99FE-DAEFF530BD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1"/>
          <a:stretch/>
        </p:blipFill>
        <p:spPr>
          <a:xfrm>
            <a:off x="9144" y="1307592"/>
            <a:ext cx="9144000" cy="5266368"/>
          </a:xfrm>
          <a:prstGeom prst="rect">
            <a:avLst/>
          </a:prstGeom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Диаграмма уровня A0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200400" y="6400800"/>
            <a:ext cx="22860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0" strike="noStrike" spc="-1" dirty="0" err="1">
                <a:solidFill>
                  <a:srgbClr val="000000"/>
                </a:solidFill>
                <a:latin typeface="Arial"/>
              </a:rPr>
              <a:t>Рис</a:t>
            </a: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2. – DFD A0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33F755-16E2-49FF-87CA-31CD8EE7C53A}"/>
              </a:ext>
            </a:extLst>
          </p:cNvPr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9082B44F-79C9-4D7C-96ED-C188CFA60E56}" type="slidenum">
              <a:rPr lang="ru-RU" sz="2000" smtClean="0"/>
              <a:t>6</a:t>
            </a:fld>
            <a:endParaRPr lang="ru-RU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chemeClr val="dk1"/>
                </a:solidFill>
                <a:latin typeface="Calibri"/>
              </a:rPr>
              <a:t>Выводы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Цель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достигнута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: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построена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 DFD-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модель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системы</a:t>
            </a:r>
            <a:endParaRPr lang="en-US" sz="3200" b="0" strike="noStrike" spc="-1" dirty="0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ru-RU" sz="3200" b="0" strike="noStrike" spc="-1" dirty="0">
                <a:solidFill>
                  <a:schemeClr val="dk1"/>
                </a:solidFill>
                <a:latin typeface="Calibri"/>
              </a:rPr>
              <a:t>Определены внешние сущности, потоки данных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Покрыты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ключевые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сценарии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: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учёт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доли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балансы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отчёты</a:t>
            </a:r>
            <a:r>
              <a:rPr lang="en-US" sz="3200" b="0" strike="noStrike" spc="-1" dirty="0">
                <a:solidFill>
                  <a:schemeClr val="dk1"/>
                </a:solidFill>
                <a:latin typeface="Calibri"/>
              </a:rPr>
              <a:t>, </a:t>
            </a:r>
            <a:r>
              <a:rPr lang="en-US" sz="3200" b="0" strike="noStrike" spc="-1" dirty="0" err="1">
                <a:solidFill>
                  <a:schemeClr val="dk1"/>
                </a:solidFill>
                <a:latin typeface="Calibri"/>
              </a:rPr>
              <a:t>уведомления</a:t>
            </a:r>
            <a:endParaRPr lang="ru-RU" sz="32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9AEB447-AAAD-490E-945B-F86846B26F8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D548147-0BDB-47A3-B777-DF9B6224E3DA}" type="slidenum">
              <a:rPr lang="ru-RU" sz="2000" smtClean="0"/>
              <a:t>7</a:t>
            </a:fld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560" y="228636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strike="noStrike" spc="-1" dirty="0" err="1">
                <a:solidFill>
                  <a:schemeClr val="dk1"/>
                </a:solidFill>
                <a:latin typeface="Calibri"/>
              </a:rPr>
              <a:t>Спасибо</a:t>
            </a:r>
            <a:r>
              <a:rPr lang="en-US" sz="4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4400" b="0" strike="noStrike" spc="-1" dirty="0" err="1">
                <a:solidFill>
                  <a:schemeClr val="dk1"/>
                </a:solidFill>
                <a:latin typeface="Calibri"/>
              </a:rPr>
              <a:t>за</a:t>
            </a:r>
            <a:r>
              <a:rPr lang="en-US" sz="4400" b="0" strike="noStrike" spc="-1" dirty="0">
                <a:solidFill>
                  <a:schemeClr val="dk1"/>
                </a:solidFill>
                <a:latin typeface="Calibri"/>
              </a:rPr>
              <a:t> </a:t>
            </a:r>
            <a:r>
              <a:rPr lang="en-US" sz="4400" b="0" strike="noStrike" spc="-1" dirty="0" err="1">
                <a:solidFill>
                  <a:schemeClr val="dk1"/>
                </a:solidFill>
                <a:latin typeface="Calibri"/>
              </a:rPr>
              <a:t>внимание</a:t>
            </a:r>
            <a:endParaRPr lang="en-US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557237-921D-4CDA-959F-7EFCA7540427}"/>
              </a:ext>
            </a:extLst>
          </p:cNvPr>
          <p:cNvSpPr txBox="1"/>
          <p:nvPr/>
        </p:nvSpPr>
        <p:spPr>
          <a:xfrm flipH="1">
            <a:off x="1929382" y="3639312"/>
            <a:ext cx="4709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Контакты:</a:t>
            </a:r>
            <a:br>
              <a:rPr lang="ru-RU" dirty="0"/>
            </a:br>
            <a:r>
              <a:rPr lang="en-US" dirty="0"/>
              <a:t>Telegram</a:t>
            </a:r>
            <a:r>
              <a:rPr lang="ru-RU" dirty="0"/>
              <a:t> - </a:t>
            </a:r>
            <a:r>
              <a:rPr lang="en-US" dirty="0"/>
              <a:t>@elyd_t</a:t>
            </a:r>
          </a:p>
          <a:p>
            <a:r>
              <a:rPr lang="en-US" dirty="0"/>
              <a:t>Email – eshaykhiev@gmail.com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215</Words>
  <Application>Microsoft Office PowerPoint</Application>
  <PresentationFormat>Экран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11</vt:i4>
      </vt:variant>
      <vt:variant>
        <vt:lpstr>Заголовки слайдов</vt:lpstr>
      </vt:variant>
      <vt:variant>
        <vt:i4>8</vt:i4>
      </vt:variant>
    </vt:vector>
  </HeadingPairs>
  <TitlesOfParts>
    <vt:vector size="2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Проектирование функциональной модели АИС «Управление бюджетом и разделением чеков»</vt:lpstr>
      <vt:lpstr>Предметная область и контекст</vt:lpstr>
      <vt:lpstr>Цель и задачи проекта</vt:lpstr>
      <vt:lpstr>Методология и средства</vt:lpstr>
      <vt:lpstr>Контекстная диаграмма A-0</vt:lpstr>
      <vt:lpstr>Диаграмма уровня A0</vt:lpstr>
      <vt:lpstr>Выводы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Проектирование функциональной модели АИС «Управление бюджетом и разделением чеков»</dc:title>
  <dc:subject/>
  <dc:creator>DocCringol</dc:creator>
  <dc:description>generated using python-pptx</dc:description>
  <cp:lastModifiedBy>DocCringol</cp:lastModifiedBy>
  <cp:revision>8</cp:revision>
  <dcterms:created xsi:type="dcterms:W3CDTF">2013-01-27T09:14:16Z</dcterms:created>
  <dcterms:modified xsi:type="dcterms:W3CDTF">2025-10-08T13:51:55Z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