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EFA087-3118-4786-8DC2-374568F204E8}">
  <a:tblStyle styleId="{32EFA087-3118-4786-8DC2-374568F204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7dc2636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87dc26364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7dc26364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87dc26364e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7dc26364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87dc26364e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7dc26364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87dc26364e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7dc26364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87dc26364e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7dc26364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87dc26364e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7dc26364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87dc26364e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3913b3be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3913b3be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7dc26364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87dc26364e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7dc26364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87dc26364e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1371600" y="4599335"/>
            <a:ext cx="64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371600" y="2926326"/>
            <a:ext cx="6400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1371600" y="3637205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64693" y="997421"/>
            <a:ext cx="59655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65697" y="2571750"/>
            <a:ext cx="59658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1371600" y="4599335"/>
            <a:ext cx="64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6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1371600" y="2926326"/>
            <a:ext cx="64008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1371600" y="3637205"/>
            <a:ext cx="64008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764693" y="997421"/>
            <a:ext cx="59655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65697" y="2571750"/>
            <a:ext cx="59658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010279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2787704"/>
            <a:ext cx="8229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1371600" y="4599335"/>
            <a:ext cx="64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77" name="Google Shape;77;p19"/>
          <p:cNvSpPr txBox="1"/>
          <p:nvPr/>
        </p:nvSpPr>
        <p:spPr>
          <a:xfrm>
            <a:off x="5098416" y="49027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/>
        </p:nvSpPr>
        <p:spPr>
          <a:xfrm>
            <a:off x="5910801" y="42723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743140" y="927382"/>
            <a:ext cx="27132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927382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200" y="1694948"/>
            <a:ext cx="8229600" cy="28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4030768" y="329462"/>
            <a:ext cx="465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371600" y="1343025"/>
            <a:ext cx="63009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Орельский Никита Сергеевич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Глухов Влад Вячеславович</a:t>
            </a:r>
            <a:endParaRPr b="1" sz="4400"/>
          </a:p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311700" y="3295175"/>
            <a:ext cx="8520600" cy="792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rPr lang="ru" sz="4400"/>
              <a:t>Лабораторная работа №1</a:t>
            </a:r>
            <a:endParaRPr sz="4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/>
              <a:t>Вариант №6</a:t>
            </a:r>
            <a:endParaRPr sz="4400"/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4400"/>
              <a:t>АНАЛИЗ ПОВЕДЕНИЯ СИСТЕМЫ С ИСПОЛЬЗОВАНИЕМ КОНТЕКСТНЫХ ДИАГРАММ (DFD)</a:t>
            </a:r>
            <a:endParaRPr b="1" sz="3250">
              <a:solidFill>
                <a:srgbClr val="F0F6FC"/>
              </a:solidFill>
              <a:highlight>
                <a:srgbClr val="0D1117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1530900" y="2143500"/>
            <a:ext cx="608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lt1"/>
                </a:solidFill>
              </a:rPr>
              <a:t>СПАСИБО ЗА ВНИМАНИЕ!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765697" y="692943"/>
            <a:ext cx="77712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7000"/>
              </a:lnSpc>
              <a:spcBef>
                <a:spcPts val="1163"/>
              </a:spcBef>
              <a:spcAft>
                <a:spcPts val="0"/>
              </a:spcAft>
              <a:buClr>
                <a:srgbClr val="000000"/>
              </a:buClr>
              <a:buSzPts val="1815"/>
              <a:buFont typeface="Calibri"/>
              <a:buNone/>
            </a:pPr>
            <a:r>
              <a:t/>
            </a:r>
            <a:endParaRPr sz="1815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7000"/>
              </a:lnSpc>
              <a:spcBef>
                <a:spcPts val="976"/>
              </a:spcBef>
              <a:spcAft>
                <a:spcPts val="0"/>
              </a:spcAft>
              <a:buClr>
                <a:schemeClr val="dk1"/>
              </a:buClr>
              <a:buSzPts val="880"/>
              <a:buFont typeface="Calibri"/>
              <a:buNone/>
            </a:pPr>
            <a:r>
              <a:t/>
            </a:r>
            <a:endParaRPr sz="88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976"/>
              </a:spcBef>
              <a:spcAft>
                <a:spcPts val="0"/>
              </a:spcAft>
              <a:buClr>
                <a:schemeClr val="dk1"/>
              </a:buClr>
              <a:buSzPts val="880"/>
              <a:buFont typeface="Calibri"/>
              <a:buNone/>
            </a:pPr>
            <a:r>
              <a:t/>
            </a:r>
            <a:endParaRPr sz="880"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Автоматизированная информационная система</a:t>
            </a:r>
            <a:endParaRPr sz="2820"/>
          </a:p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None/>
            </a:pPr>
            <a:r>
              <a:rPr lang="ru"/>
              <a:t>Кредитные выплаты в банке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2" title="банк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00" y="1621575"/>
            <a:ext cx="5059001" cy="33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Предметная область</a:t>
            </a:r>
            <a:endParaRPr sz="2820"/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Рассматривается деятельность кредитного отдела банка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</a:rPr>
              <a:t>Основной задачей данного отдела банка является учет кредитных договоров и контроль их погашения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</a:rPr>
              <a:t>Заемщики заключают договоры на выдачу кредитов и выполняют ежемесячные выплаты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</a:rPr>
              <a:t>В случае просрочки начисляется пеня и направляется уведомление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Цель и задачи проекта</a:t>
            </a:r>
            <a:endParaRPr sz="2820"/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/>
              <a:t>Цель: Разработка функциональной модели АИС отдел кредитных выплат банка.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/>
              <a:t>Задачи: 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Изучить предметную область работы банка в области работы с кредитными договорами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Определить назначение системы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Выделить основной процесс и внешние сущности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Определить потоки данных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Построить контекстную диаграмму А0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Составить матрицу событий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Составить детализированную контекстную диаграмму(А0)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"/>
              <a:t>Сделать выводы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Методы и средства выполнения проекта</a:t>
            </a:r>
            <a:endParaRPr sz="2820"/>
          </a:p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/>
              <a:t>Методология: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/>
              <a:t>DFD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/>
              <a:t>Средства: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"/>
              <a:t>Кейс средства - Ramus, MS Powerpoint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Контекстная диаграмма (А-0)</a:t>
            </a:r>
            <a:endParaRPr sz="2820"/>
          </a:p>
        </p:txBody>
      </p:sp>
      <p:pic>
        <p:nvPicPr>
          <p:cNvPr id="119" name="Google Shape;119;p26" title="photo_2025-09-26 18.23.59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425" y="1017725"/>
            <a:ext cx="5797149" cy="40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7125" y="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Матрица событий</a:t>
            </a:r>
            <a:endParaRPr sz="2820"/>
          </a:p>
        </p:txBody>
      </p:sp>
      <p:graphicFrame>
        <p:nvGraphicFramePr>
          <p:cNvPr id="125" name="Google Shape;125;p27"/>
          <p:cNvGraphicFramePr/>
          <p:nvPr/>
        </p:nvGraphicFramePr>
        <p:xfrm>
          <a:off x="0" y="71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{32EFA087-3118-4786-8DC2-374568F204E8}</a:tableStyleId>
              </a:tblPr>
              <a:tblGrid>
                <a:gridCol w="406250"/>
                <a:gridCol w="1189525"/>
                <a:gridCol w="1420825"/>
                <a:gridCol w="2208175"/>
                <a:gridCol w="2547275"/>
                <a:gridCol w="1263625"/>
              </a:tblGrid>
              <a:tr h="63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№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Событие (процесс)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Внешние сущности(вход)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Потоки данных(вход)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Потоки данных(выход)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Хранилище данных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Заключение кредитного договора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Заемщик, Юрист, Экономист, банк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Заявка на кредит, правовые требования, данные заемщика, нормативные документы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Заключенный договор, кредитные средства заемщику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Журнал договоров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9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Учет и прием выплат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Заемщик, Экономист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Ежемесячный платеж, данные по графику выплат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Подтверждение платежа заемщику, возвращаем информацию о выплатах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График выплат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Контроль просрочек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Юрист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Данные о платежах и графики, данные о договорах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Информация о просрочках, уведомление для начисления пени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График выплат, журнал договоров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Начисление Пени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Банк, Юрист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Условия начисления Пени, информация о просрочке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Информация о задолженностей с пени, уведомление о просрочке заемщику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Журнал договоров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Уведомление заемщика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Заемщик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Состояние</a:t>
                      </a:r>
                      <a:r>
                        <a:rPr lang="ru" sz="1000"/>
                        <a:t> задолженности, график выплат, начисленное пени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Уведомления заемщику(о необходимости платежа, погашении, просрочке)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График выплат, Журнал договоров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Управление пользователями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Администратор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Запрос на просмотр, редактирование пользователей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Информация о текущем пользователе, новые или измененные учетные записи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Справочник пользователей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264425" y="59567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Детализированная контекстная диаграмма(уровень А0)</a:t>
            </a:r>
            <a:endParaRPr/>
          </a:p>
        </p:txBody>
      </p:sp>
      <p:pic>
        <p:nvPicPr>
          <p:cNvPr id="131" name="Google Shape;131;p28" title="photo_2025-09-26 20.26.2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325" y="1136150"/>
            <a:ext cx="5724800" cy="40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Выводы</a:t>
            </a:r>
            <a:endParaRPr sz="2820"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311700" y="70745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</a:rPr>
              <a:t>В ходе выполнения работы: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" sz="2200">
                <a:solidFill>
                  <a:schemeClr val="dk1"/>
                </a:solidFill>
              </a:rPr>
              <a:t>Определена предметная область (отдел кредитных выплат банка).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" sz="2200">
                <a:solidFill>
                  <a:schemeClr val="dk1"/>
                </a:solidFill>
              </a:rPr>
              <a:t>Построена контекстная диаграмма (А-0).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" sz="2200">
                <a:solidFill>
                  <a:schemeClr val="dk1"/>
                </a:solidFill>
              </a:rPr>
              <a:t>Составлена матрица событий.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" sz="2200">
                <a:solidFill>
                  <a:schemeClr val="dk1"/>
                </a:solidFill>
              </a:rPr>
              <a:t>Определены основные потоки данных и хранилища.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ru" sz="2200">
                <a:solidFill>
                  <a:schemeClr val="dk1"/>
                </a:solidFill>
              </a:rPr>
              <a:t>Разработана функциональная модель позволит автоматизировать контроль кредитных выплат и повысить эффективность работы кредитного отдела.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