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BE7D-1DFF-524D-804B-495704964DCC}" type="datetimeFigureOut">
              <a:rPr lang="ru-US" smtClean="0"/>
              <a:t>10/8/25</a:t>
            </a:fld>
            <a:endParaRPr lang="ru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D90F6-5323-F84E-A3B7-321721FE2B18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03637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Опираемся на выданное ТЗ.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Формулировки соответствуют требованиям к ЛР.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Замените на фактический инструмент.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Внешние сущности: E1 Сотрудник, E2 Служба архива, E3 Клиент, E4 Администратор.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Сфокусируйтесь на соответствии ТЗ и пользе для заказчика.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7626"/>
            <a:ext cx="7772400" cy="1752600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Helvetica" pitchFamily="2" charset="0"/>
              </a:rPr>
              <a:t>Проект</a:t>
            </a:r>
            <a:r>
              <a:rPr dirty="0">
                <a:latin typeface="Helvetica" pitchFamily="2" charset="0"/>
              </a:rPr>
              <a:t>: АИС «</a:t>
            </a:r>
            <a:r>
              <a:rPr dirty="0" err="1">
                <a:latin typeface="Helvetica" pitchFamily="2" charset="0"/>
              </a:rPr>
              <a:t>Архив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Кнопка</a:t>
            </a:r>
            <a:r>
              <a:rPr dirty="0">
                <a:latin typeface="Helvetica" pitchFamily="2" charset="0"/>
              </a:rPr>
              <a:t>»</a:t>
            </a:r>
            <a:r>
              <a:rPr lang="en-US" dirty="0">
                <a:latin typeface="Helvetica" pitchFamily="2" charset="0"/>
              </a:rPr>
              <a:t> –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управление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заявками</a:t>
            </a:r>
            <a:r>
              <a:rPr dirty="0">
                <a:latin typeface="Helvetica" pitchFamily="2" charset="0"/>
              </a:rPr>
              <a:t> </a:t>
            </a:r>
            <a:br>
              <a:rPr lang="en-US" dirty="0">
                <a:latin typeface="Helvetica" pitchFamily="2" charset="0"/>
              </a:rPr>
            </a:br>
            <a:r>
              <a:rPr dirty="0" err="1">
                <a:latin typeface="Helvetica" pitchFamily="2" charset="0"/>
              </a:rPr>
              <a:t>и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подготовкой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документов</a:t>
            </a:r>
            <a:endParaRPr dirty="0"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975"/>
            <a:ext cx="6400800" cy="1752600"/>
          </a:xfrm>
        </p:spPr>
        <p:txBody>
          <a:bodyPr/>
          <a:lstStyle/>
          <a:p>
            <a:r>
              <a:rPr dirty="0" err="1">
                <a:latin typeface="Helvetica" pitchFamily="2" charset="0"/>
              </a:rPr>
              <a:t>Функциональная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модель</a:t>
            </a:r>
            <a:r>
              <a:rPr dirty="0">
                <a:latin typeface="Helvetica" pitchFamily="2" charset="0"/>
              </a:rPr>
              <a:t> (DFD): </a:t>
            </a:r>
            <a:r>
              <a:rPr dirty="0" err="1">
                <a:latin typeface="Helvetica" pitchFamily="2" charset="0"/>
              </a:rPr>
              <a:t>от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заявки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до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выдачи</a:t>
            </a:r>
            <a:r>
              <a:rPr dirty="0">
                <a:latin typeface="Helvetica" pitchFamily="2" charset="0"/>
              </a:rPr>
              <a:t>/</a:t>
            </a:r>
            <a:r>
              <a:rPr dirty="0" err="1">
                <a:latin typeface="Helvetica" pitchFamily="2" charset="0"/>
              </a:rPr>
              <a:t>возврата</a:t>
            </a:r>
            <a:endParaRPr dirty="0"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6475" y="593313"/>
            <a:ext cx="53832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>
                <a:latin typeface="Helvetica" pitchFamily="2" charset="0"/>
              </a:rPr>
              <a:t>Автор</a:t>
            </a:r>
            <a:r>
              <a:rPr dirty="0">
                <a:latin typeface="Helvetica" pitchFamily="2" charset="0"/>
              </a:rPr>
              <a:t>: </a:t>
            </a:r>
            <a:r>
              <a:rPr lang="ru-RU" dirty="0">
                <a:latin typeface="Helvetica" pitchFamily="2" charset="0"/>
              </a:rPr>
              <a:t>Марченко Вадим Александрович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ru-RU" dirty="0">
                <a:latin typeface="Helvetica" pitchFamily="2" charset="0"/>
              </a:rPr>
              <a:t>К3141</a:t>
            </a:r>
            <a:endParaRPr dirty="0">
              <a:latin typeface="Helvetica" pitchFamily="2" charset="0"/>
            </a:endParaRPr>
          </a:p>
          <a:p>
            <a:r>
              <a:rPr dirty="0" err="1">
                <a:latin typeface="Helvetica" pitchFamily="2" charset="0"/>
              </a:rPr>
              <a:t>Преподаватель</a:t>
            </a:r>
            <a:r>
              <a:rPr dirty="0">
                <a:latin typeface="Helvetica" pitchFamily="2" charset="0"/>
              </a:rPr>
              <a:t>: </a:t>
            </a:r>
            <a:r>
              <a:rPr lang="ru-RU" dirty="0">
                <a:latin typeface="Helvetica" pitchFamily="2" charset="0"/>
              </a:rPr>
              <a:t>Говорова Марина Михайловна</a:t>
            </a:r>
            <a:endParaRPr dirty="0">
              <a:latin typeface="Helvetic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4B10A2-D1A8-B265-E393-4A21B9ED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26455"/>
            <a:ext cx="2552007" cy="10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" pitchFamily="2" charset="0"/>
              </a:rPr>
              <a:t>Предметная область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Helvetica" pitchFamily="2" charset="0"/>
              </a:rPr>
              <a:t>ООО «</a:t>
            </a:r>
            <a:r>
              <a:rPr sz="2800" dirty="0" err="1">
                <a:latin typeface="Helvetica" pitchFamily="2" charset="0"/>
              </a:rPr>
              <a:t>Архив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Кнопка</a:t>
            </a:r>
            <a:r>
              <a:rPr sz="2800" dirty="0">
                <a:latin typeface="Helvetica" pitchFamily="2" charset="0"/>
              </a:rPr>
              <a:t>»: </a:t>
            </a:r>
            <a:r>
              <a:rPr sz="2800" dirty="0" err="1">
                <a:latin typeface="Helvetica" pitchFamily="2" charset="0"/>
              </a:rPr>
              <a:t>заявки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на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оцифровку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хранение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документации</a:t>
            </a:r>
            <a:r>
              <a:rPr sz="2800" dirty="0">
                <a:latin typeface="Helvetica" pitchFamily="2" charset="0"/>
              </a:rPr>
              <a:t>.</a:t>
            </a:r>
          </a:p>
          <a:p>
            <a:r>
              <a:rPr sz="2800" dirty="0" err="1">
                <a:latin typeface="Helvetica" pitchFamily="2" charset="0"/>
              </a:rPr>
              <a:t>Работы</a:t>
            </a:r>
            <a:r>
              <a:rPr sz="2800" dirty="0">
                <a:latin typeface="Helvetica" pitchFamily="2" charset="0"/>
              </a:rPr>
              <a:t>: </a:t>
            </a:r>
            <a:r>
              <a:rPr sz="2800" dirty="0" err="1">
                <a:latin typeface="Helvetica" pitchFamily="2" charset="0"/>
              </a:rPr>
              <a:t>сканирование</a:t>
            </a:r>
            <a:r>
              <a:rPr sz="2800" dirty="0">
                <a:latin typeface="Helvetica" pitchFamily="2" charset="0"/>
              </a:rPr>
              <a:t>, </a:t>
            </a:r>
            <a:r>
              <a:rPr sz="2800" dirty="0" err="1">
                <a:latin typeface="Helvetica" pitchFamily="2" charset="0"/>
              </a:rPr>
              <a:t>маркировка</a:t>
            </a:r>
            <a:r>
              <a:rPr sz="2800" dirty="0">
                <a:latin typeface="Helvetica" pitchFamily="2" charset="0"/>
              </a:rPr>
              <a:t>, </a:t>
            </a:r>
            <a:r>
              <a:rPr sz="2800" dirty="0" err="1">
                <a:latin typeface="Helvetica" pitchFamily="2" charset="0"/>
              </a:rPr>
              <a:t>формирование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репозиториев</a:t>
            </a:r>
            <a:r>
              <a:rPr sz="2800" dirty="0">
                <a:latin typeface="Helvetica" pitchFamily="2" charset="0"/>
              </a:rPr>
              <a:t>, </a:t>
            </a:r>
            <a:r>
              <a:rPr sz="2800" dirty="0" err="1">
                <a:latin typeface="Helvetica" pitchFamily="2" charset="0"/>
              </a:rPr>
              <a:t>контроль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сроков</a:t>
            </a:r>
            <a:r>
              <a:rPr sz="2800" dirty="0">
                <a:latin typeface="Helvetica" pitchFamily="2" charset="0"/>
              </a:rPr>
              <a:t>.</a:t>
            </a:r>
          </a:p>
          <a:p>
            <a:r>
              <a:rPr sz="2800" dirty="0" err="1">
                <a:latin typeface="Helvetica" pitchFamily="2" charset="0"/>
              </a:rPr>
              <a:t>Проблемы</a:t>
            </a:r>
            <a:r>
              <a:rPr sz="2800" dirty="0">
                <a:latin typeface="Helvetica" pitchFamily="2" charset="0"/>
              </a:rPr>
              <a:t>: </a:t>
            </a:r>
            <a:r>
              <a:rPr sz="2800" dirty="0" err="1">
                <a:latin typeface="Helvetica" pitchFamily="2" charset="0"/>
              </a:rPr>
              <a:t>ручные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операции</a:t>
            </a:r>
            <a:r>
              <a:rPr sz="2800" dirty="0">
                <a:latin typeface="Helvetica" pitchFamily="2" charset="0"/>
              </a:rPr>
              <a:t>, </a:t>
            </a:r>
            <a:r>
              <a:rPr sz="2800" dirty="0" err="1">
                <a:latin typeface="Helvetica" pitchFamily="2" charset="0"/>
              </a:rPr>
              <a:t>отсутствие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мониторинга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единой</a:t>
            </a:r>
            <a:r>
              <a:rPr lang="ru-RU" sz="2800" dirty="0">
                <a:latin typeface="Helvetica" pitchFamily="2" charset="0"/>
              </a:rPr>
              <a:t> системы поиска документов.</a:t>
            </a:r>
            <a:endParaRPr sz="28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" pitchFamily="2" charset="0"/>
              </a:rPr>
              <a:t>Цель и задачи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Helvetica" pitchFamily="2" charset="0"/>
              </a:rPr>
              <a:t>Цель</a:t>
            </a:r>
            <a:r>
              <a:rPr sz="2800" dirty="0">
                <a:latin typeface="Helvetica" pitchFamily="2" charset="0"/>
              </a:rPr>
              <a:t>: </a:t>
            </a:r>
            <a:r>
              <a:rPr sz="2800" dirty="0" err="1">
                <a:latin typeface="Helvetica" pitchFamily="2" charset="0"/>
              </a:rPr>
              <a:t>спроектировать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функциональную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модель</a:t>
            </a:r>
            <a:r>
              <a:rPr sz="2800" dirty="0">
                <a:latin typeface="Helvetica" pitchFamily="2" charset="0"/>
              </a:rPr>
              <a:t> DFD АИС </a:t>
            </a:r>
            <a:r>
              <a:rPr sz="2800" dirty="0" err="1">
                <a:latin typeface="Helvetica" pitchFamily="2" charset="0"/>
              </a:rPr>
              <a:t>от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заявки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до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выдачи</a:t>
            </a:r>
            <a:r>
              <a:rPr sz="2800" dirty="0">
                <a:latin typeface="Helvetica" pitchFamily="2" charset="0"/>
              </a:rPr>
              <a:t>/</a:t>
            </a:r>
            <a:r>
              <a:rPr sz="2800" dirty="0" err="1">
                <a:latin typeface="Helvetica" pitchFamily="2" charset="0"/>
              </a:rPr>
              <a:t>возврата</a:t>
            </a:r>
            <a:r>
              <a:rPr sz="2800" dirty="0">
                <a:latin typeface="Helvetica" pitchFamily="2" charset="0"/>
              </a:rPr>
              <a:t>.</a:t>
            </a:r>
          </a:p>
          <a:p>
            <a:pPr marL="0" indent="0">
              <a:buNone/>
            </a:pPr>
            <a:r>
              <a:rPr sz="2800" dirty="0" err="1">
                <a:latin typeface="Helvetica" pitchFamily="2" charset="0"/>
              </a:rPr>
              <a:t>Задачи</a:t>
            </a:r>
            <a:r>
              <a:rPr sz="2800" dirty="0">
                <a:latin typeface="Helvetica" pitchFamily="2" charset="0"/>
              </a:rPr>
              <a:t>: </a:t>
            </a:r>
            <a:r>
              <a:rPr sz="2800" dirty="0" err="1">
                <a:latin typeface="Helvetica" pitchFamily="2" charset="0"/>
              </a:rPr>
              <a:t>определить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сущности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потоки</a:t>
            </a:r>
            <a:r>
              <a:rPr sz="2800" dirty="0">
                <a:latin typeface="Helvetica" pitchFamily="2" charset="0"/>
              </a:rPr>
              <a:t>; </a:t>
            </a:r>
            <a:r>
              <a:rPr sz="2800" dirty="0" err="1">
                <a:latin typeface="Helvetica" pitchFamily="2" charset="0"/>
              </a:rPr>
              <a:t>построить</a:t>
            </a:r>
            <a:r>
              <a:rPr sz="2800" dirty="0">
                <a:latin typeface="Helvetica" pitchFamily="2" charset="0"/>
              </a:rPr>
              <a:t> A-0 </a:t>
            </a:r>
            <a:r>
              <a:rPr sz="2800" dirty="0" err="1">
                <a:latin typeface="Helvetica" pitchFamily="2" charset="0"/>
              </a:rPr>
              <a:t>и</a:t>
            </a:r>
            <a:r>
              <a:rPr sz="2800" dirty="0">
                <a:latin typeface="Helvetica" pitchFamily="2" charset="0"/>
              </a:rPr>
              <a:t> A0; </a:t>
            </a:r>
            <a:r>
              <a:rPr sz="2800" dirty="0" err="1">
                <a:latin typeface="Helvetica" pitchFamily="2" charset="0"/>
              </a:rPr>
              <a:t>выделить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хранилища</a:t>
            </a:r>
            <a:r>
              <a:rPr sz="2800" dirty="0">
                <a:latin typeface="Helvetica" pitchFamily="2" charset="0"/>
              </a:rPr>
              <a:t>; </a:t>
            </a:r>
            <a:r>
              <a:rPr sz="2800" dirty="0" err="1">
                <a:latin typeface="Helvetica" pitchFamily="2" charset="0"/>
              </a:rPr>
              <a:t>матрица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событий</a:t>
            </a:r>
            <a:r>
              <a:rPr sz="2800" dirty="0">
                <a:latin typeface="Helvetica" pitchFamily="2" charset="0"/>
              </a:rPr>
              <a:t>; </a:t>
            </a:r>
            <a:r>
              <a:rPr sz="2800" dirty="0" err="1">
                <a:latin typeface="Helvetica" pitchFamily="2" charset="0"/>
              </a:rPr>
              <a:t>проверка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баланса</a:t>
            </a:r>
            <a:r>
              <a:rPr sz="2800" dirty="0">
                <a:latin typeface="Helvetica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" pitchFamily="2" charset="0"/>
              </a:rPr>
              <a:t>Методы и средства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Helvetica" pitchFamily="2" charset="0"/>
              </a:rPr>
              <a:t>Методология</a:t>
            </a:r>
            <a:r>
              <a:rPr dirty="0">
                <a:latin typeface="Helvetica" pitchFamily="2" charset="0"/>
              </a:rPr>
              <a:t>: Data Flow Diagrams (</a:t>
            </a:r>
            <a:r>
              <a:rPr lang="en-US" dirty="0">
                <a:latin typeface="Helvetica" pitchFamily="2" charset="0"/>
              </a:rPr>
              <a:t>DFD</a:t>
            </a:r>
            <a:r>
              <a:rPr dirty="0">
                <a:latin typeface="Helvetica" pitchFamily="2" charset="0"/>
              </a:rPr>
              <a:t>).</a:t>
            </a:r>
          </a:p>
          <a:p>
            <a:r>
              <a:rPr dirty="0">
                <a:latin typeface="Helvetica" pitchFamily="2" charset="0"/>
              </a:rPr>
              <a:t>CASE-</a:t>
            </a:r>
            <a:r>
              <a:rPr dirty="0" err="1">
                <a:latin typeface="Helvetica" pitchFamily="2" charset="0"/>
              </a:rPr>
              <a:t>средство</a:t>
            </a:r>
            <a:r>
              <a:rPr dirty="0">
                <a:latin typeface="Helvetica" pitchFamily="2" charset="0"/>
              </a:rPr>
              <a:t>: </a:t>
            </a:r>
            <a:r>
              <a:rPr dirty="0" err="1">
                <a:latin typeface="Helvetica" pitchFamily="2" charset="0"/>
              </a:rPr>
              <a:t>ERwin</a:t>
            </a:r>
            <a:r>
              <a:rPr dirty="0">
                <a:latin typeface="Helvetica" pitchFamily="2" charset="0"/>
              </a:rPr>
              <a:t>.</a:t>
            </a:r>
            <a:endParaRPr lang="en-US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>
                <a:latin typeface="Helvetica" pitchFamily="2" charset="0"/>
              </a:rPr>
              <a:t>Контекстная</a:t>
            </a:r>
            <a:r>
              <a:rPr sz="4000" dirty="0">
                <a:latin typeface="Helvetica" pitchFamily="2" charset="0"/>
              </a:rPr>
              <a:t> </a:t>
            </a:r>
            <a:r>
              <a:rPr sz="4000" dirty="0" err="1">
                <a:latin typeface="Helvetica" pitchFamily="2" charset="0"/>
              </a:rPr>
              <a:t>диаграмма</a:t>
            </a:r>
            <a:r>
              <a:rPr sz="4000" dirty="0">
                <a:latin typeface="Helvetica" pitchFamily="2" charset="0"/>
              </a:rPr>
              <a:t> (A-0)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A6F5B3-3957-8BD6-D2EA-2E6D16F7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36" y="3153740"/>
            <a:ext cx="5691739" cy="3403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F7F1A-F2BE-A194-7B34-D4733546D8D4}"/>
              </a:ext>
            </a:extLst>
          </p:cNvPr>
          <p:cNvSpPr txBox="1"/>
          <p:nvPr/>
        </p:nvSpPr>
        <p:spPr>
          <a:xfrm>
            <a:off x="457200" y="1298863"/>
            <a:ext cx="74863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Helvetica" pitchFamily="2" charset="0"/>
              </a:rPr>
              <a:t>Основной процесс: Управлять запросами к архивным документам.</a:t>
            </a:r>
          </a:p>
          <a:p>
            <a:endParaRPr lang="ru-RU" dirty="0">
              <a:latin typeface="Helvetica" pitchFamily="2" charset="0"/>
            </a:endParaRPr>
          </a:p>
          <a:p>
            <a:r>
              <a:rPr lang="ru-RU" dirty="0">
                <a:latin typeface="Helvetica" pitchFamily="2" charset="0"/>
              </a:rPr>
              <a:t>Внешние сущности:</a:t>
            </a:r>
          </a:p>
          <a:p>
            <a:r>
              <a:rPr lang="en-US" dirty="0">
                <a:latin typeface="Helvetica" pitchFamily="2" charset="0"/>
              </a:rPr>
              <a:t>E1 </a:t>
            </a:r>
            <a:r>
              <a:rPr lang="ru-RU" dirty="0">
                <a:latin typeface="Helvetica" pitchFamily="2" charset="0"/>
              </a:rPr>
              <a:t>–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Сотрудник компании (инициатор)</a:t>
            </a:r>
          </a:p>
          <a:p>
            <a:r>
              <a:rPr lang="en-US" dirty="0">
                <a:latin typeface="Helvetica" pitchFamily="2" charset="0"/>
              </a:rPr>
              <a:t>E2 </a:t>
            </a:r>
            <a:r>
              <a:rPr lang="ru-RU" dirty="0">
                <a:latin typeface="Helvetica" pitchFamily="2" charset="0"/>
              </a:rPr>
              <a:t>–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Служба архива</a:t>
            </a:r>
          </a:p>
          <a:p>
            <a:r>
              <a:rPr lang="en-US" dirty="0">
                <a:latin typeface="Helvetica" pitchFamily="2" charset="0"/>
              </a:rPr>
              <a:t>E3 </a:t>
            </a:r>
            <a:r>
              <a:rPr lang="ru-RU" dirty="0">
                <a:latin typeface="Helvetica" pitchFamily="2" charset="0"/>
              </a:rPr>
              <a:t>–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Клиент/заказчик</a:t>
            </a:r>
          </a:p>
          <a:p>
            <a:r>
              <a:rPr lang="en-US" dirty="0">
                <a:latin typeface="Helvetica" pitchFamily="2" charset="0"/>
              </a:rPr>
              <a:t>E4</a:t>
            </a:r>
            <a:r>
              <a:rPr lang="ru-RU" dirty="0">
                <a:latin typeface="Helvetica" pitchFamily="2" charset="0"/>
              </a:rPr>
              <a:t> –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Администратор системы</a:t>
            </a:r>
            <a:endParaRPr lang="ru-US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Helvetica" pitchFamily="2" charset="0"/>
              </a:rPr>
              <a:t>DFD </a:t>
            </a:r>
            <a:r>
              <a:rPr sz="4000" dirty="0" err="1">
                <a:latin typeface="Helvetica" pitchFamily="2" charset="0"/>
              </a:rPr>
              <a:t>первого</a:t>
            </a:r>
            <a:r>
              <a:rPr sz="4000" dirty="0">
                <a:latin typeface="Helvetica" pitchFamily="2" charset="0"/>
              </a:rPr>
              <a:t> </a:t>
            </a:r>
            <a:r>
              <a:rPr sz="4000" dirty="0" err="1">
                <a:latin typeface="Helvetica" pitchFamily="2" charset="0"/>
              </a:rPr>
              <a:t>уровня</a:t>
            </a:r>
            <a:r>
              <a:rPr sz="4000" dirty="0">
                <a:latin typeface="Helvetica" pitchFamily="2" charset="0"/>
              </a:rPr>
              <a:t> (A0</a:t>
            </a:r>
            <a:r>
              <a:rPr lang="ru-RU" sz="4000" dirty="0">
                <a:latin typeface="Helvetica" pitchFamily="2" charset="0"/>
              </a:rPr>
              <a:t>)</a:t>
            </a:r>
            <a:endParaRPr sz="4000" dirty="0">
              <a:latin typeface="Helvetica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958DC-295D-DA92-87E5-F53477C4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2" y="1417638"/>
            <a:ext cx="8386975" cy="50870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Helvetica" pitchFamily="2" charset="0"/>
              </a:rPr>
              <a:t>Анализ процессов и матрица событий</a:t>
            </a:r>
            <a:endParaRPr sz="3600" dirty="0">
              <a:latin typeface="Helvetica" pitchFamily="2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2580C8-D5EA-994D-1B9C-B09FB8363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77095"/>
              </p:ext>
            </p:extLst>
          </p:nvPr>
        </p:nvGraphicFramePr>
        <p:xfrm>
          <a:off x="457200" y="1591531"/>
          <a:ext cx="8229600" cy="4632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660630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886438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4202482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Процесс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Входные потоки (откуда)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Выходные потоки (куда)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1211521705"/>
                  </a:ext>
                </a:extLst>
              </a:tr>
              <a:tr h="4115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A1. Зарегистрировать заявку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Заявка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заказ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на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работу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Квитанция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регистрации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заявки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Запись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о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заявке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3924107664"/>
                  </a:ext>
                </a:extLst>
              </a:tr>
              <a:tr h="8320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A2. Проверить права и условия договора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Квитанция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регистрации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заявки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Данные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клиента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договора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Роли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права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доступа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Решение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доступу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условия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3669599087"/>
                  </a:ext>
                </a:extLst>
              </a:tr>
              <a:tr h="686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A3. Подобрать / оцифровать / маркировать документ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Решение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доступу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условия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Файл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(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скан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)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атрибуты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Подготовленный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пакет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документов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Запрос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на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поиск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оцифровку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4054280062"/>
                  </a:ext>
                </a:extLst>
              </a:tr>
              <a:tr h="1244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A4. Передать документ заказчику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Подготовленный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пакет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документов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Готовность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статус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выдачи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Результат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предоставления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(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файл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доступ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)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Запись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о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выдаче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публикации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Задание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на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поиск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подготовку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726483593"/>
                  </a:ext>
                </a:extLst>
              </a:tr>
              <a:tr h="8320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A5. Закрыть заявку и учесть возврат/сроки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Подтверждение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получения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возврата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Запись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о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возврате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/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закрытии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Статус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заявки</a:t>
                      </a:r>
                      <a:br>
                        <a:rPr lang="en-US" sz="1050" dirty="0">
                          <a:effectLst/>
                          <a:latin typeface="Helvetica" pitchFamily="2" charset="0"/>
                        </a:rPr>
                      </a:b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Отчёты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статистика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выполнения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2011187130"/>
                  </a:ext>
                </a:extLst>
              </a:tr>
              <a:tr h="296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Helvetica" pitchFamily="2" charset="0"/>
                        </a:rPr>
                        <a:t>A6. Управлять ролями и учетными записями</a:t>
                      </a:r>
                      <a:endParaRPr lang="ru-US" sz="105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Политики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доступа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учёт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пользователей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Политики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и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учёт</a:t>
                      </a:r>
                      <a:r>
                        <a:rPr lang="en-US" sz="105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Helvetica" pitchFamily="2" charset="0"/>
                        </a:rPr>
                        <a:t>пользователей</a:t>
                      </a:r>
                      <a:endParaRPr lang="ru-US" sz="1050" dirty="0">
                        <a:effectLst/>
                        <a:latin typeface="Helvetica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687" marR="49687" marT="0" marB="0"/>
                </a:tc>
                <a:extLst>
                  <a:ext uri="{0D108BD9-81ED-4DB2-BD59-A6C34878D82A}">
                    <a16:rowId xmlns:a16="http://schemas.microsoft.com/office/drawing/2014/main" val="21021155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" pitchFamily="2" charset="0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effectLst/>
                <a:latin typeface="Helvetica" pitchFamily="2" charset="0"/>
              </a:rPr>
              <a:t>Функциональная модель для АИС «Архив Кнопка» успешно спроектирована</a:t>
            </a:r>
            <a:endParaRPr lang="ru-RU" sz="2800" dirty="0">
              <a:latin typeface="Helvetica" pitchFamily="2" charset="0"/>
            </a:endParaRPr>
          </a:p>
          <a:p>
            <a:endParaRPr lang="ru-RU" sz="2800" dirty="0">
              <a:latin typeface="Helvetica" pitchFamily="2" charset="0"/>
            </a:endParaRPr>
          </a:p>
          <a:p>
            <a:r>
              <a:rPr sz="2800" dirty="0" err="1">
                <a:latin typeface="Helvetica" pitchFamily="2" charset="0"/>
              </a:rPr>
              <a:t>Модель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описывает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путь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заявки</a:t>
            </a:r>
            <a:r>
              <a:rPr sz="2800" dirty="0">
                <a:latin typeface="Helvetica" pitchFamily="2" charset="0"/>
              </a:rPr>
              <a:t>: </a:t>
            </a:r>
            <a:r>
              <a:rPr sz="2800" dirty="0" err="1">
                <a:latin typeface="Helvetica" pitchFamily="2" charset="0"/>
              </a:rPr>
              <a:t>регистрация</a:t>
            </a:r>
            <a:r>
              <a:rPr sz="2800" dirty="0">
                <a:latin typeface="Helvetica" pitchFamily="2" charset="0"/>
              </a:rPr>
              <a:t> → </a:t>
            </a:r>
            <a:r>
              <a:rPr sz="2800" dirty="0" err="1">
                <a:latin typeface="Helvetica" pitchFamily="2" charset="0"/>
              </a:rPr>
              <a:t>проверка</a:t>
            </a:r>
            <a:r>
              <a:rPr sz="2800" dirty="0">
                <a:latin typeface="Helvetica" pitchFamily="2" charset="0"/>
              </a:rPr>
              <a:t> → </a:t>
            </a:r>
            <a:r>
              <a:rPr sz="2800" dirty="0" err="1">
                <a:latin typeface="Helvetica" pitchFamily="2" charset="0"/>
              </a:rPr>
              <a:t>оцифровка</a:t>
            </a:r>
            <a:r>
              <a:rPr sz="2800" dirty="0">
                <a:latin typeface="Helvetica" pitchFamily="2" charset="0"/>
              </a:rPr>
              <a:t>/</a:t>
            </a:r>
            <a:r>
              <a:rPr sz="2800" dirty="0" err="1">
                <a:latin typeface="Helvetica" pitchFamily="2" charset="0"/>
              </a:rPr>
              <a:t>маркировка</a:t>
            </a:r>
            <a:r>
              <a:rPr sz="2800" dirty="0">
                <a:latin typeface="Helvetica" pitchFamily="2" charset="0"/>
              </a:rPr>
              <a:t> → </a:t>
            </a:r>
            <a:r>
              <a:rPr sz="2800" dirty="0" err="1">
                <a:latin typeface="Helvetica" pitchFamily="2" charset="0"/>
              </a:rPr>
              <a:t>выдача</a:t>
            </a:r>
            <a:r>
              <a:rPr sz="2800" dirty="0">
                <a:latin typeface="Helvetica" pitchFamily="2" charset="0"/>
              </a:rPr>
              <a:t> → </a:t>
            </a:r>
            <a:r>
              <a:rPr sz="2800" dirty="0" err="1">
                <a:latin typeface="Helvetica" pitchFamily="2" charset="0"/>
              </a:rPr>
              <a:t>возврат</a:t>
            </a:r>
            <a:r>
              <a:rPr sz="2800" dirty="0">
                <a:latin typeface="Helvetica" pitchFamily="2" charset="0"/>
              </a:rPr>
              <a:t>.</a:t>
            </a:r>
          </a:p>
          <a:p>
            <a:r>
              <a:rPr sz="2800" dirty="0" err="1">
                <a:latin typeface="Helvetica" pitchFamily="2" charset="0"/>
              </a:rPr>
              <a:t>Учтены</a:t>
            </a:r>
            <a:r>
              <a:rPr sz="2800" dirty="0">
                <a:latin typeface="Helvetica" pitchFamily="2" charset="0"/>
              </a:rPr>
              <a:t>: </a:t>
            </a:r>
            <a:r>
              <a:rPr sz="2800" dirty="0" err="1">
                <a:latin typeface="Helvetica" pitchFamily="2" charset="0"/>
              </a:rPr>
              <a:t>контроль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сроков</a:t>
            </a:r>
            <a:r>
              <a:rPr sz="2800" dirty="0">
                <a:latin typeface="Helvetica" pitchFamily="2" charset="0"/>
              </a:rPr>
              <a:t>/</a:t>
            </a:r>
            <a:r>
              <a:rPr sz="2800" dirty="0" err="1">
                <a:latin typeface="Helvetica" pitchFamily="2" charset="0"/>
              </a:rPr>
              <a:t>статистики</a:t>
            </a:r>
            <a:r>
              <a:rPr sz="2800" dirty="0">
                <a:latin typeface="Helvetica" pitchFamily="2" charset="0"/>
              </a:rPr>
              <a:t>, </a:t>
            </a:r>
            <a:r>
              <a:rPr sz="2800" dirty="0" err="1">
                <a:latin typeface="Helvetica" pitchFamily="2" charset="0"/>
              </a:rPr>
              <a:t>роль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администратора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службы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архива</a:t>
            </a:r>
            <a:r>
              <a:rPr sz="2800" dirty="0">
                <a:latin typeface="Helvetica" pitchFamily="2" charset="0"/>
              </a:rPr>
              <a:t>.</a:t>
            </a:r>
          </a:p>
          <a:p>
            <a:r>
              <a:rPr sz="2800" dirty="0" err="1">
                <a:latin typeface="Helvetica" pitchFamily="2" charset="0"/>
              </a:rPr>
              <a:t>Модель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балансирована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и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пригодна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для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дальнейшей</a:t>
            </a:r>
            <a:r>
              <a:rPr sz="2800" dirty="0">
                <a:latin typeface="Helvetica" pitchFamily="2" charset="0"/>
              </a:rPr>
              <a:t> </a:t>
            </a:r>
            <a:r>
              <a:rPr sz="2800" dirty="0" err="1">
                <a:latin typeface="Helvetica" pitchFamily="2" charset="0"/>
              </a:rPr>
              <a:t>автоматизации</a:t>
            </a:r>
            <a:r>
              <a:rPr sz="2800" dirty="0">
                <a:latin typeface="Helvetica" pitchFamily="2" charset="0"/>
              </a:rPr>
              <a:t>.</a:t>
            </a:r>
            <a:endParaRPr lang="ru-RU" sz="2800" dirty="0">
              <a:latin typeface="Helvetica" pitchFamily="2" charset="0"/>
            </a:endParaRPr>
          </a:p>
          <a:p>
            <a:pPr marL="0" indent="0">
              <a:buNone/>
            </a:pPr>
            <a:endParaRPr sz="28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dirty="0" err="1">
                <a:latin typeface="Helvetica" pitchFamily="2" charset="0"/>
              </a:rPr>
              <a:t>Спасибо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за</a:t>
            </a:r>
            <a:r>
              <a:rPr dirty="0">
                <a:latin typeface="Helvetica" pitchFamily="2" charset="0"/>
              </a:rPr>
              <a:t> </a:t>
            </a:r>
            <a:r>
              <a:rPr dirty="0" err="1">
                <a:latin typeface="Helvetica" pitchFamily="2" charset="0"/>
              </a:rPr>
              <a:t>внимание</a:t>
            </a:r>
            <a:endParaRPr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426</Words>
  <Application>Microsoft Macintosh PowerPoint</Application>
  <PresentationFormat>Экран (4:3)</PresentationFormat>
  <Paragraphs>57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Office Theme</vt:lpstr>
      <vt:lpstr>Проект: АИС «Архив Кнопка» – управление заявками  и подготовкой документов</vt:lpstr>
      <vt:lpstr>Предметная область</vt:lpstr>
      <vt:lpstr>Цель и задачи проекта</vt:lpstr>
      <vt:lpstr>Методы и средства</vt:lpstr>
      <vt:lpstr>Контекстная диаграмма (A-0)</vt:lpstr>
      <vt:lpstr>DFD первого уровня (A0)</vt:lpstr>
      <vt:lpstr>Анализ процессов и матрица событий</vt:lpstr>
      <vt:lpstr>Выводы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АИС «Архив Кнопка» — управление заявками и подготовкой документов</dc:title>
  <dc:subject/>
  <dc:creator/>
  <cp:keywords/>
  <dc:description>generated using python-pptx</dc:description>
  <cp:lastModifiedBy>Вадим Марченко</cp:lastModifiedBy>
  <cp:revision>7</cp:revision>
  <dcterms:created xsi:type="dcterms:W3CDTF">2013-01-27T09:14:16Z</dcterms:created>
  <dcterms:modified xsi:type="dcterms:W3CDTF">2025-10-08T13:41:18Z</dcterms:modified>
  <cp:category/>
</cp:coreProperties>
</file>