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2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A8"/>
    <a:srgbClr val="D8E762"/>
    <a:srgbClr val="CBDD13"/>
    <a:srgbClr val="9ACCC8"/>
    <a:srgbClr val="67A5B0"/>
    <a:srgbClr val="BFE7E4"/>
    <a:srgbClr val="ECEA01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93"/>
    <p:restoredTop sz="86451"/>
  </p:normalViewPr>
  <p:slideViewPr>
    <p:cSldViewPr>
      <p:cViewPr varScale="1">
        <p:scale>
          <a:sx n="77" d="100"/>
          <a:sy n="77" d="100"/>
        </p:scale>
        <p:origin x="33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2A97B-CC11-BB49-8398-AA769B4521C3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AED2-0B75-3D4B-B9EB-023E033A0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AED2-0B75-3D4B-B9EB-023E033A007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5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AED2-0B75-3D4B-B9EB-023E033A007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20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AED2-0B75-3D4B-B9EB-023E033A00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6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AED2-0B75-3D4B-B9EB-023E033A00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8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AED2-0B75-3D4B-B9EB-023E033A00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0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AED2-0B75-3D4B-B9EB-023E033A00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54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AED2-0B75-3D4B-B9EB-023E033A00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3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F8F39E7-B6DA-2BAD-9E21-CAD4E9B6F205}"/>
              </a:ext>
            </a:extLst>
          </p:cNvPr>
          <p:cNvSpPr/>
          <p:nvPr/>
        </p:nvSpPr>
        <p:spPr>
          <a:xfrm>
            <a:off x="0" y="0"/>
            <a:ext cx="12192000" cy="6237312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u="sng" dirty="0">
              <a:solidFill>
                <a:srgbClr val="ECEA0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AE90E5A-6998-FF1F-2474-A60AEEA16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952" y="4581128"/>
            <a:ext cx="6096000" cy="1590603"/>
          </a:xfrm>
        </p:spPr>
        <p:txBody>
          <a:bodyPr>
            <a:no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Авторы: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Бен Шамех Абделазиз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K3229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МСТ 1.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Уланова Елизавета Эдуардовна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K3241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МСТ 1.4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Говорова Марина Михайловна</a:t>
            </a:r>
          </a:p>
          <a:p>
            <a:pPr algn="l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6BDA5FB-D7D4-CAE5-6169-05E948166119}"/>
              </a:ext>
            </a:extLst>
          </p:cNvPr>
          <p:cNvSpPr txBox="1"/>
          <p:nvPr/>
        </p:nvSpPr>
        <p:spPr>
          <a:xfrm>
            <a:off x="2128157" y="1916832"/>
            <a:ext cx="8360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функциональной модели АИС </a:t>
            </a:r>
          </a:p>
          <a:p>
            <a:pPr algn="ctr"/>
            <a:r>
              <a:rPr lang="ru-RU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«Ньютон»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82D09CE0-3535-D7AB-42E9-A20AD0E2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39" y="411084"/>
            <a:ext cx="2167236" cy="85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576EAE78-0A40-B87D-B353-CA4B39DD9B6E}"/>
              </a:ext>
            </a:extLst>
          </p:cNvPr>
          <p:cNvSpPr/>
          <p:nvPr/>
        </p:nvSpPr>
        <p:spPr>
          <a:xfrm>
            <a:off x="0" y="6171731"/>
            <a:ext cx="12192000" cy="686269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40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0DA38D1-4F13-74DD-77ED-5FB2487A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EA3B16B-3310-050E-DF93-45ECC9EF99CA}"/>
              </a:ext>
            </a:extLst>
          </p:cNvPr>
          <p:cNvSpPr/>
          <p:nvPr/>
        </p:nvSpPr>
        <p:spPr>
          <a:xfrm>
            <a:off x="0" y="-31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70FEBD1-DDD2-9672-BAAC-08C114EA3C33}"/>
              </a:ext>
            </a:extLst>
          </p:cNvPr>
          <p:cNvSpPr/>
          <p:nvPr/>
        </p:nvSpPr>
        <p:spPr>
          <a:xfrm>
            <a:off x="1662535" y="214697"/>
            <a:ext cx="8640960" cy="653375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B1DFA21-C52F-1947-CD8D-CEA62139ABD0}"/>
              </a:ext>
            </a:extLst>
          </p:cNvPr>
          <p:cNvSpPr/>
          <p:nvPr/>
        </p:nvSpPr>
        <p:spPr>
          <a:xfrm>
            <a:off x="263351" y="929033"/>
            <a:ext cx="11593289" cy="5789104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DD641A1-8747-D289-4A18-99C7545CA52E}"/>
              </a:ext>
            </a:extLst>
          </p:cNvPr>
          <p:cNvSpPr txBox="1"/>
          <p:nvPr/>
        </p:nvSpPr>
        <p:spPr>
          <a:xfrm>
            <a:off x="1662536" y="275657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№6: Контекстная диаграмма (А0)</a:t>
            </a: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868072"/>
            <a:ext cx="11737304" cy="59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6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26A2965-8EE5-19FD-5427-DF43089B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45E8472-8D23-7A66-E1B3-74A8E3A90FD2}"/>
              </a:ext>
            </a:extLst>
          </p:cNvPr>
          <p:cNvSpPr/>
          <p:nvPr/>
        </p:nvSpPr>
        <p:spPr>
          <a:xfrm>
            <a:off x="-33834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B04CD139-314A-CC4C-B2F3-D57307162503}"/>
              </a:ext>
            </a:extLst>
          </p:cNvPr>
          <p:cNvSpPr/>
          <p:nvPr/>
        </p:nvSpPr>
        <p:spPr>
          <a:xfrm>
            <a:off x="2567608" y="557306"/>
            <a:ext cx="7056784" cy="78531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0419E83A-2A22-EBEB-1DA2-4E5519C35976}"/>
              </a:ext>
            </a:extLst>
          </p:cNvPr>
          <p:cNvSpPr/>
          <p:nvPr/>
        </p:nvSpPr>
        <p:spPr>
          <a:xfrm>
            <a:off x="299356" y="1628800"/>
            <a:ext cx="11593288" cy="4930953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D477573-DA40-D9B4-CB37-EA712326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759849"/>
            <a:ext cx="11089232" cy="4171127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функциональная модель АИС для рекламного агентства «Ньютон»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Определено основное назначение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 основной процесс и внешние сущности к нему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Составлена таблица взаимоотношения внешних сущностей с основным потоком 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Составлена таблица анализа событий с связями по потокам данных между сущностями, событиями, накопителями данных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Составлены контекстные диаграммы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соответствует методологии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может служить основой для дальнейшего проектирования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9C9BD4-146D-6345-A946-A59848CB34FD}"/>
              </a:ext>
            </a:extLst>
          </p:cNvPr>
          <p:cNvSpPr txBox="1"/>
          <p:nvPr/>
        </p:nvSpPr>
        <p:spPr>
          <a:xfrm>
            <a:off x="1758601" y="688354"/>
            <a:ext cx="864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399302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99BCDD6-B293-A8B0-E3B8-5583E412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D254B5E-C5A0-6925-D561-6D2887B8A859}"/>
              </a:ext>
            </a:extLst>
          </p:cNvPr>
          <p:cNvSpPr/>
          <p:nvPr/>
        </p:nvSpPr>
        <p:spPr>
          <a:xfrm>
            <a:off x="0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46A7E9C5-5F8F-9D4C-E91A-E9F76AF19CE0}"/>
              </a:ext>
            </a:extLst>
          </p:cNvPr>
          <p:cNvSpPr/>
          <p:nvPr/>
        </p:nvSpPr>
        <p:spPr>
          <a:xfrm>
            <a:off x="911424" y="1484784"/>
            <a:ext cx="10369152" cy="3384376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84E4FD5-3C35-734E-7A18-D45CB68B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997953"/>
            <a:ext cx="11089232" cy="4171127"/>
          </a:xfrm>
        </p:spPr>
        <p:txBody>
          <a:bodyPr>
            <a:noAutofit/>
          </a:bodyPr>
          <a:lstStyle/>
          <a:p>
            <a:pPr marL="0" indent="0" algn="ctr">
              <a:buClr>
                <a:schemeClr val="tx1"/>
              </a:buClr>
              <a:buNone/>
            </a:pPr>
            <a:r>
              <a:rPr lang="ru-RU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  <a:p>
            <a:pPr marL="0" indent="0">
              <a:buClr>
                <a:schemeClr val="tx1"/>
              </a:buCl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1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45822F5B-DCB8-273B-C056-88E00C18B3C5}"/>
              </a:ext>
            </a:extLst>
          </p:cNvPr>
          <p:cNvSpPr/>
          <p:nvPr/>
        </p:nvSpPr>
        <p:spPr>
          <a:xfrm>
            <a:off x="-33834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F80687B5-D5B3-2FA0-FDA2-818D0F44BEEE}"/>
              </a:ext>
            </a:extLst>
          </p:cNvPr>
          <p:cNvSpPr/>
          <p:nvPr/>
        </p:nvSpPr>
        <p:spPr>
          <a:xfrm>
            <a:off x="1775520" y="514271"/>
            <a:ext cx="8414993" cy="78531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131545F8-5790-A69B-7801-37BFBB20E496}"/>
              </a:ext>
            </a:extLst>
          </p:cNvPr>
          <p:cNvSpPr/>
          <p:nvPr/>
        </p:nvSpPr>
        <p:spPr>
          <a:xfrm>
            <a:off x="282438" y="1484784"/>
            <a:ext cx="11593288" cy="4930953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D1D467-794F-3FD7-A6C7-7E8CA416A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595" y="3717588"/>
            <a:ext cx="10682056" cy="1291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роли: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директор, макетчик, мастер</a:t>
            </a:r>
          </a:p>
          <a:p>
            <a:pPr marL="225425" indent="-225425"/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59CA07-390D-3C8F-12CC-3CDF3D58CD19}"/>
              </a:ext>
            </a:extLst>
          </p:cNvPr>
          <p:cNvSpPr txBox="1"/>
          <p:nvPr/>
        </p:nvSpPr>
        <p:spPr>
          <a:xfrm>
            <a:off x="2001487" y="60958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Агентство «Ньютон»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08566D-9CBC-BAB4-BCAE-21CA0DFB22FD}"/>
              </a:ext>
            </a:extLst>
          </p:cNvPr>
          <p:cNvSpPr txBox="1"/>
          <p:nvPr/>
        </p:nvSpPr>
        <p:spPr>
          <a:xfrm>
            <a:off x="839416" y="1789302"/>
            <a:ext cx="10513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"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Агентство по изготовлению наружной рекламы</a:t>
            </a:r>
            <a:r>
              <a:rPr lang="ru-RU" sz="240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12700"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1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услуги агентства входят:</a:t>
            </a:r>
          </a:p>
          <a:p>
            <a:pPr indent="540385" algn="just" rtl="0">
              <a:spcBef>
                <a:spcPts val="0"/>
              </a:spcBef>
              <a:spcAft>
                <a:spcPts val="0"/>
              </a:spcAft>
            </a:pPr>
            <a:r>
              <a:rPr lang="ru-RU" sz="2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изготовление наружной рекламы</a:t>
            </a:r>
          </a:p>
          <a:p>
            <a:pPr indent="540385" algn="just" rtl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полиграфии </a:t>
            </a:r>
          </a:p>
          <a:p>
            <a:pPr indent="540385" algn="just" rtl="0">
              <a:spcBef>
                <a:spcPts val="0"/>
              </a:spcBef>
              <a:spcAft>
                <a:spcPts val="0"/>
              </a:spcAft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и установка наружной рекламы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EDFF28-4129-2454-A22C-3C4DFBFAD135}"/>
              </a:ext>
            </a:extLst>
          </p:cNvPr>
          <p:cNvSpPr txBox="1"/>
          <p:nvPr/>
        </p:nvSpPr>
        <p:spPr>
          <a:xfrm>
            <a:off x="923860" y="4350791"/>
            <a:ext cx="10513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Неавтоматизированное управление заказами, клиентами, финансами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0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7B36360-7F94-CE03-E175-1DB30BCE9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19F15B4-8698-46CC-0722-9F8413AD45DA}"/>
              </a:ext>
            </a:extLst>
          </p:cNvPr>
          <p:cNvSpPr/>
          <p:nvPr/>
        </p:nvSpPr>
        <p:spPr>
          <a:xfrm>
            <a:off x="-33834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A23F579-2BA3-7D99-4DCB-B1B1DB16CCED}"/>
              </a:ext>
            </a:extLst>
          </p:cNvPr>
          <p:cNvSpPr/>
          <p:nvPr/>
        </p:nvSpPr>
        <p:spPr>
          <a:xfrm>
            <a:off x="1775520" y="514271"/>
            <a:ext cx="8414993" cy="78531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617FE136-A1AC-A712-8C33-57F3E2A6090E}"/>
              </a:ext>
            </a:extLst>
          </p:cNvPr>
          <p:cNvSpPr/>
          <p:nvPr/>
        </p:nvSpPr>
        <p:spPr>
          <a:xfrm>
            <a:off x="282438" y="1484784"/>
            <a:ext cx="11593288" cy="4930953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9721F6-4C23-6527-3481-535A7D61A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269657"/>
            <a:ext cx="11250166" cy="4171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987425" indent="-508000">
              <a:buClr>
                <a:schemeClr val="tx1"/>
              </a:buClr>
              <a:buFont typeface="+mj-lt"/>
              <a:buAutoNum type="arabicPeriod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Определить назначение ИС</a:t>
            </a:r>
          </a:p>
          <a:p>
            <a:pPr marL="987425" indent="-508000">
              <a:buClr>
                <a:schemeClr val="tx1"/>
              </a:buClr>
              <a:buFont typeface="+mj-lt"/>
              <a:buAutoNum type="arabicPeriod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Выделить основной процесс и внешние сущности по отношению к нему</a:t>
            </a:r>
          </a:p>
          <a:p>
            <a:pPr marL="987425" indent="-508000">
              <a:buClr>
                <a:schemeClr val="tx1"/>
              </a:buClr>
              <a:buFont typeface="+mj-lt"/>
              <a:buAutoNum type="arabicPeriod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Выделить потоки для внешних сущностей по отношению к основному событию</a:t>
            </a:r>
          </a:p>
          <a:p>
            <a:pPr marL="987425" indent="-508000">
              <a:buClr>
                <a:schemeClr val="tx1"/>
              </a:buClr>
              <a:buFont typeface="+mj-lt"/>
              <a:buAutoNum type="arabicPeriod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Составить контекстную диаграмму нулевого уровня (уровень А-0)</a:t>
            </a:r>
          </a:p>
          <a:p>
            <a:pPr marL="987425" indent="-508000">
              <a:buClr>
                <a:schemeClr val="tx1"/>
              </a:buClr>
              <a:buFont typeface="+mj-lt"/>
              <a:buAutoNum type="arabicPeriod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Проанализировать события (функции/работы/процессы), определить связи по потокам данных между сущностями, событиями, накопителями данных</a:t>
            </a:r>
          </a:p>
          <a:p>
            <a:pPr marL="987425" indent="-508000">
              <a:buClr>
                <a:schemeClr val="tx1"/>
              </a:buClr>
              <a:buFont typeface="+mj-lt"/>
              <a:buAutoNum type="arabicPeriod"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Составить детализированную контекстную диаграмму (уровень А0)</a:t>
            </a: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626518-A6AF-8B07-191E-DD382700AEB1}"/>
              </a:ext>
            </a:extLst>
          </p:cNvPr>
          <p:cNvSpPr txBox="1"/>
          <p:nvPr/>
        </p:nvSpPr>
        <p:spPr>
          <a:xfrm>
            <a:off x="1775519" y="593584"/>
            <a:ext cx="8414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основные задачи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91E834-CEC6-3EA4-7526-62EAF41B2689}"/>
              </a:ext>
            </a:extLst>
          </p:cNvPr>
          <p:cNvSpPr txBox="1"/>
          <p:nvPr/>
        </p:nvSpPr>
        <p:spPr>
          <a:xfrm>
            <a:off x="670694" y="1438660"/>
            <a:ext cx="105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функциональной модели АИС, автоматизирующей основные бизнес-процессы агентства</a:t>
            </a:r>
          </a:p>
        </p:txBody>
      </p:sp>
    </p:spTree>
    <p:extLst>
      <p:ext uri="{BB962C8B-B14F-4D97-AF65-F5344CB8AC3E}">
        <p14:creationId xmlns:p14="http://schemas.microsoft.com/office/powerpoint/2010/main" val="370832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8BB878-02C6-354C-4046-314C9AD1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42E6CFF-ACC7-FAA7-A1AD-481410E06BD4}"/>
              </a:ext>
            </a:extLst>
          </p:cNvPr>
          <p:cNvSpPr/>
          <p:nvPr/>
        </p:nvSpPr>
        <p:spPr>
          <a:xfrm>
            <a:off x="0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73A32103-21AC-EB5F-7668-7D31726350AE}"/>
              </a:ext>
            </a:extLst>
          </p:cNvPr>
          <p:cNvSpPr/>
          <p:nvPr/>
        </p:nvSpPr>
        <p:spPr>
          <a:xfrm>
            <a:off x="1775520" y="514271"/>
            <a:ext cx="8414993" cy="78531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89CA7CC3-DFA7-4506-5C7F-E4F358EA8D75}"/>
              </a:ext>
            </a:extLst>
          </p:cNvPr>
          <p:cNvSpPr/>
          <p:nvPr/>
        </p:nvSpPr>
        <p:spPr>
          <a:xfrm>
            <a:off x="282438" y="1522383"/>
            <a:ext cx="11593288" cy="4930953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3037C1C-6327-E3FB-C90B-6DD02935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4871124"/>
            <a:ext cx="11250166" cy="15696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AF3204E-4570-DC86-8ABE-9C3796B8C0F7}"/>
              </a:ext>
            </a:extLst>
          </p:cNvPr>
          <p:cNvSpPr txBox="1"/>
          <p:nvPr/>
        </p:nvSpPr>
        <p:spPr>
          <a:xfrm>
            <a:off x="1775519" y="593584"/>
            <a:ext cx="8414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средства реализации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E206A8-15C6-BAE9-533D-46AC635A630E}"/>
              </a:ext>
            </a:extLst>
          </p:cNvPr>
          <p:cNvSpPr txBox="1"/>
          <p:nvPr/>
        </p:nvSpPr>
        <p:spPr>
          <a:xfrm>
            <a:off x="695400" y="1583026"/>
            <a:ext cx="1051316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" algn="just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Методология: 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моделирование на основе </a:t>
            </a:r>
            <a:r>
              <a:rPr lang="e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2700" algn="just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Стандарт: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Нотация Йордана де Марко </a:t>
            </a:r>
          </a:p>
          <a:p>
            <a:pPr indent="12700" algn="just">
              <a:lnSpc>
                <a:spcPct val="150000"/>
              </a:lnSpc>
              <a:spcBef>
                <a:spcPts val="600"/>
              </a:spcBef>
            </a:pPr>
            <a:r>
              <a:rPr lang="en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средство:</a:t>
            </a: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Draw.io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miro.com</a:t>
            </a:r>
            <a:endParaRPr lang="ru-RU" sz="2400" i="0" dirty="0">
              <a:solidFill>
                <a:srgbClr val="0B57D0"/>
              </a:solidFill>
              <a:effectLst/>
              <a:latin typeface="Google Sans"/>
            </a:endParaRPr>
          </a:p>
          <a:p>
            <a:pPr indent="12700" algn="just">
              <a:lnSpc>
                <a:spcPct val="15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подхода: 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Наглядность, четкое разделение данных и процессов, эффективное взаимодействие с заказчиком</a:t>
            </a:r>
          </a:p>
          <a:p>
            <a:pPr indent="12700" algn="just"/>
            <a:endParaRPr lang="ru-RU" sz="24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1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F68FB8-7A48-7CE3-1F11-4915422C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FFF60C8-1353-A4AE-1B9B-4A26B82F93AF}"/>
              </a:ext>
            </a:extLst>
          </p:cNvPr>
          <p:cNvSpPr/>
          <p:nvPr/>
        </p:nvSpPr>
        <p:spPr>
          <a:xfrm>
            <a:off x="-33834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E75A2C87-97F1-465A-A7DA-DAA776BDB6F1}"/>
              </a:ext>
            </a:extLst>
          </p:cNvPr>
          <p:cNvSpPr/>
          <p:nvPr/>
        </p:nvSpPr>
        <p:spPr>
          <a:xfrm>
            <a:off x="1775520" y="514271"/>
            <a:ext cx="8414993" cy="78531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254CFE7-F7BC-9C69-0AD5-56DB9589D5E3}"/>
              </a:ext>
            </a:extLst>
          </p:cNvPr>
          <p:cNvSpPr/>
          <p:nvPr/>
        </p:nvSpPr>
        <p:spPr>
          <a:xfrm>
            <a:off x="282438" y="1484784"/>
            <a:ext cx="11593288" cy="4930953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8C2B66D-EB98-2733-F193-792C09F9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612590"/>
            <a:ext cx="11250166" cy="4171127"/>
          </a:xfrm>
        </p:spPr>
        <p:txBody>
          <a:bodyPr>
            <a:no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Централизованное хранение данных – единая база по клиентам, заказам, поставщикам, материалам и финансам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договоров и счетов об оплате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этапов выполнения заказа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ресурсами – ведение учета материалов, коррекции макетов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Финансовый учет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00A2F8-B610-9AAD-1120-BAFD89A6D4BA}"/>
              </a:ext>
            </a:extLst>
          </p:cNvPr>
          <p:cNvSpPr txBox="1"/>
          <p:nvPr/>
        </p:nvSpPr>
        <p:spPr>
          <a:xfrm>
            <a:off x="1888503" y="607356"/>
            <a:ext cx="818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№1: Назначение ИС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973952-0699-3AA9-F8DC-FFB07106D041}"/>
              </a:ext>
            </a:extLst>
          </p:cNvPr>
          <p:cNvSpPr txBox="1"/>
          <p:nvPr/>
        </p:nvSpPr>
        <p:spPr>
          <a:xfrm>
            <a:off x="695400" y="1486178"/>
            <a:ext cx="1051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" algn="just"/>
            <a:r>
              <a:rPr lang="ru-RU" sz="24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назначение: 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бизнес-процессов рекламного агентства</a:t>
            </a:r>
          </a:p>
        </p:txBody>
      </p:sp>
    </p:spTree>
    <p:extLst>
      <p:ext uri="{BB962C8B-B14F-4D97-AF65-F5344CB8AC3E}">
        <p14:creationId xmlns:p14="http://schemas.microsoft.com/office/powerpoint/2010/main" val="17939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8A1B294-0361-22FE-EB87-699D3FD3B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6957864-D6C4-0C3D-E49D-812E35C78D6E}"/>
              </a:ext>
            </a:extLst>
          </p:cNvPr>
          <p:cNvSpPr/>
          <p:nvPr/>
        </p:nvSpPr>
        <p:spPr>
          <a:xfrm>
            <a:off x="-33834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7F5979B-78A5-8673-6314-5305D94E5DB1}"/>
              </a:ext>
            </a:extLst>
          </p:cNvPr>
          <p:cNvSpPr/>
          <p:nvPr/>
        </p:nvSpPr>
        <p:spPr>
          <a:xfrm>
            <a:off x="1634903" y="528223"/>
            <a:ext cx="8640960" cy="78531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069F734E-E4E0-3817-7E47-32CE333A0007}"/>
              </a:ext>
            </a:extLst>
          </p:cNvPr>
          <p:cNvSpPr/>
          <p:nvPr/>
        </p:nvSpPr>
        <p:spPr>
          <a:xfrm>
            <a:off x="328689" y="1534136"/>
            <a:ext cx="11593288" cy="4930953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86B91E0-4546-C268-94AB-6445BCC3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920896"/>
            <a:ext cx="10225136" cy="41711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процесс: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заказа клиента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сущности: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Поставщик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EE95A37-CDBF-C27F-CE58-FD82B6E58D17}"/>
              </a:ext>
            </a:extLst>
          </p:cNvPr>
          <p:cNvSpPr txBox="1"/>
          <p:nvPr/>
        </p:nvSpPr>
        <p:spPr>
          <a:xfrm>
            <a:off x="1662535" y="607356"/>
            <a:ext cx="864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№2: Основной процесс и внешние сущности </a:t>
            </a:r>
          </a:p>
        </p:txBody>
      </p:sp>
    </p:spTree>
    <p:extLst>
      <p:ext uri="{BB962C8B-B14F-4D97-AF65-F5344CB8AC3E}">
        <p14:creationId xmlns:p14="http://schemas.microsoft.com/office/powerpoint/2010/main" val="227041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0C7129-071D-18E6-EB96-BA8C04A4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75C2C223-4760-E270-172D-65EB9149FB54}"/>
              </a:ext>
            </a:extLst>
          </p:cNvPr>
          <p:cNvSpPr/>
          <p:nvPr/>
        </p:nvSpPr>
        <p:spPr>
          <a:xfrm>
            <a:off x="-36289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323F5F61-6845-2B9D-38CD-DA551128D08D}"/>
              </a:ext>
            </a:extLst>
          </p:cNvPr>
          <p:cNvSpPr/>
          <p:nvPr/>
        </p:nvSpPr>
        <p:spPr>
          <a:xfrm>
            <a:off x="1636516" y="392911"/>
            <a:ext cx="8640960" cy="101960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DA1E316-DA39-F625-AB49-ECD754FC18E3}"/>
              </a:ext>
            </a:extLst>
          </p:cNvPr>
          <p:cNvSpPr/>
          <p:nvPr/>
        </p:nvSpPr>
        <p:spPr>
          <a:xfrm>
            <a:off x="299356" y="1805429"/>
            <a:ext cx="11593288" cy="4659660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97BEFD-E446-7C5B-947F-1016889EA6DC}"/>
              </a:ext>
            </a:extLst>
          </p:cNvPr>
          <p:cNvSpPr txBox="1"/>
          <p:nvPr/>
        </p:nvSpPr>
        <p:spPr>
          <a:xfrm>
            <a:off x="1636515" y="392911"/>
            <a:ext cx="8640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№3: потоки для внешних сущностей по отношению к основному событию</a:t>
            </a: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B059203A-A32B-50B4-D1D1-4F28AC494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70891"/>
              </p:ext>
            </p:extLst>
          </p:nvPr>
        </p:nvGraphicFramePr>
        <p:xfrm>
          <a:off x="772419" y="2058462"/>
          <a:ext cx="10652173" cy="41535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xmlns="" val="391028203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xmlns="" val="2775466425"/>
                    </a:ext>
                  </a:extLst>
                </a:gridCol>
                <a:gridCol w="3739405">
                  <a:extLst>
                    <a:ext uri="{9D8B030D-6E8A-4147-A177-3AD203B41FA5}">
                      <a16:colId xmlns:a16="http://schemas.microsoft.com/office/drawing/2014/main" xmlns="" val="345423939"/>
                    </a:ext>
                  </a:extLst>
                </a:gridCol>
              </a:tblGrid>
              <a:tr h="59004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Внешняя сущность</a:t>
                      </a:r>
                    </a:p>
                  </a:txBody>
                  <a:tcPr>
                    <a:solidFill>
                      <a:srgbClr val="D8E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Входящие потоки</a:t>
                      </a:r>
                    </a:p>
                  </a:txBody>
                  <a:tcPr>
                    <a:solidFill>
                      <a:srgbClr val="D8E76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Исходящие потоки</a:t>
                      </a:r>
                    </a:p>
                  </a:txBody>
                  <a:tcPr>
                    <a:solidFill>
                      <a:srgbClr val="D8E7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6370764"/>
                  </a:ext>
                </a:extLst>
              </a:tr>
              <a:tr h="1917633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Заказ(заявка) на услугу компании</a:t>
                      </a:r>
                    </a:p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Пожелания к изделию</a:t>
                      </a:r>
                    </a:p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Оплата от клиента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 о выполнении заказа</a:t>
                      </a:r>
                    </a:p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Договор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9269959"/>
                  </a:ext>
                </a:extLst>
              </a:tr>
              <a:tr h="59823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Счет и накладная от поставщика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Заявка на материалы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320576"/>
                  </a:ext>
                </a:extLst>
              </a:tr>
              <a:tr h="598236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Банк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Подтверждение оплаты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Платежное поручение на оплату</a:t>
                      </a:r>
                    </a:p>
                  </a:txBody>
                  <a:tcPr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2376451"/>
                  </a:ext>
                </a:extLst>
              </a:tr>
            </a:tbl>
          </a:graphicData>
        </a:graphic>
      </p:graphicFrame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CCB3ADF7-C171-1A4C-69B5-1C744C93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576" y="7111033"/>
            <a:ext cx="2928760" cy="942875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430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231EC58-FCA1-7EE1-C82A-220DC3195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6B7E13D-F735-8953-13FC-08D98C9C847F}"/>
              </a:ext>
            </a:extLst>
          </p:cNvPr>
          <p:cNvSpPr/>
          <p:nvPr/>
        </p:nvSpPr>
        <p:spPr>
          <a:xfrm>
            <a:off x="-33834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86C03D4-2197-D5E9-0FAB-B7EA755CECF0}"/>
              </a:ext>
            </a:extLst>
          </p:cNvPr>
          <p:cNvSpPr/>
          <p:nvPr/>
        </p:nvSpPr>
        <p:spPr>
          <a:xfrm>
            <a:off x="1201216" y="355095"/>
            <a:ext cx="9700466" cy="785317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EA06C1F9-7BE8-3070-0F20-F68E5486A0BA}"/>
              </a:ext>
            </a:extLst>
          </p:cNvPr>
          <p:cNvSpPr/>
          <p:nvPr/>
        </p:nvSpPr>
        <p:spPr>
          <a:xfrm>
            <a:off x="282438" y="1392673"/>
            <a:ext cx="11593288" cy="5348004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ACA0D23-A5EB-D608-EB1E-38AF2753B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920896"/>
            <a:ext cx="10225136" cy="41711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294E92-B09C-048E-84E4-07A6B76806F7}"/>
              </a:ext>
            </a:extLst>
          </p:cNvPr>
          <p:cNvSpPr txBox="1"/>
          <p:nvPr/>
        </p:nvSpPr>
        <p:spPr>
          <a:xfrm>
            <a:off x="1178005" y="438566"/>
            <a:ext cx="9700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№4: Контекстная диаграмма нулевого уровня (А-0)</a:t>
            </a:r>
          </a:p>
          <a:p>
            <a:pPr algn="ctr"/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7709505-4AD1-6242-8BC5-08B25900E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38" y="1392673"/>
            <a:ext cx="7772400" cy="531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1F5AC4-3701-10B4-AE71-16B148C78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574665CB-BD23-78D9-A3AD-D9B21AF0C73D}"/>
              </a:ext>
            </a:extLst>
          </p:cNvPr>
          <p:cNvSpPr/>
          <p:nvPr/>
        </p:nvSpPr>
        <p:spPr>
          <a:xfrm>
            <a:off x="-33834" y="0"/>
            <a:ext cx="12225833" cy="6858000"/>
          </a:xfrm>
          <a:prstGeom prst="rect">
            <a:avLst/>
          </a:prstGeom>
          <a:solidFill>
            <a:srgbClr val="9ACC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6B40F2C-1FF8-E2DB-90A1-CBAF54C02CC8}"/>
              </a:ext>
            </a:extLst>
          </p:cNvPr>
          <p:cNvSpPr/>
          <p:nvPr/>
        </p:nvSpPr>
        <p:spPr>
          <a:xfrm>
            <a:off x="1662535" y="312354"/>
            <a:ext cx="8640960" cy="1100422"/>
          </a:xfrm>
          <a:prstGeom prst="rect">
            <a:avLst/>
          </a:prstGeom>
          <a:solidFill>
            <a:srgbClr val="67A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A7BD75F1-894E-509B-5055-996D5D505CA7}"/>
              </a:ext>
            </a:extLst>
          </p:cNvPr>
          <p:cNvSpPr/>
          <p:nvPr/>
        </p:nvSpPr>
        <p:spPr>
          <a:xfrm>
            <a:off x="328689" y="1534136"/>
            <a:ext cx="11593288" cy="4930953"/>
          </a:xfrm>
          <a:prstGeom prst="rect">
            <a:avLst/>
          </a:prstGeom>
          <a:solidFill>
            <a:srgbClr val="BFE7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xmlns="" id="{05D6C063-20FD-4F58-C10C-7181F1161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87082"/>
              </p:ext>
            </p:extLst>
          </p:nvPr>
        </p:nvGraphicFramePr>
        <p:xfrm>
          <a:off x="695400" y="1622144"/>
          <a:ext cx="10729191" cy="47523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1254">
                  <a:extLst>
                    <a:ext uri="{9D8B030D-6E8A-4147-A177-3AD203B41FA5}">
                      <a16:colId xmlns:a16="http://schemas.microsoft.com/office/drawing/2014/main" xmlns="" val="1278360003"/>
                    </a:ext>
                  </a:extLst>
                </a:gridCol>
                <a:gridCol w="2875143">
                  <a:extLst>
                    <a:ext uri="{9D8B030D-6E8A-4147-A177-3AD203B41FA5}">
                      <a16:colId xmlns:a16="http://schemas.microsoft.com/office/drawing/2014/main" xmlns="" val="3737346126"/>
                    </a:ext>
                  </a:extLst>
                </a:gridCol>
                <a:gridCol w="3856899">
                  <a:extLst>
                    <a:ext uri="{9D8B030D-6E8A-4147-A177-3AD203B41FA5}">
                      <a16:colId xmlns:a16="http://schemas.microsoft.com/office/drawing/2014/main" xmlns="" val="2884592668"/>
                    </a:ext>
                  </a:extLst>
                </a:gridCol>
                <a:gridCol w="3295895">
                  <a:extLst>
                    <a:ext uri="{9D8B030D-6E8A-4147-A177-3AD203B41FA5}">
                      <a16:colId xmlns:a16="http://schemas.microsoft.com/office/drawing/2014/main" xmlns="" val="3632540591"/>
                    </a:ext>
                  </a:extLst>
                </a:gridCol>
              </a:tblGrid>
              <a:tr h="64992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 </a:t>
                      </a:r>
                    </a:p>
                  </a:txBody>
                  <a:tcPr anchor="ctr">
                    <a:solidFill>
                      <a:srgbClr val="D8E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процесса</a:t>
                      </a:r>
                    </a:p>
                  </a:txBody>
                  <a:tcPr anchor="ctr">
                    <a:solidFill>
                      <a:srgbClr val="D8E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потоки</a:t>
                      </a:r>
                    </a:p>
                  </a:txBody>
                  <a:tcPr anchor="ctr">
                    <a:solidFill>
                      <a:srgbClr val="D8E7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Выходные потоки</a:t>
                      </a:r>
                    </a:p>
                  </a:txBody>
                  <a:tcPr anchor="ctr">
                    <a:solidFill>
                      <a:srgbClr val="D8E7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8303055"/>
                  </a:ext>
                </a:extLst>
              </a:tr>
              <a:tr h="11291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Обработка заказа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Заказ и пожелания (от Клиента), Одобренный макет (от Клиента), Готовый макет (от пр. 2.0), Уведомление об оплате (от пр. 4.0)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Договор и счета (Клиенту), Макет на согласование (Клиенту),  Документы о выполнении (Клиенту), Задание на разработку (пр. 2.0), Задание на производство (пр. 3.0), Данные для счета (пр. 4.0)                                                                                           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112166"/>
                  </a:ext>
                </a:extLst>
              </a:tr>
              <a:tr h="649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Разработка макета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Задание на разработку макета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Файл макета (в хранилище Н3)</a:t>
                      </a:r>
                      <a:b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Готовый макет (пр. 1.0)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8672076"/>
                  </a:ext>
                </a:extLst>
              </a:tr>
              <a:tr h="649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Производство и монтаж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Задание на производство</a:t>
                      </a:r>
                      <a:b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Информация о макете (из хранилища Н3)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Запрос на материалы (пр. 5.0)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5110942"/>
                  </a:ext>
                </a:extLst>
              </a:tr>
              <a:tr h="755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Управление финансами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Оплата от клиента</a:t>
                      </a:r>
                      <a:b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Данные для счета (от пр. 1.0)</a:t>
                      </a:r>
                      <a:b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Счет на оплату [поставщику] (от пр. 5.0), Подтверждение оплаты (от Банка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Подтверждение оплаты, Платежное поручение (в Банк)</a:t>
                      </a:r>
                      <a:b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Уведомление об оплате (пр. 1.0)</a:t>
                      </a:r>
                      <a:b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Запись в финансы (в хранилище Н4)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7092961"/>
                  </a:ext>
                </a:extLst>
              </a:tr>
              <a:tr h="6499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Управление поставками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Запрос на материалы (Поставщику)</a:t>
                      </a:r>
                      <a:b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Счет на оплату (пр. 4.0)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Заявка на материалы</a:t>
                      </a:r>
                      <a:b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Счет и накладная</a:t>
                      </a:r>
                    </a:p>
                  </a:txBody>
                  <a:tcPr marL="9525" marR="9525" marT="9525" marB="0" anchor="ctr">
                    <a:solidFill>
                      <a:srgbClr val="E4EA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74375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BDB5AA6-BD18-20C9-8E0E-683F2A3F9C20}"/>
              </a:ext>
            </a:extLst>
          </p:cNvPr>
          <p:cNvSpPr txBox="1"/>
          <p:nvPr/>
        </p:nvSpPr>
        <p:spPr>
          <a:xfrm>
            <a:off x="1661169" y="370661"/>
            <a:ext cx="8640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№5: Связи по потокам данных между сущностями, событиями, накопителями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8328576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340</TotalTime>
  <Words>485</Words>
  <Application>Microsoft Office PowerPoint</Application>
  <PresentationFormat>Широкоэкранный</PresentationFormat>
  <Paragraphs>100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Gill Sans MT</vt:lpstr>
      <vt:lpstr>Google Sans</vt:lpstr>
      <vt:lpstr>Times New Roman</vt:lpstr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Lisa Ulan</dc:creator>
  <cp:lastModifiedBy>Mega-Pc</cp:lastModifiedBy>
  <cp:revision>6</cp:revision>
  <dcterms:created xsi:type="dcterms:W3CDTF">2025-10-09T15:19:51Z</dcterms:created>
  <dcterms:modified xsi:type="dcterms:W3CDTF">2025-10-10T13:39:57Z</dcterms:modified>
</cp:coreProperties>
</file>