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44" r:id="rId4"/>
    <p:sldId id="257" r:id="rId5"/>
    <p:sldId id="351" r:id="rId6"/>
    <p:sldId id="352" r:id="rId7"/>
    <p:sldId id="353" r:id="rId8"/>
    <p:sldId id="354" r:id="rId9"/>
    <p:sldId id="355" r:id="rId10"/>
    <p:sldId id="301" r:id="rId11"/>
  </p:sldIdLst>
  <p:sldSz cx="12192000" cy="6858000"/>
  <p:notesSz cx="6858000" cy="9144000"/>
  <p:embeddedFontLst>
    <p:embeddedFont>
      <p:font typeface="Bahnschrift Condensed" panose="020B0502040204020203" pitchFamily="34" charset="0"/>
      <p:regular r:id="rId13"/>
      <p:bold r:id="rId14"/>
    </p:embeddedFont>
    <p:embeddedFont>
      <p:font typeface="Bahnschrift Light Condensed" panose="020B0502040204020203" pitchFamily="34" charset="0"/>
      <p:regular r:id="rId15"/>
    </p:embeddedFont>
    <p:embeddedFont>
      <p:font typeface="Bahnschrift SemiBold Condensed" panose="020B0502040204020203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2DDA386-C030-4EFD-A6E4-8211B3A1D319}">
          <p14:sldIdLst>
            <p14:sldId id="344"/>
            <p14:sldId id="257"/>
            <p14:sldId id="351"/>
            <p14:sldId id="352"/>
            <p14:sldId id="353"/>
            <p14:sldId id="354"/>
            <p14:sldId id="355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ита Денисов" initials="НД" lastIdx="1" clrIdx="0">
    <p:extLst>
      <p:ext uri="{19B8F6BF-5375-455C-9EA6-DF929625EA0E}">
        <p15:presenceInfo xmlns:p15="http://schemas.microsoft.com/office/powerpoint/2012/main" userId="f5d0b6f505326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0FC34-5984-407D-9F6A-D42E8316611C}" v="80" dt="2021-03-01T20:58:00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xagon 15">
            <a:extLst>
              <a:ext uri="{FF2B5EF4-FFF2-40B4-BE49-F238E27FC236}">
                <a16:creationId xmlns:a16="http://schemas.microsoft.com/office/drawing/2014/main" id="{9DB92D15-05D0-42FA-87D5-4E67BF2F0699}"/>
              </a:ext>
            </a:extLst>
          </p:cNvPr>
          <p:cNvSpPr/>
          <p:nvPr/>
        </p:nvSpPr>
        <p:spPr>
          <a:xfrm>
            <a:off x="382237" y="439270"/>
            <a:ext cx="11479796" cy="2851708"/>
          </a:xfrm>
          <a:prstGeom prst="hexagon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E3B79-6472-42B0-9EE9-A0D2BEDBAF25}"/>
              </a:ext>
            </a:extLst>
          </p:cNvPr>
          <p:cNvSpPr/>
          <p:nvPr/>
        </p:nvSpPr>
        <p:spPr>
          <a:xfrm>
            <a:off x="321142" y="3461898"/>
            <a:ext cx="7339299" cy="1916467"/>
          </a:xfrm>
          <a:custGeom>
            <a:avLst/>
            <a:gdLst>
              <a:gd name="connsiteX0" fmla="*/ 0 w 6623965"/>
              <a:gd name="connsiteY0" fmla="*/ 0 h 1916467"/>
              <a:gd name="connsiteX1" fmla="*/ 6623965 w 6623965"/>
              <a:gd name="connsiteY1" fmla="*/ 0 h 1916467"/>
              <a:gd name="connsiteX2" fmla="*/ 6623965 w 6623965"/>
              <a:gd name="connsiteY2" fmla="*/ 1916467 h 1916467"/>
              <a:gd name="connsiteX3" fmla="*/ 0 w 6623965"/>
              <a:gd name="connsiteY3" fmla="*/ 1916467 h 1916467"/>
              <a:gd name="connsiteX4" fmla="*/ 0 w 6623965"/>
              <a:gd name="connsiteY4" fmla="*/ 0 h 1916467"/>
              <a:gd name="connsiteX0" fmla="*/ 822121 w 7446086"/>
              <a:gd name="connsiteY0" fmla="*/ 0 h 1916467"/>
              <a:gd name="connsiteX1" fmla="*/ 7446086 w 7446086"/>
              <a:gd name="connsiteY1" fmla="*/ 0 h 1916467"/>
              <a:gd name="connsiteX2" fmla="*/ 7446086 w 7446086"/>
              <a:gd name="connsiteY2" fmla="*/ 1916467 h 1916467"/>
              <a:gd name="connsiteX3" fmla="*/ 0 w 7446086"/>
              <a:gd name="connsiteY3" fmla="*/ 1815799 h 1916467"/>
              <a:gd name="connsiteX4" fmla="*/ 822121 w 7446086"/>
              <a:gd name="connsiteY4" fmla="*/ 0 h 1916467"/>
              <a:gd name="connsiteX0" fmla="*/ 847288 w 7471253"/>
              <a:gd name="connsiteY0" fmla="*/ 0 h 1916467"/>
              <a:gd name="connsiteX1" fmla="*/ 7471253 w 7471253"/>
              <a:gd name="connsiteY1" fmla="*/ 0 h 1916467"/>
              <a:gd name="connsiteX2" fmla="*/ 7471253 w 7471253"/>
              <a:gd name="connsiteY2" fmla="*/ 1916467 h 1916467"/>
              <a:gd name="connsiteX3" fmla="*/ 0 w 7471253"/>
              <a:gd name="connsiteY3" fmla="*/ 1882911 h 1916467"/>
              <a:gd name="connsiteX4" fmla="*/ 847288 w 7471253"/>
              <a:gd name="connsiteY4" fmla="*/ 0 h 1916467"/>
              <a:gd name="connsiteX0" fmla="*/ 906010 w 7529975"/>
              <a:gd name="connsiteY0" fmla="*/ 0 h 1916467"/>
              <a:gd name="connsiteX1" fmla="*/ 7529975 w 7529975"/>
              <a:gd name="connsiteY1" fmla="*/ 0 h 1916467"/>
              <a:gd name="connsiteX2" fmla="*/ 7529975 w 7529975"/>
              <a:gd name="connsiteY2" fmla="*/ 1916467 h 1916467"/>
              <a:gd name="connsiteX3" fmla="*/ 0 w 7529975"/>
              <a:gd name="connsiteY3" fmla="*/ 1916467 h 1916467"/>
              <a:gd name="connsiteX4" fmla="*/ 906010 w 7529975"/>
              <a:gd name="connsiteY4" fmla="*/ 0 h 1916467"/>
              <a:gd name="connsiteX0" fmla="*/ 677410 w 7529975"/>
              <a:gd name="connsiteY0" fmla="*/ 6350 h 1916467"/>
              <a:gd name="connsiteX1" fmla="*/ 7529975 w 7529975"/>
              <a:gd name="connsiteY1" fmla="*/ 0 h 1916467"/>
              <a:gd name="connsiteX2" fmla="*/ 7529975 w 7529975"/>
              <a:gd name="connsiteY2" fmla="*/ 1916467 h 1916467"/>
              <a:gd name="connsiteX3" fmla="*/ 0 w 7529975"/>
              <a:gd name="connsiteY3" fmla="*/ 1916467 h 1916467"/>
              <a:gd name="connsiteX4" fmla="*/ 677410 w 7529975"/>
              <a:gd name="connsiteY4" fmla="*/ 6350 h 1916467"/>
              <a:gd name="connsiteX0" fmla="*/ 867910 w 7720475"/>
              <a:gd name="connsiteY0" fmla="*/ 6350 h 1935517"/>
              <a:gd name="connsiteX1" fmla="*/ 7720475 w 7720475"/>
              <a:gd name="connsiteY1" fmla="*/ 0 h 1935517"/>
              <a:gd name="connsiteX2" fmla="*/ 7720475 w 7720475"/>
              <a:gd name="connsiteY2" fmla="*/ 1916467 h 1935517"/>
              <a:gd name="connsiteX3" fmla="*/ 0 w 7720475"/>
              <a:gd name="connsiteY3" fmla="*/ 1935517 h 1935517"/>
              <a:gd name="connsiteX4" fmla="*/ 867910 w 7720475"/>
              <a:gd name="connsiteY4" fmla="*/ 6350 h 1935517"/>
              <a:gd name="connsiteX0" fmla="*/ 893077 w 7745642"/>
              <a:gd name="connsiteY0" fmla="*/ 6350 h 1943906"/>
              <a:gd name="connsiteX1" fmla="*/ 7745642 w 7745642"/>
              <a:gd name="connsiteY1" fmla="*/ 0 h 1943906"/>
              <a:gd name="connsiteX2" fmla="*/ 7745642 w 7745642"/>
              <a:gd name="connsiteY2" fmla="*/ 1916467 h 1943906"/>
              <a:gd name="connsiteX3" fmla="*/ 0 w 7745642"/>
              <a:gd name="connsiteY3" fmla="*/ 1943906 h 1943906"/>
              <a:gd name="connsiteX4" fmla="*/ 893077 w 7745642"/>
              <a:gd name="connsiteY4" fmla="*/ 6350 h 1943906"/>
              <a:gd name="connsiteX0" fmla="*/ 792409 w 7644974"/>
              <a:gd name="connsiteY0" fmla="*/ 6350 h 1916467"/>
              <a:gd name="connsiteX1" fmla="*/ 7644974 w 7644974"/>
              <a:gd name="connsiteY1" fmla="*/ 0 h 1916467"/>
              <a:gd name="connsiteX2" fmla="*/ 7644974 w 7644974"/>
              <a:gd name="connsiteY2" fmla="*/ 1916467 h 1916467"/>
              <a:gd name="connsiteX3" fmla="*/ 0 w 7644974"/>
              <a:gd name="connsiteY3" fmla="*/ 1910350 h 1916467"/>
              <a:gd name="connsiteX4" fmla="*/ 792409 w 7644974"/>
              <a:gd name="connsiteY4" fmla="*/ 6350 h 191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4974" h="1916467">
                <a:moveTo>
                  <a:pt x="792409" y="6350"/>
                </a:moveTo>
                <a:lnTo>
                  <a:pt x="7644974" y="0"/>
                </a:lnTo>
                <a:lnTo>
                  <a:pt x="7644974" y="1916467"/>
                </a:lnTo>
                <a:lnTo>
                  <a:pt x="0" y="1910350"/>
                </a:lnTo>
                <a:lnTo>
                  <a:pt x="792409" y="635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Bahnschrift Condensed" panose="020B0502040204020203" pitchFamily="34" charset="0"/>
              </a:rPr>
              <a:t>	</a:t>
            </a:r>
            <a:r>
              <a:rPr lang="ru-RU" sz="2400" b="1" dirty="0">
                <a:latin typeface="Bahnschrift Condensed" panose="020B0502040204020203" pitchFamily="34" charset="0"/>
              </a:rPr>
              <a:t>Авторы: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	</a:t>
            </a:r>
            <a:r>
              <a:rPr lang="ru-RU" sz="2400" dirty="0">
                <a:latin typeface="Bahnschrift Light Condensed" panose="020B0502040204020203" pitchFamily="34" charset="0"/>
              </a:rPr>
              <a:t>Денисов Никита Вадимович К3240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	</a:t>
            </a:r>
            <a:r>
              <a:rPr lang="ru-RU" sz="2400" dirty="0">
                <a:latin typeface="Bahnschrift Light Condensed" panose="020B0502040204020203" pitchFamily="34" charset="0"/>
              </a:rPr>
              <a:t>Костылев Иван Михайлович К3240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	</a:t>
            </a:r>
            <a:r>
              <a:rPr lang="ru-RU" sz="2400" dirty="0">
                <a:latin typeface="Bahnschrift Light Condensed" panose="020B0502040204020203" pitchFamily="34" charset="0"/>
              </a:rPr>
              <a:t>Медведев Артем Сергеевич К3240</a:t>
            </a:r>
            <a:endParaRPr lang="en-US" sz="2400" dirty="0">
              <a:latin typeface="Bahnschrift Light Condensed" panose="020B0502040204020203" pitchFamily="34" charset="0"/>
            </a:endParaRPr>
          </a:p>
          <a:p>
            <a:endParaRPr lang="en-US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305982"/>
            <a:ext cx="12191995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000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УНИВЕРСИТЕТ ИТМО</a:t>
            </a:r>
          </a:p>
          <a:p>
            <a:pPr algn="ctr"/>
            <a:r>
              <a:rPr lang="ru-RU" altLang="ko-KR" sz="4000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ЛАБОРАТОРНАЯ №1</a:t>
            </a:r>
          </a:p>
          <a:p>
            <a:pPr algn="ctr"/>
            <a:r>
              <a:rPr lang="ru-RU" altLang="ko-KR" sz="4000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АНАЛИЗ ПОВЕДЕНИЯ СИСТЕМЫ С ИСПОЛЬЗОВАНИЕМ КОНТЕКСТНЫХ ДИАГРАММ (DFD)</a:t>
            </a:r>
          </a:p>
          <a:p>
            <a:pPr algn="ctr"/>
            <a:r>
              <a:rPr lang="ru-RU" altLang="ko-KR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Вариант 2 (Компания </a:t>
            </a:r>
            <a:r>
              <a:rPr lang="en-US" altLang="ko-KR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“Sun Bug”)</a:t>
            </a:r>
            <a:endParaRPr lang="ko-KR" altLang="en-US" sz="2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B3500C-50FE-4D9B-B641-13C439B56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45" name="Rectangle 4">
            <a:extLst>
              <a:ext uri="{FF2B5EF4-FFF2-40B4-BE49-F238E27FC236}">
                <a16:creationId xmlns:a16="http://schemas.microsoft.com/office/drawing/2014/main" id="{C237EE44-3558-4579-BA69-7921390C3A83}"/>
              </a:ext>
            </a:extLst>
          </p:cNvPr>
          <p:cNvSpPr/>
          <p:nvPr/>
        </p:nvSpPr>
        <p:spPr>
          <a:xfrm>
            <a:off x="264689" y="5573361"/>
            <a:ext cx="7395752" cy="1042187"/>
          </a:xfrm>
          <a:custGeom>
            <a:avLst/>
            <a:gdLst>
              <a:gd name="connsiteX0" fmla="*/ 0 w 6623964"/>
              <a:gd name="connsiteY0" fmla="*/ 0 h 1042187"/>
              <a:gd name="connsiteX1" fmla="*/ 6623964 w 6623964"/>
              <a:gd name="connsiteY1" fmla="*/ 0 h 1042187"/>
              <a:gd name="connsiteX2" fmla="*/ 6623964 w 6623964"/>
              <a:gd name="connsiteY2" fmla="*/ 1042187 h 1042187"/>
              <a:gd name="connsiteX3" fmla="*/ 0 w 6623964"/>
              <a:gd name="connsiteY3" fmla="*/ 1042187 h 1042187"/>
              <a:gd name="connsiteX4" fmla="*/ 0 w 6623964"/>
              <a:gd name="connsiteY4" fmla="*/ 0 h 1042187"/>
              <a:gd name="connsiteX0" fmla="*/ 0 w 6833689"/>
              <a:gd name="connsiteY0" fmla="*/ 0 h 1067354"/>
              <a:gd name="connsiteX1" fmla="*/ 6833689 w 6833689"/>
              <a:gd name="connsiteY1" fmla="*/ 25167 h 1067354"/>
              <a:gd name="connsiteX2" fmla="*/ 6833689 w 6833689"/>
              <a:gd name="connsiteY2" fmla="*/ 1067354 h 1067354"/>
              <a:gd name="connsiteX3" fmla="*/ 209725 w 6833689"/>
              <a:gd name="connsiteY3" fmla="*/ 1067354 h 1067354"/>
              <a:gd name="connsiteX4" fmla="*/ 0 w 6833689"/>
              <a:gd name="connsiteY4" fmla="*/ 0 h 1067354"/>
              <a:gd name="connsiteX0" fmla="*/ 755009 w 7588698"/>
              <a:gd name="connsiteY0" fmla="*/ 0 h 1067354"/>
              <a:gd name="connsiteX1" fmla="*/ 7588698 w 7588698"/>
              <a:gd name="connsiteY1" fmla="*/ 25167 h 1067354"/>
              <a:gd name="connsiteX2" fmla="*/ 7588698 w 7588698"/>
              <a:gd name="connsiteY2" fmla="*/ 1067354 h 1067354"/>
              <a:gd name="connsiteX3" fmla="*/ 0 w 7588698"/>
              <a:gd name="connsiteY3" fmla="*/ 1058965 h 1067354"/>
              <a:gd name="connsiteX4" fmla="*/ 755009 w 7588698"/>
              <a:gd name="connsiteY4" fmla="*/ 0 h 1067354"/>
              <a:gd name="connsiteX0" fmla="*/ 696286 w 7588698"/>
              <a:gd name="connsiteY0" fmla="*/ 0 h 1050576"/>
              <a:gd name="connsiteX1" fmla="*/ 7588698 w 7588698"/>
              <a:gd name="connsiteY1" fmla="*/ 8389 h 1050576"/>
              <a:gd name="connsiteX2" fmla="*/ 7588698 w 7588698"/>
              <a:gd name="connsiteY2" fmla="*/ 1050576 h 1050576"/>
              <a:gd name="connsiteX3" fmla="*/ 0 w 7588698"/>
              <a:gd name="connsiteY3" fmla="*/ 1042187 h 1050576"/>
              <a:gd name="connsiteX4" fmla="*/ 696286 w 7588698"/>
              <a:gd name="connsiteY4" fmla="*/ 0 h 1050576"/>
              <a:gd name="connsiteX0" fmla="*/ 629174 w 7521586"/>
              <a:gd name="connsiteY0" fmla="*/ 0 h 1050576"/>
              <a:gd name="connsiteX1" fmla="*/ 7521586 w 7521586"/>
              <a:gd name="connsiteY1" fmla="*/ 8389 h 1050576"/>
              <a:gd name="connsiteX2" fmla="*/ 7521586 w 7521586"/>
              <a:gd name="connsiteY2" fmla="*/ 1050576 h 1050576"/>
              <a:gd name="connsiteX3" fmla="*/ 0 w 7521586"/>
              <a:gd name="connsiteY3" fmla="*/ 1033798 h 1050576"/>
              <a:gd name="connsiteX4" fmla="*/ 629174 w 7521586"/>
              <a:gd name="connsiteY4" fmla="*/ 0 h 1050576"/>
              <a:gd name="connsiteX0" fmla="*/ 503340 w 7395752"/>
              <a:gd name="connsiteY0" fmla="*/ 0 h 1050576"/>
              <a:gd name="connsiteX1" fmla="*/ 7395752 w 7395752"/>
              <a:gd name="connsiteY1" fmla="*/ 8389 h 1050576"/>
              <a:gd name="connsiteX2" fmla="*/ 7395752 w 7395752"/>
              <a:gd name="connsiteY2" fmla="*/ 1050576 h 1050576"/>
              <a:gd name="connsiteX3" fmla="*/ 0 w 7395752"/>
              <a:gd name="connsiteY3" fmla="*/ 1025409 h 1050576"/>
              <a:gd name="connsiteX4" fmla="*/ 503340 w 7395752"/>
              <a:gd name="connsiteY4" fmla="*/ 0 h 1050576"/>
              <a:gd name="connsiteX0" fmla="*/ 377505 w 7395752"/>
              <a:gd name="connsiteY0" fmla="*/ 0 h 1050576"/>
              <a:gd name="connsiteX1" fmla="*/ 7395752 w 7395752"/>
              <a:gd name="connsiteY1" fmla="*/ 8389 h 1050576"/>
              <a:gd name="connsiteX2" fmla="*/ 7395752 w 7395752"/>
              <a:gd name="connsiteY2" fmla="*/ 1050576 h 1050576"/>
              <a:gd name="connsiteX3" fmla="*/ 0 w 7395752"/>
              <a:gd name="connsiteY3" fmla="*/ 1025409 h 1050576"/>
              <a:gd name="connsiteX4" fmla="*/ 377505 w 7395752"/>
              <a:gd name="connsiteY4" fmla="*/ 0 h 1050576"/>
              <a:gd name="connsiteX0" fmla="*/ 377505 w 7395752"/>
              <a:gd name="connsiteY0" fmla="*/ 16778 h 1042187"/>
              <a:gd name="connsiteX1" fmla="*/ 7395752 w 7395752"/>
              <a:gd name="connsiteY1" fmla="*/ 0 h 1042187"/>
              <a:gd name="connsiteX2" fmla="*/ 7395752 w 7395752"/>
              <a:gd name="connsiteY2" fmla="*/ 1042187 h 1042187"/>
              <a:gd name="connsiteX3" fmla="*/ 0 w 7395752"/>
              <a:gd name="connsiteY3" fmla="*/ 1017020 h 1042187"/>
              <a:gd name="connsiteX4" fmla="*/ 377505 w 7395752"/>
              <a:gd name="connsiteY4" fmla="*/ 16778 h 1042187"/>
              <a:gd name="connsiteX0" fmla="*/ 394283 w 7395752"/>
              <a:gd name="connsiteY0" fmla="*/ 16778 h 1042187"/>
              <a:gd name="connsiteX1" fmla="*/ 7395752 w 7395752"/>
              <a:gd name="connsiteY1" fmla="*/ 0 h 1042187"/>
              <a:gd name="connsiteX2" fmla="*/ 7395752 w 7395752"/>
              <a:gd name="connsiteY2" fmla="*/ 1042187 h 1042187"/>
              <a:gd name="connsiteX3" fmla="*/ 0 w 7395752"/>
              <a:gd name="connsiteY3" fmla="*/ 1017020 h 1042187"/>
              <a:gd name="connsiteX4" fmla="*/ 394283 w 7395752"/>
              <a:gd name="connsiteY4" fmla="*/ 16778 h 104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5752" h="1042187">
                <a:moveTo>
                  <a:pt x="394283" y="16778"/>
                </a:moveTo>
                <a:lnTo>
                  <a:pt x="7395752" y="0"/>
                </a:lnTo>
                <a:lnTo>
                  <a:pt x="7395752" y="1042187"/>
                </a:lnTo>
                <a:lnTo>
                  <a:pt x="0" y="1017020"/>
                </a:lnTo>
                <a:lnTo>
                  <a:pt x="394283" y="167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latin typeface="Bahnschrift Condensed" panose="020B0502040204020203" pitchFamily="34" charset="0"/>
              </a:rPr>
              <a:t> 	</a:t>
            </a:r>
            <a:r>
              <a:rPr lang="ru-RU" sz="2400" b="1">
                <a:latin typeface="Bahnschrift Condensed" panose="020B0502040204020203" pitchFamily="34" charset="0"/>
              </a:rPr>
              <a:t>Преподаватель:</a:t>
            </a:r>
          </a:p>
          <a:p>
            <a:r>
              <a:rPr lang="en-US" sz="2400">
                <a:latin typeface="Bahnschrift Light Condensed" panose="020B0502040204020203" pitchFamily="34" charset="0"/>
              </a:rPr>
              <a:t>	</a:t>
            </a:r>
            <a:r>
              <a:rPr lang="ru-RU" sz="2400">
                <a:latin typeface="Bahnschrift Light Condensed" panose="020B0502040204020203" pitchFamily="34" charset="0"/>
              </a:rPr>
              <a:t>Говорова Марина Михайловна</a:t>
            </a:r>
            <a:endParaRPr lang="en-US" sz="2400">
              <a:latin typeface="Bahnschrift Light Condensed" panose="020B0502040204020203" pitchFamily="34" charset="0"/>
            </a:endParaRPr>
          </a:p>
        </p:txBody>
      </p:sp>
      <p:cxnSp>
        <p:nvCxnSpPr>
          <p:cNvPr id="47" name="Straight Connector 42">
            <a:extLst>
              <a:ext uri="{FF2B5EF4-FFF2-40B4-BE49-F238E27FC236}">
                <a16:creationId xmlns:a16="http://schemas.microsoft.com/office/drawing/2014/main" id="{DD7269A2-1DED-4033-B119-BC986B6CB25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45641" y="329661"/>
            <a:ext cx="9695599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58">
            <a:extLst>
              <a:ext uri="{FF2B5EF4-FFF2-40B4-BE49-F238E27FC236}">
                <a16:creationId xmlns:a16="http://schemas.microsoft.com/office/drawing/2014/main" id="{6E0CBC40-9775-41CA-A7C4-3D88F0EA7A72}"/>
              </a:ext>
            </a:extLst>
          </p:cNvPr>
          <p:cNvCxnSpPr>
            <a:cxnSpLocks/>
          </p:cNvCxnSpPr>
          <p:nvPr/>
        </p:nvCxnSpPr>
        <p:spPr>
          <a:xfrm>
            <a:off x="264691" y="354762"/>
            <a:ext cx="0" cy="895394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57">
            <a:extLst>
              <a:ext uri="{FF2B5EF4-FFF2-40B4-BE49-F238E27FC236}">
                <a16:creationId xmlns:a16="http://schemas.microsoft.com/office/drawing/2014/main" id="{2566997A-6FF4-4F1B-B1AB-F2EE345B92F9}"/>
              </a:ext>
            </a:extLst>
          </p:cNvPr>
          <p:cNvSpPr/>
          <p:nvPr/>
        </p:nvSpPr>
        <p:spPr>
          <a:xfrm flipH="1">
            <a:off x="147142" y="1181906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1" name="Group 202">
            <a:extLst>
              <a:ext uri="{FF2B5EF4-FFF2-40B4-BE49-F238E27FC236}">
                <a16:creationId xmlns:a16="http://schemas.microsoft.com/office/drawing/2014/main" id="{F5865A11-B99F-43D4-9A79-A3AED3F48595}"/>
              </a:ext>
            </a:extLst>
          </p:cNvPr>
          <p:cNvGrpSpPr/>
          <p:nvPr/>
        </p:nvGrpSpPr>
        <p:grpSpPr>
          <a:xfrm>
            <a:off x="9688237" y="3767172"/>
            <a:ext cx="2239070" cy="2666157"/>
            <a:chOff x="8911020" y="3649622"/>
            <a:chExt cx="2239070" cy="2666157"/>
          </a:xfrm>
        </p:grpSpPr>
        <p:grpSp>
          <p:nvGrpSpPr>
            <p:cNvPr id="82" name="Group 61">
              <a:extLst>
                <a:ext uri="{FF2B5EF4-FFF2-40B4-BE49-F238E27FC236}">
                  <a16:creationId xmlns:a16="http://schemas.microsoft.com/office/drawing/2014/main" id="{9BE957D2-D505-4791-A8F1-46E48DC13839}"/>
                </a:ext>
              </a:extLst>
            </p:cNvPr>
            <p:cNvGrpSpPr/>
            <p:nvPr/>
          </p:nvGrpSpPr>
          <p:grpSpPr>
            <a:xfrm>
              <a:off x="8911020" y="4215025"/>
              <a:ext cx="993309" cy="1312459"/>
              <a:chOff x="4414182" y="2417791"/>
              <a:chExt cx="1684167" cy="2225289"/>
            </a:xfrm>
          </p:grpSpPr>
          <p:sp>
            <p:nvSpPr>
              <p:cNvPr id="94" name="Freeform: Shape 74">
                <a:extLst>
                  <a:ext uri="{FF2B5EF4-FFF2-40B4-BE49-F238E27FC236}">
                    <a16:creationId xmlns:a16="http://schemas.microsoft.com/office/drawing/2014/main" id="{A076148E-2BC4-453B-BF49-0512F285A45E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75">
                <a:extLst>
                  <a:ext uri="{FF2B5EF4-FFF2-40B4-BE49-F238E27FC236}">
                    <a16:creationId xmlns:a16="http://schemas.microsoft.com/office/drawing/2014/main" id="{B8F7C1DE-734B-4F36-A250-F735EFBD2CC8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76">
                <a:extLst>
                  <a:ext uri="{FF2B5EF4-FFF2-40B4-BE49-F238E27FC236}">
                    <a16:creationId xmlns:a16="http://schemas.microsoft.com/office/drawing/2014/main" id="{101C17BD-A7BE-424E-B481-507DE759548E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77">
                <a:extLst>
                  <a:ext uri="{FF2B5EF4-FFF2-40B4-BE49-F238E27FC236}">
                    <a16:creationId xmlns:a16="http://schemas.microsoft.com/office/drawing/2014/main" id="{241304CB-85A5-48E7-AE4D-EA1A1AA4FC26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oup 63">
              <a:extLst>
                <a:ext uri="{FF2B5EF4-FFF2-40B4-BE49-F238E27FC236}">
                  <a16:creationId xmlns:a16="http://schemas.microsoft.com/office/drawing/2014/main" id="{C3B99F33-04D0-486A-A90C-3B8C424E819A}"/>
                </a:ext>
              </a:extLst>
            </p:cNvPr>
            <p:cNvGrpSpPr/>
            <p:nvPr/>
          </p:nvGrpSpPr>
          <p:grpSpPr>
            <a:xfrm>
              <a:off x="9787428" y="3649622"/>
              <a:ext cx="1362662" cy="1879040"/>
              <a:chOff x="5900141" y="1459144"/>
              <a:chExt cx="2310409" cy="3185932"/>
            </a:xfrm>
          </p:grpSpPr>
          <p:sp>
            <p:nvSpPr>
              <p:cNvPr id="89" name="Freeform: Shape 69">
                <a:extLst>
                  <a:ext uri="{FF2B5EF4-FFF2-40B4-BE49-F238E27FC236}">
                    <a16:creationId xmlns:a16="http://schemas.microsoft.com/office/drawing/2014/main" id="{CD676C1E-7F9A-4F10-8B04-25DF9EF44832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70">
                <a:extLst>
                  <a:ext uri="{FF2B5EF4-FFF2-40B4-BE49-F238E27FC236}">
                    <a16:creationId xmlns:a16="http://schemas.microsoft.com/office/drawing/2014/main" id="{17ACBC7F-554B-48FA-B30E-AC75F409C011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71">
                <a:extLst>
                  <a:ext uri="{FF2B5EF4-FFF2-40B4-BE49-F238E27FC236}">
                    <a16:creationId xmlns:a16="http://schemas.microsoft.com/office/drawing/2014/main" id="{8F3D4E51-8CA9-45C0-BFAF-5DFFEB6914B0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72">
                <a:extLst>
                  <a:ext uri="{FF2B5EF4-FFF2-40B4-BE49-F238E27FC236}">
                    <a16:creationId xmlns:a16="http://schemas.microsoft.com/office/drawing/2014/main" id="{B03AAFEF-1B88-4D5B-8668-97FC5250A976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73">
                <a:extLst>
                  <a:ext uri="{FF2B5EF4-FFF2-40B4-BE49-F238E27FC236}">
                    <a16:creationId xmlns:a16="http://schemas.microsoft.com/office/drawing/2014/main" id="{1C4D8E3E-E584-4257-BA23-E886F45344FC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oup 64">
              <a:extLst>
                <a:ext uri="{FF2B5EF4-FFF2-40B4-BE49-F238E27FC236}">
                  <a16:creationId xmlns:a16="http://schemas.microsoft.com/office/drawing/2014/main" id="{BEB513FB-9129-4245-882A-BA07A31AF84F}"/>
                </a:ext>
              </a:extLst>
            </p:cNvPr>
            <p:cNvGrpSpPr/>
            <p:nvPr/>
          </p:nvGrpSpPr>
          <p:grpSpPr>
            <a:xfrm>
              <a:off x="9419663" y="5501642"/>
              <a:ext cx="953249" cy="814137"/>
              <a:chOff x="4983166" y="4633525"/>
              <a:chExt cx="2207049" cy="1884966"/>
            </a:xfrm>
          </p:grpSpPr>
          <p:sp>
            <p:nvSpPr>
              <p:cNvPr id="85" name="Freeform: Shape 65">
                <a:extLst>
                  <a:ext uri="{FF2B5EF4-FFF2-40B4-BE49-F238E27FC236}">
                    <a16:creationId xmlns:a16="http://schemas.microsoft.com/office/drawing/2014/main" id="{31FDBE45-7DFC-4EF7-989D-6D251DBA5263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66">
                <a:extLst>
                  <a:ext uri="{FF2B5EF4-FFF2-40B4-BE49-F238E27FC236}">
                    <a16:creationId xmlns:a16="http://schemas.microsoft.com/office/drawing/2014/main" id="{9E1B956B-1753-496B-ABF4-441DC5C13652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67">
                <a:extLst>
                  <a:ext uri="{FF2B5EF4-FFF2-40B4-BE49-F238E27FC236}">
                    <a16:creationId xmlns:a16="http://schemas.microsoft.com/office/drawing/2014/main" id="{2CD38370-8C0E-4E11-93F0-3105A4AB886B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68">
                <a:extLst>
                  <a:ext uri="{FF2B5EF4-FFF2-40B4-BE49-F238E27FC236}">
                    <a16:creationId xmlns:a16="http://schemas.microsoft.com/office/drawing/2014/main" id="{C2358B06-60D8-46A0-AB46-F9767E9F6D4F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DBC06059-5499-4455-89CD-B7CA7A89F3A8}"/>
              </a:ext>
            </a:extLst>
          </p:cNvPr>
          <p:cNvSpPr/>
          <p:nvPr/>
        </p:nvSpPr>
        <p:spPr>
          <a:xfrm rot="16200000">
            <a:off x="6298220" y="3827907"/>
            <a:ext cx="957519" cy="100933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CAE7430-FC46-48C3-BC53-C3D81535DADC}"/>
              </a:ext>
            </a:extLst>
          </p:cNvPr>
          <p:cNvSpPr/>
          <p:nvPr/>
        </p:nvSpPr>
        <p:spPr>
          <a:xfrm>
            <a:off x="6403870" y="5763635"/>
            <a:ext cx="746217" cy="6399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Hexagon 15">
            <a:extLst>
              <a:ext uri="{FF2B5EF4-FFF2-40B4-BE49-F238E27FC236}">
                <a16:creationId xmlns:a16="http://schemas.microsoft.com/office/drawing/2014/main" id="{8F504F06-D110-488E-B0B3-B9AD278A1223}"/>
              </a:ext>
            </a:extLst>
          </p:cNvPr>
          <p:cNvSpPr/>
          <p:nvPr/>
        </p:nvSpPr>
        <p:spPr>
          <a:xfrm>
            <a:off x="4035897" y="-12262"/>
            <a:ext cx="8171557" cy="6876551"/>
          </a:xfrm>
          <a:custGeom>
            <a:avLst/>
            <a:gdLst>
              <a:gd name="connsiteX0" fmla="*/ 0 w 10101957"/>
              <a:gd name="connsiteY0" fmla="*/ 3757583 h 7515166"/>
              <a:gd name="connsiteX1" fmla="*/ 1878792 w 10101957"/>
              <a:gd name="connsiteY1" fmla="*/ 2 h 7515166"/>
              <a:gd name="connsiteX2" fmla="*/ 8223166 w 10101957"/>
              <a:gd name="connsiteY2" fmla="*/ 2 h 7515166"/>
              <a:gd name="connsiteX3" fmla="*/ 10101957 w 10101957"/>
              <a:gd name="connsiteY3" fmla="*/ 3757583 h 7515166"/>
              <a:gd name="connsiteX4" fmla="*/ 8223166 w 10101957"/>
              <a:gd name="connsiteY4" fmla="*/ 7515164 h 7515166"/>
              <a:gd name="connsiteX5" fmla="*/ 1878792 w 10101957"/>
              <a:gd name="connsiteY5" fmla="*/ 7515164 h 7515166"/>
              <a:gd name="connsiteX6" fmla="*/ 0 w 10101957"/>
              <a:gd name="connsiteY6" fmla="*/ 3757583 h 7515166"/>
              <a:gd name="connsiteX0" fmla="*/ 0 w 10101957"/>
              <a:gd name="connsiteY0" fmla="*/ 3757581 h 7515162"/>
              <a:gd name="connsiteX1" fmla="*/ 1935942 w 10101957"/>
              <a:gd name="connsiteY1" fmla="*/ 590550 h 7515162"/>
              <a:gd name="connsiteX2" fmla="*/ 8223166 w 10101957"/>
              <a:gd name="connsiteY2" fmla="*/ 0 h 7515162"/>
              <a:gd name="connsiteX3" fmla="*/ 10101957 w 10101957"/>
              <a:gd name="connsiteY3" fmla="*/ 3757581 h 7515162"/>
              <a:gd name="connsiteX4" fmla="*/ 8223166 w 10101957"/>
              <a:gd name="connsiteY4" fmla="*/ 7515162 h 7515162"/>
              <a:gd name="connsiteX5" fmla="*/ 1878792 w 10101957"/>
              <a:gd name="connsiteY5" fmla="*/ 7515162 h 7515162"/>
              <a:gd name="connsiteX6" fmla="*/ 0 w 10101957"/>
              <a:gd name="connsiteY6" fmla="*/ 3757581 h 7515162"/>
              <a:gd name="connsiteX0" fmla="*/ 0 w 10101957"/>
              <a:gd name="connsiteY0" fmla="*/ 3167031 h 6924612"/>
              <a:gd name="connsiteX1" fmla="*/ 1935942 w 10101957"/>
              <a:gd name="connsiteY1" fmla="*/ 0 h 6924612"/>
              <a:gd name="connsiteX2" fmla="*/ 8146966 w 10101957"/>
              <a:gd name="connsiteY2" fmla="*/ 19050 h 6924612"/>
              <a:gd name="connsiteX3" fmla="*/ 10101957 w 10101957"/>
              <a:gd name="connsiteY3" fmla="*/ 3167031 h 6924612"/>
              <a:gd name="connsiteX4" fmla="*/ 8223166 w 10101957"/>
              <a:gd name="connsiteY4" fmla="*/ 6924612 h 6924612"/>
              <a:gd name="connsiteX5" fmla="*/ 1878792 w 10101957"/>
              <a:gd name="connsiteY5" fmla="*/ 6924612 h 6924612"/>
              <a:gd name="connsiteX6" fmla="*/ 0 w 10101957"/>
              <a:gd name="connsiteY6" fmla="*/ 3167031 h 6924612"/>
              <a:gd name="connsiteX0" fmla="*/ 0 w 8223166"/>
              <a:gd name="connsiteY0" fmla="*/ 3167031 h 6924612"/>
              <a:gd name="connsiteX1" fmla="*/ 1935942 w 8223166"/>
              <a:gd name="connsiteY1" fmla="*/ 0 h 6924612"/>
              <a:gd name="connsiteX2" fmla="*/ 8146966 w 8223166"/>
              <a:gd name="connsiteY2" fmla="*/ 19050 h 6924612"/>
              <a:gd name="connsiteX3" fmla="*/ 8171557 w 8223166"/>
              <a:gd name="connsiteY3" fmla="*/ 3217831 h 6924612"/>
              <a:gd name="connsiteX4" fmla="*/ 8223166 w 8223166"/>
              <a:gd name="connsiteY4" fmla="*/ 6924612 h 6924612"/>
              <a:gd name="connsiteX5" fmla="*/ 1878792 w 8223166"/>
              <a:gd name="connsiteY5" fmla="*/ 6924612 h 6924612"/>
              <a:gd name="connsiteX6" fmla="*/ 0 w 8223166"/>
              <a:gd name="connsiteY6" fmla="*/ 3167031 h 6924612"/>
              <a:gd name="connsiteX0" fmla="*/ 0 w 8171557"/>
              <a:gd name="connsiteY0" fmla="*/ 3167031 h 6924612"/>
              <a:gd name="connsiteX1" fmla="*/ 1935942 w 8171557"/>
              <a:gd name="connsiteY1" fmla="*/ 0 h 6924612"/>
              <a:gd name="connsiteX2" fmla="*/ 8146966 w 8171557"/>
              <a:gd name="connsiteY2" fmla="*/ 19050 h 6924612"/>
              <a:gd name="connsiteX3" fmla="*/ 8171557 w 8171557"/>
              <a:gd name="connsiteY3" fmla="*/ 3217831 h 6924612"/>
              <a:gd name="connsiteX4" fmla="*/ 8156054 w 8171557"/>
              <a:gd name="connsiteY4" fmla="*/ 6857501 h 6924612"/>
              <a:gd name="connsiteX5" fmla="*/ 1878792 w 8171557"/>
              <a:gd name="connsiteY5" fmla="*/ 6924612 h 6924612"/>
              <a:gd name="connsiteX6" fmla="*/ 0 w 8171557"/>
              <a:gd name="connsiteY6" fmla="*/ 3167031 h 6924612"/>
              <a:gd name="connsiteX0" fmla="*/ 0 w 8171557"/>
              <a:gd name="connsiteY0" fmla="*/ 3167031 h 6865889"/>
              <a:gd name="connsiteX1" fmla="*/ 1935942 w 8171557"/>
              <a:gd name="connsiteY1" fmla="*/ 0 h 6865889"/>
              <a:gd name="connsiteX2" fmla="*/ 8146966 w 8171557"/>
              <a:gd name="connsiteY2" fmla="*/ 19050 h 6865889"/>
              <a:gd name="connsiteX3" fmla="*/ 8171557 w 8171557"/>
              <a:gd name="connsiteY3" fmla="*/ 3217831 h 6865889"/>
              <a:gd name="connsiteX4" fmla="*/ 8156054 w 8171557"/>
              <a:gd name="connsiteY4" fmla="*/ 6857501 h 6865889"/>
              <a:gd name="connsiteX5" fmla="*/ 1878792 w 8171557"/>
              <a:gd name="connsiteY5" fmla="*/ 6865889 h 6865889"/>
              <a:gd name="connsiteX6" fmla="*/ 0 w 8171557"/>
              <a:gd name="connsiteY6" fmla="*/ 3167031 h 6865889"/>
              <a:gd name="connsiteX0" fmla="*/ 0 w 8171557"/>
              <a:gd name="connsiteY0" fmla="*/ 3167031 h 6870651"/>
              <a:gd name="connsiteX1" fmla="*/ 1935942 w 8171557"/>
              <a:gd name="connsiteY1" fmla="*/ 0 h 6870651"/>
              <a:gd name="connsiteX2" fmla="*/ 8146966 w 8171557"/>
              <a:gd name="connsiteY2" fmla="*/ 19050 h 6870651"/>
              <a:gd name="connsiteX3" fmla="*/ 8171557 w 8171557"/>
              <a:gd name="connsiteY3" fmla="*/ 3217831 h 6870651"/>
              <a:gd name="connsiteX4" fmla="*/ 8156054 w 8171557"/>
              <a:gd name="connsiteY4" fmla="*/ 6857501 h 6870651"/>
              <a:gd name="connsiteX5" fmla="*/ 1878792 w 8171557"/>
              <a:gd name="connsiteY5" fmla="*/ 6870651 h 6870651"/>
              <a:gd name="connsiteX6" fmla="*/ 0 w 8171557"/>
              <a:gd name="connsiteY6" fmla="*/ 3167031 h 6870651"/>
              <a:gd name="connsiteX0" fmla="*/ 0 w 8171557"/>
              <a:gd name="connsiteY0" fmla="*/ 3167031 h 6876551"/>
              <a:gd name="connsiteX1" fmla="*/ 1935942 w 8171557"/>
              <a:gd name="connsiteY1" fmla="*/ 0 h 6876551"/>
              <a:gd name="connsiteX2" fmla="*/ 8146966 w 8171557"/>
              <a:gd name="connsiteY2" fmla="*/ 19050 h 6876551"/>
              <a:gd name="connsiteX3" fmla="*/ 8171557 w 8171557"/>
              <a:gd name="connsiteY3" fmla="*/ 3217831 h 6876551"/>
              <a:gd name="connsiteX4" fmla="*/ 8156054 w 8171557"/>
              <a:gd name="connsiteY4" fmla="*/ 6876551 h 6876551"/>
              <a:gd name="connsiteX5" fmla="*/ 1878792 w 8171557"/>
              <a:gd name="connsiteY5" fmla="*/ 6870651 h 6876551"/>
              <a:gd name="connsiteX6" fmla="*/ 0 w 8171557"/>
              <a:gd name="connsiteY6" fmla="*/ 3167031 h 6876551"/>
              <a:gd name="connsiteX0" fmla="*/ 0 w 8171557"/>
              <a:gd name="connsiteY0" fmla="*/ 3167031 h 6876551"/>
              <a:gd name="connsiteX1" fmla="*/ 1935942 w 8171557"/>
              <a:gd name="connsiteY1" fmla="*/ 0 h 6876551"/>
              <a:gd name="connsiteX2" fmla="*/ 8158872 w 8171557"/>
              <a:gd name="connsiteY2" fmla="*/ 9525 h 6876551"/>
              <a:gd name="connsiteX3" fmla="*/ 8171557 w 8171557"/>
              <a:gd name="connsiteY3" fmla="*/ 3217831 h 6876551"/>
              <a:gd name="connsiteX4" fmla="*/ 8156054 w 8171557"/>
              <a:gd name="connsiteY4" fmla="*/ 6876551 h 6876551"/>
              <a:gd name="connsiteX5" fmla="*/ 1878792 w 8171557"/>
              <a:gd name="connsiteY5" fmla="*/ 6870651 h 6876551"/>
              <a:gd name="connsiteX6" fmla="*/ 0 w 8171557"/>
              <a:gd name="connsiteY6" fmla="*/ 3167031 h 68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1557" h="6876551">
                <a:moveTo>
                  <a:pt x="0" y="3167031"/>
                </a:moveTo>
                <a:lnTo>
                  <a:pt x="1935942" y="0"/>
                </a:lnTo>
                <a:lnTo>
                  <a:pt x="8158872" y="9525"/>
                </a:lnTo>
                <a:cubicBezTo>
                  <a:pt x="8163100" y="1078960"/>
                  <a:pt x="8167329" y="2148396"/>
                  <a:pt x="8171557" y="3217831"/>
                </a:cubicBezTo>
                <a:cubicBezTo>
                  <a:pt x="8166389" y="4431054"/>
                  <a:pt x="8161222" y="5663328"/>
                  <a:pt x="8156054" y="6876551"/>
                </a:cubicBezTo>
                <a:lnTo>
                  <a:pt x="1878792" y="6870651"/>
                </a:lnTo>
                <a:lnTo>
                  <a:pt x="0" y="31670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alpha val="20000"/>
                  <a:lumMod val="100000"/>
                </a:schemeClr>
              </a:gs>
              <a:gs pos="47000">
                <a:schemeClr val="accent1">
                  <a:alpha val="22000"/>
                  <a:lumMod val="34000"/>
                  <a:lumOff val="66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2E7AE8-7963-48E3-81F1-3ED7E4A370F6}"/>
              </a:ext>
            </a:extLst>
          </p:cNvPr>
          <p:cNvGrpSpPr/>
          <p:nvPr/>
        </p:nvGrpSpPr>
        <p:grpSpPr>
          <a:xfrm>
            <a:off x="-329918" y="-12262"/>
            <a:ext cx="6785427" cy="1369809"/>
            <a:chOff x="4238122" y="1413403"/>
            <a:chExt cx="5962834" cy="13698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528043" y="1413403"/>
              <a:ext cx="567291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5400" b="1" dirty="0">
                  <a:solidFill>
                    <a:schemeClr val="accent2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П</a:t>
              </a:r>
              <a:r>
                <a:rPr lang="ru-RU" altLang="ko-KR" sz="5400" b="1" dirty="0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редметная область</a:t>
              </a:r>
              <a:endParaRPr lang="ko-KR" altLang="en-US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238122" y="240355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867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Вариант №2: Компания </a:t>
              </a:r>
              <a:r>
                <a:rPr lang="en-US" altLang="ko-KR" sz="1867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“Sun bag”</a:t>
              </a:r>
              <a:endParaRPr lang="ko-KR" altLang="en-US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28" name="Round Same Side Corner Rectangle 36">
            <a:extLst>
              <a:ext uri="{FF2B5EF4-FFF2-40B4-BE49-F238E27FC236}">
                <a16:creationId xmlns:a16="http://schemas.microsoft.com/office/drawing/2014/main" id="{5A02C88E-C099-4278-83A7-1112EBB3D6C3}"/>
              </a:ext>
            </a:extLst>
          </p:cNvPr>
          <p:cNvSpPr/>
          <p:nvPr/>
        </p:nvSpPr>
        <p:spPr>
          <a:xfrm>
            <a:off x="4190068" y="91106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D1B3A30F-4C91-4229-9343-755A2DE220FF}"/>
              </a:ext>
            </a:extLst>
          </p:cNvPr>
          <p:cNvGrpSpPr/>
          <p:nvPr/>
        </p:nvGrpSpPr>
        <p:grpSpPr>
          <a:xfrm>
            <a:off x="247587" y="1695464"/>
            <a:ext cx="4281105" cy="1711174"/>
            <a:chOff x="3891646" y="1022668"/>
            <a:chExt cx="2639636" cy="9028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1A7F0C-AC38-4AEE-AD94-B74B38709016}"/>
                </a:ext>
              </a:extLst>
            </p:cNvPr>
            <p:cNvSpPr txBox="1"/>
            <p:nvPr/>
          </p:nvSpPr>
          <p:spPr>
            <a:xfrm>
              <a:off x="3891646" y="1022668"/>
              <a:ext cx="2639636" cy="2111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Компания </a:t>
              </a:r>
              <a:r>
                <a:rPr lang="en-US" altLang="ko-KR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“Sun bag”</a:t>
              </a:r>
              <a:endParaRPr lang="ko-KR" altLang="en-US" sz="2000" b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02CC74-95A7-4579-A64A-64C152306110}"/>
                </a:ext>
              </a:extLst>
            </p:cNvPr>
            <p:cNvSpPr txBox="1"/>
            <p:nvPr/>
          </p:nvSpPr>
          <p:spPr>
            <a:xfrm>
              <a:off x="3891646" y="1389623"/>
              <a:ext cx="2639636" cy="53586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 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Компания «</a:t>
              </a:r>
              <a:r>
                <a:rPr lang="ru-RU" altLang="ko-KR" sz="2000" dirty="0" err="1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Sun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b</a:t>
              </a:r>
              <a:r>
                <a:rPr lang="ru-RU" altLang="ko-KR" sz="2000" dirty="0" err="1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ag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» занимается продажами сумок. Сотрудники компании: </a:t>
              </a:r>
              <a:r>
                <a:rPr lang="ru-RU" altLang="ko-KR" sz="2000" b="1" u="sng" dirty="0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директор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, </a:t>
              </a:r>
              <a:r>
                <a:rPr lang="ru-RU" altLang="ko-KR" sz="2000" b="1" u="sng" dirty="0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закупщик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, </a:t>
              </a:r>
              <a:r>
                <a:rPr lang="ru-RU" altLang="ko-KR" sz="2000" b="1" u="sng" dirty="0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продавцы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</a:t>
              </a:r>
              <a:endParaRPr lang="en-US" altLang="ko-KR" sz="20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14275A0F-56CC-4AE5-B750-CFB6E44CF619}"/>
              </a:ext>
            </a:extLst>
          </p:cNvPr>
          <p:cNvGrpSpPr/>
          <p:nvPr/>
        </p:nvGrpSpPr>
        <p:grpSpPr>
          <a:xfrm>
            <a:off x="8687193" y="1383710"/>
            <a:ext cx="3324746" cy="2584470"/>
            <a:chOff x="3846616" y="872817"/>
            <a:chExt cx="3324746" cy="2584470"/>
          </a:xfrm>
        </p:grpSpPr>
        <p:sp>
          <p:nvSpPr>
            <p:cNvPr id="35" name="Diamond 26">
              <a:extLst>
                <a:ext uri="{FF2B5EF4-FFF2-40B4-BE49-F238E27FC236}">
                  <a16:creationId xmlns:a16="http://schemas.microsoft.com/office/drawing/2014/main" id="{7FC4A7CD-CA87-45E1-95D9-2008582EEED5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40DEB6-6BAC-4FB7-8629-2992C5073C6E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Закупщик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BAFC1A-593D-4358-BDFF-EF70B1A21E8E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78510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sz="14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Определяет максимально выгодного поставщика и оформляет заказ на поставку. Сумки закупаются у разных </a:t>
              </a:r>
              <a:r>
                <a:rPr lang="ru-RU" altLang="ko-KR" sz="1400" b="1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поставщиков</a:t>
              </a:r>
              <a:r>
                <a:rPr lang="ru-RU" altLang="ko-KR" sz="14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 Закупщик следит за исполнением заказа. После исполнения заказа директор распределяет сумки по </a:t>
              </a:r>
              <a:r>
                <a:rPr lang="ru-RU" altLang="ko-KR" sz="1400" b="1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магазинам</a:t>
              </a:r>
              <a:r>
                <a:rPr lang="ru-RU" altLang="ko-KR" sz="14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 Магазинов несколько. 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C42577-C6DF-41BE-B66C-366FEC55E3E5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46">
            <a:extLst>
              <a:ext uri="{FF2B5EF4-FFF2-40B4-BE49-F238E27FC236}">
                <a16:creationId xmlns:a16="http://schemas.microsoft.com/office/drawing/2014/main" id="{84092AC8-3321-4E6E-9541-1ABFFE9EEE50}"/>
              </a:ext>
            </a:extLst>
          </p:cNvPr>
          <p:cNvGrpSpPr/>
          <p:nvPr/>
        </p:nvGrpSpPr>
        <p:grpSpPr>
          <a:xfrm>
            <a:off x="5112974" y="4152419"/>
            <a:ext cx="3324746" cy="1137920"/>
            <a:chOff x="3846616" y="872817"/>
            <a:chExt cx="3324746" cy="1137920"/>
          </a:xfrm>
        </p:grpSpPr>
        <p:sp>
          <p:nvSpPr>
            <p:cNvPr id="40" name="Diamond 47">
              <a:extLst>
                <a:ext uri="{FF2B5EF4-FFF2-40B4-BE49-F238E27FC236}">
                  <a16:creationId xmlns:a16="http://schemas.microsoft.com/office/drawing/2014/main" id="{AED9EE2C-8416-4937-B1D6-258CE75EF7A8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F42212-9557-4A7B-8271-772C26E4E017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Поставщики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177E2E-6979-4118-94DB-E712FCDE0728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sz="16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Поставляют необходимый товар</a:t>
              </a:r>
              <a:endParaRPr lang="en-US" altLang="ko-KR" sz="16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D49C00-7C70-42A8-8E05-473EFAFBE333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51">
            <a:extLst>
              <a:ext uri="{FF2B5EF4-FFF2-40B4-BE49-F238E27FC236}">
                <a16:creationId xmlns:a16="http://schemas.microsoft.com/office/drawing/2014/main" id="{EDC97CCD-B452-4CDC-8B7A-5317AEE20F28}"/>
              </a:ext>
            </a:extLst>
          </p:cNvPr>
          <p:cNvGrpSpPr/>
          <p:nvPr/>
        </p:nvGrpSpPr>
        <p:grpSpPr>
          <a:xfrm>
            <a:off x="8687193" y="4152419"/>
            <a:ext cx="3324746" cy="2061250"/>
            <a:chOff x="3846616" y="872817"/>
            <a:chExt cx="3324746" cy="2061250"/>
          </a:xfrm>
        </p:grpSpPr>
        <p:sp>
          <p:nvSpPr>
            <p:cNvPr id="45" name="Diamond 52">
              <a:extLst>
                <a:ext uri="{FF2B5EF4-FFF2-40B4-BE49-F238E27FC236}">
                  <a16:creationId xmlns:a16="http://schemas.microsoft.com/office/drawing/2014/main" id="{9E73119C-E16B-47BC-ACFA-D456A30CD62A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B8D3E3-09CA-4CC8-8A91-D9C880B979F1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Продавцы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29D43A-98B8-422E-83AB-5B71DD071136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26188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sz="16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Ежедневно отчитываются директору о проданных моделях, высказывают свои пожелания по будущим заказам и наблюдения о спросе. 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E1B703-035C-4E31-B8FF-2FD343953918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24">
            <a:extLst>
              <a:ext uri="{FF2B5EF4-FFF2-40B4-BE49-F238E27FC236}">
                <a16:creationId xmlns:a16="http://schemas.microsoft.com/office/drawing/2014/main" id="{D4F79E5B-9F95-4F5B-B8FE-A8B691F12B1B}"/>
              </a:ext>
            </a:extLst>
          </p:cNvPr>
          <p:cNvGrpSpPr/>
          <p:nvPr/>
        </p:nvGrpSpPr>
        <p:grpSpPr>
          <a:xfrm>
            <a:off x="5112974" y="1431547"/>
            <a:ext cx="3324746" cy="2461359"/>
            <a:chOff x="3846616" y="872817"/>
            <a:chExt cx="3324746" cy="2461359"/>
          </a:xfrm>
        </p:grpSpPr>
        <p:sp>
          <p:nvSpPr>
            <p:cNvPr id="50" name="Diamond 17">
              <a:extLst>
                <a:ext uri="{FF2B5EF4-FFF2-40B4-BE49-F238E27FC236}">
                  <a16:creationId xmlns:a16="http://schemas.microsoft.com/office/drawing/2014/main" id="{9301951D-750C-40BD-AD84-C5AF1263EF13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DEF74B-6F09-4AE9-9421-FC177A36F14E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 dirty="0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Директор</a:t>
              </a:r>
              <a:endParaRPr lang="ko-KR" altLang="en-US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C86D9F-172F-45BD-90D9-511C4C43334F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66199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Анализирует модные тенденции, продажи в магазинах и определяет ассортимент для будущей закупки. Выдает рекомендации </a:t>
              </a:r>
              <a:r>
                <a:rPr lang="ru-RU" altLang="ko-KR" b="1" dirty="0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закупщику</a:t>
              </a:r>
              <a:r>
                <a:rPr lang="ru-RU" altLang="ko-KR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8238B3-AF90-4052-82EB-0606FC73CA6E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1A14074-47BF-4302-B3D4-BE9B99EF8A2D}"/>
              </a:ext>
            </a:extLst>
          </p:cNvPr>
          <p:cNvSpPr txBox="1"/>
          <p:nvPr/>
        </p:nvSpPr>
        <p:spPr>
          <a:xfrm>
            <a:off x="247586" y="3702040"/>
            <a:ext cx="4281106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Так же формируются различного рода </a:t>
            </a:r>
            <a:r>
              <a:rPr lang="ru-RU" altLang="ko-KR" sz="2000" b="1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отчеты</a:t>
            </a:r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: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продажам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поставщикам</a:t>
            </a:r>
            <a:b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</a:br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продавцам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товару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И так далее.</a:t>
            </a:r>
            <a:endParaRPr lang="en-US" altLang="ko-KR" sz="200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70" name="Straight Connector 42">
            <a:extLst>
              <a:ext uri="{FF2B5EF4-FFF2-40B4-BE49-F238E27FC236}">
                <a16:creationId xmlns:a16="http://schemas.microsoft.com/office/drawing/2014/main" id="{46177E18-1CFC-4919-8D66-B22D2BB69BE3}"/>
              </a:ext>
            </a:extLst>
          </p:cNvPr>
          <p:cNvCxnSpPr>
            <a:cxnSpLocks/>
          </p:cNvCxnSpPr>
          <p:nvPr/>
        </p:nvCxnSpPr>
        <p:spPr>
          <a:xfrm flipH="1">
            <a:off x="0" y="1552561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17FEC9-02BA-4550-BD52-E386540B5DE4}"/>
              </a:ext>
            </a:extLst>
          </p:cNvPr>
          <p:cNvSpPr txBox="1"/>
          <p:nvPr/>
        </p:nvSpPr>
        <p:spPr>
          <a:xfrm>
            <a:off x="6891963" y="136492"/>
            <a:ext cx="3599445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48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Структура</a:t>
            </a:r>
            <a:r>
              <a:rPr lang="ru-RU" altLang="ko-KR" sz="4400" b="1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:</a:t>
            </a:r>
            <a:endParaRPr lang="ko-KR" altLang="en-US" sz="4400" b="1">
              <a:solidFill>
                <a:schemeClr val="bg1"/>
              </a:solidFill>
              <a:latin typeface="Bahnschrift Condensed" panose="020B0502040204020203" pitchFamily="34" charset="0"/>
              <a:cs typeface="Arial" pitchFamily="34" charset="0"/>
            </a:endParaRPr>
          </a:p>
        </p:txBody>
      </p:sp>
      <p:pic>
        <p:nvPicPr>
          <p:cNvPr id="54" name="Рисунок 5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9D1FB8-AEE4-4E6E-AFFD-C3670E8D4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566E5-DCAB-4415-8375-5B1C81A64C6B}"/>
              </a:ext>
            </a:extLst>
          </p:cNvPr>
          <p:cNvSpPr txBox="1"/>
          <p:nvPr/>
        </p:nvSpPr>
        <p:spPr>
          <a:xfrm>
            <a:off x="0" y="0"/>
            <a:ext cx="51625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Ц</a:t>
            </a:r>
            <a:r>
              <a:rPr lang="ru-RU" altLang="ko-KR" sz="5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ель и задачи</a:t>
            </a:r>
            <a:endParaRPr lang="ko-KR" altLang="en-US" sz="5400" b="1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7F7C4-0BBD-43FD-BCC2-35866A8C14D0}"/>
              </a:ext>
            </a:extLst>
          </p:cNvPr>
          <p:cNvSpPr txBox="1"/>
          <p:nvPr/>
        </p:nvSpPr>
        <p:spPr>
          <a:xfrm>
            <a:off x="354997" y="2090172"/>
            <a:ext cx="4721828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Цель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: проектирование функциональной модели АИС, которая должна автоматизировать процессы определения рейтинга поставщика, выявления самых продаваемых моделей, распределения товара по магазинам, а также определения самых старательных продавцов. </a:t>
            </a:r>
            <a:endParaRPr lang="en-US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BC29CD7C-5D7B-48B1-810D-51E485F61347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0A0F2B-0627-4EFB-A4AB-94296CD1D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4" y="2090172"/>
            <a:ext cx="5355311" cy="2677656"/>
          </a:xfrm>
          <a:prstGeom prst="rect">
            <a:avLst/>
          </a:prstGeom>
          <a:effectLst>
            <a:glow rad="215900">
              <a:schemeClr val="accent1">
                <a:satMod val="175000"/>
                <a:alpha val="31000"/>
              </a:schemeClr>
            </a:glow>
          </a:effectLst>
        </p:spPr>
      </p:pic>
      <p:sp>
        <p:nvSpPr>
          <p:cNvPr id="7" name="Rectangle 30">
            <a:extLst>
              <a:ext uri="{FF2B5EF4-FFF2-40B4-BE49-F238E27FC236}">
                <a16:creationId xmlns:a16="http://schemas.microsoft.com/office/drawing/2014/main" id="{4E00FEBF-4562-4748-9158-7EA562358A8F}"/>
              </a:ext>
            </a:extLst>
          </p:cNvPr>
          <p:cNvSpPr/>
          <p:nvPr/>
        </p:nvSpPr>
        <p:spPr>
          <a:xfrm>
            <a:off x="4124325" y="847734"/>
            <a:ext cx="570405" cy="53592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2A6D5-CA4F-4A1C-BD04-88FD278A5CF4}"/>
              </a:ext>
            </a:extLst>
          </p:cNvPr>
          <p:cNvSpPr txBox="1"/>
          <p:nvPr/>
        </p:nvSpPr>
        <p:spPr>
          <a:xfrm>
            <a:off x="504999" y="981912"/>
            <a:ext cx="37597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80F86F-7602-4605-94A1-BBA01D8AF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BEFFEA-7A77-4840-85D2-7B0D7F39351F}"/>
              </a:ext>
            </a:extLst>
          </p:cNvPr>
          <p:cNvSpPr txBox="1"/>
          <p:nvPr/>
        </p:nvSpPr>
        <p:spPr>
          <a:xfrm>
            <a:off x="0" y="0"/>
            <a:ext cx="51625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М</a:t>
            </a:r>
            <a:r>
              <a:rPr lang="ru-RU" altLang="ko-KR" sz="5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етоды и средства </a:t>
            </a:r>
            <a:endParaRPr lang="ko-KR" altLang="en-US" sz="5400" b="1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9ADB0-EBFD-4F37-916E-83CAE21FA45E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5" name="Straight Connector 42">
            <a:extLst>
              <a:ext uri="{FF2B5EF4-FFF2-40B4-BE49-F238E27FC236}">
                <a16:creationId xmlns:a16="http://schemas.microsoft.com/office/drawing/2014/main" id="{C93639A4-DDBF-45CB-A09A-8A03CBDF9DB7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8DD0B-E84D-4580-9363-9193FEDCD9B5}"/>
              </a:ext>
            </a:extLst>
          </p:cNvPr>
          <p:cNvSpPr txBox="1"/>
          <p:nvPr/>
        </p:nvSpPr>
        <p:spPr>
          <a:xfrm>
            <a:off x="354997" y="1924110"/>
            <a:ext cx="7979378" cy="415498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Методология: DFD 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( </a:t>
            </a:r>
            <a:r>
              <a:rPr lang="ru-RU" altLang="ko-KR" sz="2400" i="1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data</a:t>
            </a:r>
            <a:r>
              <a:rPr lang="ru-RU" altLang="ko-KR" sz="2400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i="1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flow</a:t>
            </a:r>
            <a:r>
              <a:rPr lang="ru-RU" altLang="ko-KR" sz="2400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i="1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diagrams</a:t>
            </a:r>
            <a:r>
              <a:rPr lang="ru-RU" altLang="ko-KR" sz="2400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) — диаграммы потоков данных. Так называется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 Это граф, на котором показано движение значений данных от их источников через преобразующие их процессы к их потребителям в других объектах.</a:t>
            </a:r>
          </a:p>
          <a:p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Для создания функциональной модели системы используется </a:t>
            </a:r>
          </a:p>
          <a:p>
            <a:endParaRPr lang="ru-RU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  <a:p>
            <a:r>
              <a:rPr lang="ru-RU" altLang="ko-KR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CASE-средство: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CA </a:t>
            </a:r>
            <a:r>
              <a:rPr lang="ru-RU" altLang="ko-KR" sz="24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ERwin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Process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Modeler</a:t>
            </a:r>
            <a:endParaRPr lang="ru-RU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6C09EC-3A42-471F-84CC-83635705F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9" name="Rectangle 18">
            <a:extLst>
              <a:ext uri="{FF2B5EF4-FFF2-40B4-BE49-F238E27FC236}">
                <a16:creationId xmlns:a16="http://schemas.microsoft.com/office/drawing/2014/main" id="{A34F3255-DC60-4377-B66F-5564070C2412}"/>
              </a:ext>
            </a:extLst>
          </p:cNvPr>
          <p:cNvSpPr/>
          <p:nvPr/>
        </p:nvSpPr>
        <p:spPr>
          <a:xfrm>
            <a:off x="4234194" y="96739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635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B59E5-1FEF-4985-974C-64149DB528C9}"/>
              </a:ext>
            </a:extLst>
          </p:cNvPr>
          <p:cNvSpPr txBox="1"/>
          <p:nvPr/>
        </p:nvSpPr>
        <p:spPr>
          <a:xfrm>
            <a:off x="-1" y="0"/>
            <a:ext cx="7886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З</a:t>
            </a:r>
            <a:r>
              <a:rPr lang="ru-RU" altLang="ko-KR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адачи. Этапы создания модели</a:t>
            </a:r>
            <a:endParaRPr lang="ko-KR" altLang="en-US" sz="54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BF60-0447-4DD2-AD29-10FE08A19DD1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5" name="Straight Connector 42">
            <a:extLst>
              <a:ext uri="{FF2B5EF4-FFF2-40B4-BE49-F238E27FC236}">
                <a16:creationId xmlns:a16="http://schemas.microsoft.com/office/drawing/2014/main" id="{5755F68D-3D88-432E-91C3-E6E230170BA6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60035D-FA8D-4A93-A1A6-B2CEBFF72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A156C-8B1B-408E-B2A0-C94084387BF8}"/>
              </a:ext>
            </a:extLst>
          </p:cNvPr>
          <p:cNvSpPr txBox="1"/>
          <p:nvPr/>
        </p:nvSpPr>
        <p:spPr>
          <a:xfrm>
            <a:off x="570587" y="161099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Назначение ИС: 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должна автоматизировать процессы определения рейтинга поставщика, выявления самых продаваемых моделей, распределения товара по магазинам</a:t>
            </a:r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12F73-C632-4B14-8CF1-15974F8DFCCC}"/>
              </a:ext>
            </a:extLst>
          </p:cNvPr>
          <p:cNvSpPr/>
          <p:nvPr/>
        </p:nvSpPr>
        <p:spPr>
          <a:xfrm>
            <a:off x="81718" y="1674284"/>
            <a:ext cx="489782" cy="4688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01</a:t>
            </a:r>
            <a:endParaRPr lang="ko-KR" altLang="en-US" sz="8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B820E-CA04-4C5C-88C4-15E146D8BFA5}"/>
              </a:ext>
            </a:extLst>
          </p:cNvPr>
          <p:cNvSpPr/>
          <p:nvPr/>
        </p:nvSpPr>
        <p:spPr>
          <a:xfrm>
            <a:off x="81717" y="2740889"/>
            <a:ext cx="489781" cy="468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02</a:t>
            </a:r>
            <a:endParaRPr lang="ko-KR" altLang="en-US" sz="1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7C5C31-D45A-4C1A-9EA7-A4AEA030D8ED}"/>
              </a:ext>
            </a:extLst>
          </p:cNvPr>
          <p:cNvSpPr/>
          <p:nvPr/>
        </p:nvSpPr>
        <p:spPr>
          <a:xfrm>
            <a:off x="81717" y="3824613"/>
            <a:ext cx="489780" cy="468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03</a:t>
            </a:r>
            <a:endParaRPr lang="ko-KR" altLang="en-US" sz="1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65790-7229-45E2-B02F-E7A370A1A978}"/>
              </a:ext>
            </a:extLst>
          </p:cNvPr>
          <p:cNvSpPr/>
          <p:nvPr/>
        </p:nvSpPr>
        <p:spPr>
          <a:xfrm>
            <a:off x="6100142" y="1674284"/>
            <a:ext cx="491158" cy="4688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04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24274-DDDB-4A9A-B126-D5ADFCBDE03D}"/>
              </a:ext>
            </a:extLst>
          </p:cNvPr>
          <p:cNvSpPr txBox="1"/>
          <p:nvPr/>
        </p:nvSpPr>
        <p:spPr>
          <a:xfrm>
            <a:off x="570587" y="3766634"/>
            <a:ext cx="5039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Потоки для внешних сущностей по отношению к основному событию (функции/процесс /работе). Контекстная диаграмма нулевого уровня</a:t>
            </a:r>
          </a:p>
          <a:p>
            <a:pPr algn="just"/>
            <a:endParaRPr lang="en-US" altLang="ko-KR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just"/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5B4B6-A8AA-494F-A791-52AA0144085A}"/>
              </a:ext>
            </a:extLst>
          </p:cNvPr>
          <p:cNvSpPr txBox="1"/>
          <p:nvPr/>
        </p:nvSpPr>
        <p:spPr>
          <a:xfrm>
            <a:off x="6591300" y="15958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Проанализировать события (функции/работы/процессы), определить связи по потокам данных между сущностями, событиями, накопителями данных</a:t>
            </a:r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6FA168-BCD5-4FFF-9FB8-50B53D2C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7" y="4617982"/>
            <a:ext cx="5845512" cy="1892887"/>
          </a:xfrm>
          <a:prstGeom prst="rect">
            <a:avLst/>
          </a:prstGeom>
          <a:effectLst>
            <a:glow rad="165100">
              <a:schemeClr val="accent1">
                <a:alpha val="85000"/>
              </a:schemeClr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E45344-99FB-43C6-8E48-163B437E7805}"/>
              </a:ext>
            </a:extLst>
          </p:cNvPr>
          <p:cNvSpPr txBox="1"/>
          <p:nvPr/>
        </p:nvSpPr>
        <p:spPr>
          <a:xfrm>
            <a:off x="722987" y="2789144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Основной процесс и внешние сущности по отношению к нему:</a:t>
            </a:r>
          </a:p>
          <a:p>
            <a:pPr marL="285750" indent="-285750" algn="just">
              <a:buFontTx/>
              <a:buChar char="-"/>
            </a:pP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Основной процесс: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Продажа продукции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”</a:t>
            </a:r>
            <a:endParaRPr lang="ru-RU" altLang="ko-KR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Внешние сущности: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Клиент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” 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Компания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&lt;&lt;Sun Bag&gt;&gt;” </a:t>
            </a:r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20" name="Таблица 20">
            <a:extLst>
              <a:ext uri="{FF2B5EF4-FFF2-40B4-BE49-F238E27FC236}">
                <a16:creationId xmlns:a16="http://schemas.microsoft.com/office/drawing/2014/main" id="{EEF1F297-475A-4D67-8325-ABFEBEB21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59813"/>
              </p:ext>
            </p:extLst>
          </p:nvPr>
        </p:nvGraphicFramePr>
        <p:xfrm>
          <a:off x="6323609" y="2426846"/>
          <a:ext cx="5859937" cy="4336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768">
                  <a:extLst>
                    <a:ext uri="{9D8B030D-6E8A-4147-A177-3AD203B41FA5}">
                      <a16:colId xmlns:a16="http://schemas.microsoft.com/office/drawing/2014/main" val="1465008476"/>
                    </a:ext>
                  </a:extLst>
                </a:gridCol>
                <a:gridCol w="1936278">
                  <a:extLst>
                    <a:ext uri="{9D8B030D-6E8A-4147-A177-3AD203B41FA5}">
                      <a16:colId xmlns:a16="http://schemas.microsoft.com/office/drawing/2014/main" val="3837426082"/>
                    </a:ext>
                  </a:extLst>
                </a:gridCol>
                <a:gridCol w="1928891">
                  <a:extLst>
                    <a:ext uri="{9D8B030D-6E8A-4147-A177-3AD203B41FA5}">
                      <a16:colId xmlns:a16="http://schemas.microsoft.com/office/drawing/2014/main" val="3648078522"/>
                    </a:ext>
                  </a:extLst>
                </a:gridCol>
              </a:tblGrid>
              <a:tr h="343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Название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Входные потоки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Выходные потоки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22592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b="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Составить ассортимент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Анализ рынка и ассортимента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Ассортимент и рекомендации по покупке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3440"/>
                  </a:ext>
                </a:extLst>
              </a:tr>
              <a:tr h="992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Распределить продукцию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Информация о распределении продукции 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52811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Заказать продукцию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поставщиках 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об ассортименте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Информация о заказе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об ассортименте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08912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Обработать заказы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Заказ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заказах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868607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Оценить продавцов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продавцах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продажах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Оценка продавцов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продажах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5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7A7F5-EC0F-4B8D-8408-B0D09A9F0547}"/>
              </a:ext>
            </a:extLst>
          </p:cNvPr>
          <p:cNvSpPr txBox="1"/>
          <p:nvPr/>
        </p:nvSpPr>
        <p:spPr>
          <a:xfrm>
            <a:off x="-1" y="0"/>
            <a:ext cx="7886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З</a:t>
            </a:r>
            <a:r>
              <a:rPr lang="ru-RU" altLang="ko-KR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адачи. Этапы создания модели</a:t>
            </a:r>
            <a:endParaRPr lang="ko-KR" altLang="en-US" sz="54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D53DC-28B8-49A3-A6F4-A155FBE7E525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AFEC9F63-D440-4DEA-B663-EF95B693864B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C0AA67-DF3B-4CEE-BD55-1BE532E4BE97}"/>
              </a:ext>
            </a:extLst>
          </p:cNvPr>
          <p:cNvSpPr txBox="1"/>
          <p:nvPr/>
        </p:nvSpPr>
        <p:spPr>
          <a:xfrm>
            <a:off x="66884" y="1646510"/>
            <a:ext cx="503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Детализированная диаграмма:</a:t>
            </a:r>
            <a:endParaRPr lang="ko-KR" altLang="en-US" sz="32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995D95-95F2-4021-9870-7F3E0DBB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76" y="2388685"/>
            <a:ext cx="7115648" cy="4092002"/>
          </a:xfrm>
          <a:prstGeom prst="rect">
            <a:avLst/>
          </a:prstGeom>
          <a:effectLst>
            <a:glow rad="152400">
              <a:schemeClr val="accent1">
                <a:alpha val="82000"/>
              </a:schemeClr>
            </a:glow>
          </a:effectLst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6FC203-0FD2-4F88-BFDE-88F33B9AE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8870B-6147-4272-B7D6-1F919DC9BEBD}"/>
              </a:ext>
            </a:extLst>
          </p:cNvPr>
          <p:cNvSpPr txBox="1"/>
          <p:nvPr/>
        </p:nvSpPr>
        <p:spPr>
          <a:xfrm>
            <a:off x="-1" y="0"/>
            <a:ext cx="7886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В</a:t>
            </a:r>
            <a:r>
              <a:rPr lang="ru-RU" altLang="ko-KR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ыводы</a:t>
            </a:r>
            <a:endParaRPr lang="ko-KR" altLang="en-US" sz="54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F1234-42A3-4079-A933-FFFCC90D5F37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9C111651-E872-4AAA-944B-131E227EE1EA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9CF2B5-4CE3-424C-B69B-65EEE01F5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93EBF-4F60-4415-98BC-028C7B0D5776}"/>
              </a:ext>
            </a:extLst>
          </p:cNvPr>
          <p:cNvSpPr txBox="1"/>
          <p:nvPr/>
        </p:nvSpPr>
        <p:spPr>
          <a:xfrm>
            <a:off x="285692" y="1751617"/>
            <a:ext cx="72493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Выполнив данную лабораторную работу, мы ознакомились с методологией </a:t>
            </a:r>
            <a:r>
              <a:rPr lang="en-US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DFD 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диаграмм и </a:t>
            </a:r>
            <a:r>
              <a:rPr lang="en-US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CASE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– средством 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CA </a:t>
            </a:r>
            <a:r>
              <a:rPr lang="ru-RU" altLang="ko-KR" sz="28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ERwin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8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Process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8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Modeler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. А так же составили диаграмму нулевого уровня  и детализированную контекстную диаграмму функциональной модели автоматизированной информационной системы</a:t>
            </a:r>
            <a:endParaRPr lang="ru-RU" altLang="ko-KR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9" name="Straight Connector 42">
            <a:extLst>
              <a:ext uri="{FF2B5EF4-FFF2-40B4-BE49-F238E27FC236}">
                <a16:creationId xmlns:a16="http://schemas.microsoft.com/office/drawing/2014/main" id="{39BD9FD3-4774-41E2-9B05-67BBA166E36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997151" y="599960"/>
            <a:ext cx="0" cy="3483768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57">
            <a:extLst>
              <a:ext uri="{FF2B5EF4-FFF2-40B4-BE49-F238E27FC236}">
                <a16:creationId xmlns:a16="http://schemas.microsoft.com/office/drawing/2014/main" id="{F4975F14-CAEF-48BF-A03B-25BD40EEEB03}"/>
              </a:ext>
            </a:extLst>
          </p:cNvPr>
          <p:cNvSpPr/>
          <p:nvPr/>
        </p:nvSpPr>
        <p:spPr>
          <a:xfrm flipH="1">
            <a:off x="10879603" y="4083728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6EC2F2C-4133-4D4E-AEE4-0661FD027566}"/>
              </a:ext>
            </a:extLst>
          </p:cNvPr>
          <p:cNvSpPr/>
          <p:nvPr/>
        </p:nvSpPr>
        <p:spPr>
          <a:xfrm flipH="1">
            <a:off x="7535017" y="364140"/>
            <a:ext cx="859294" cy="624921"/>
          </a:xfrm>
          <a:custGeom>
            <a:avLst/>
            <a:gdLst/>
            <a:ahLst/>
            <a:cxnLst/>
            <a:rect l="l" t="t" r="r" b="b"/>
            <a:pathLst>
              <a:path w="2897024" h="2264776">
                <a:moveTo>
                  <a:pt x="0" y="0"/>
                </a:moveTo>
                <a:lnTo>
                  <a:pt x="2897024" y="0"/>
                </a:lnTo>
                <a:lnTo>
                  <a:pt x="2897024" y="1891127"/>
                </a:lnTo>
                <a:cubicBezTo>
                  <a:pt x="2802822" y="1872712"/>
                  <a:pt x="2705549" y="1863893"/>
                  <a:pt x="2606215" y="1863893"/>
                </a:cubicBezTo>
                <a:cubicBezTo>
                  <a:pt x="2195568" y="1863893"/>
                  <a:pt x="1820122" y="2014603"/>
                  <a:pt x="1533076" y="2264776"/>
                </a:cubicBezTo>
                <a:cubicBezTo>
                  <a:pt x="1247202" y="2014157"/>
                  <a:pt x="872259" y="1863893"/>
                  <a:pt x="462219" y="1863893"/>
                </a:cubicBezTo>
                <a:cubicBezTo>
                  <a:pt x="301614" y="1863893"/>
                  <a:pt x="146393" y="1886946"/>
                  <a:pt x="0" y="19310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E41D7A96-7AD9-478A-8B5B-610FE7219AC3}"/>
              </a:ext>
            </a:extLst>
          </p:cNvPr>
          <p:cNvSpPr/>
          <p:nvPr/>
        </p:nvSpPr>
        <p:spPr>
          <a:xfrm flipH="1">
            <a:off x="7290595" y="157635"/>
            <a:ext cx="1404153" cy="352500"/>
          </a:xfrm>
          <a:custGeom>
            <a:avLst/>
            <a:gdLst>
              <a:gd name="connsiteX0" fmla="*/ 762000 w 1513840"/>
              <a:gd name="connsiteY0" fmla="*/ 0 h 487680"/>
              <a:gd name="connsiteX1" fmla="*/ 0 w 1513840"/>
              <a:gd name="connsiteY1" fmla="*/ 233680 h 487680"/>
              <a:gd name="connsiteX2" fmla="*/ 792480 w 1513840"/>
              <a:gd name="connsiteY2" fmla="*/ 487680 h 487680"/>
              <a:gd name="connsiteX3" fmla="*/ 1513840 w 1513840"/>
              <a:gd name="connsiteY3" fmla="*/ 243840 h 487680"/>
              <a:gd name="connsiteX4" fmla="*/ 762000 w 1513840"/>
              <a:gd name="connsiteY4" fmla="*/ 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40" h="487680">
                <a:moveTo>
                  <a:pt x="762000" y="0"/>
                </a:moveTo>
                <a:lnTo>
                  <a:pt x="0" y="233680"/>
                </a:lnTo>
                <a:lnTo>
                  <a:pt x="792480" y="487680"/>
                </a:lnTo>
                <a:lnTo>
                  <a:pt x="1513840" y="243840"/>
                </a:lnTo>
                <a:lnTo>
                  <a:pt x="7620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101600" dir="5400000" sx="109000" sy="109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cxnSp>
        <p:nvCxnSpPr>
          <p:cNvPr id="7" name="Straight Connector 42">
            <a:extLst>
              <a:ext uri="{FF2B5EF4-FFF2-40B4-BE49-F238E27FC236}">
                <a16:creationId xmlns:a16="http://schemas.microsoft.com/office/drawing/2014/main" id="{9C102994-5295-44E4-B9B9-1D0F9A6D5CB7}"/>
              </a:ext>
            </a:extLst>
          </p:cNvPr>
          <p:cNvCxnSpPr>
            <a:cxnSpLocks/>
          </p:cNvCxnSpPr>
          <p:nvPr/>
        </p:nvCxnSpPr>
        <p:spPr>
          <a:xfrm flipH="1">
            <a:off x="8114190" y="329123"/>
            <a:ext cx="182705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8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330425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6000">
                <a:solidFill>
                  <a:schemeClr val="bg1"/>
                </a:solidFill>
                <a:cs typeface="Arial" pitchFamily="34" charset="0"/>
              </a:rPr>
              <a:t>СПАСИБО ЗА ВНИМАНИЕ</a:t>
            </a:r>
            <a:endParaRPr lang="ko-KR" altLang="en-US" sz="600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CFB8BC-7634-40A6-8E21-4A65FF3C97A5}"/>
              </a:ext>
            </a:extLst>
          </p:cNvPr>
          <p:cNvGrpSpPr/>
          <p:nvPr/>
        </p:nvGrpSpPr>
        <p:grpSpPr>
          <a:xfrm>
            <a:off x="4510650" y="1842911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F197747-1FFA-4951-9C67-F7B85727AE9D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B925DC-A1B6-4026-9FDE-B7B9E17B28D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CAEAF0C-9735-4049-93BE-2D4251FFEE7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D5F73C-E144-4D88-A35C-AB1F6FFBB8A2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6FD1-A86E-404B-ACFC-1275D4AF304E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73F239D-1463-4B31-91C5-8B8702E49E6A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28AEDB-F448-4001-89D6-B8D94437EF6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C7E96-685D-4F61-9BCC-ECEFD8A739CC}"/>
              </a:ext>
            </a:extLst>
          </p:cNvPr>
          <p:cNvGrpSpPr/>
          <p:nvPr/>
        </p:nvGrpSpPr>
        <p:grpSpPr>
          <a:xfrm>
            <a:off x="7368431" y="3125862"/>
            <a:ext cx="482828" cy="429964"/>
            <a:chOff x="6804248" y="2144238"/>
            <a:chExt cx="1305367" cy="1162445"/>
          </a:xfrm>
          <a:solidFill>
            <a:schemeClr val="bg1"/>
          </a:solidFill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C3D84BEB-80F5-4DD1-BBA3-81CC9966A85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4BF4CC67-0343-46ED-90B9-6D81C49261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8ABC144F-1FB7-40FA-AA00-C2169AC4131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1A19D2-A416-4BB5-9FC3-D752D5EE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570</Words>
  <Application>Microsoft Office PowerPoint</Application>
  <PresentationFormat>Широкоэкранный</PresentationFormat>
  <Paragraphs>88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Calibri</vt:lpstr>
      <vt:lpstr>Bahnschrift SemiBold Condensed</vt:lpstr>
      <vt:lpstr>Bahnschrift Condensed</vt:lpstr>
      <vt:lpstr>Bahnschrift Light Condensed</vt:lpstr>
      <vt:lpstr>Arial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Никита Денисов</cp:lastModifiedBy>
  <cp:revision>2</cp:revision>
  <dcterms:created xsi:type="dcterms:W3CDTF">2020-01-20T05:08:25Z</dcterms:created>
  <dcterms:modified xsi:type="dcterms:W3CDTF">2021-03-02T09:14:02Z</dcterms:modified>
</cp:coreProperties>
</file>