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5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7"/>
  </p:notesMasterIdLst>
  <p:sldIdLst>
    <p:sldId id="256" r:id="rId2"/>
    <p:sldId id="262" r:id="rId3"/>
    <p:sldId id="272" r:id="rId4"/>
    <p:sldId id="314" r:id="rId5"/>
    <p:sldId id="265" r:id="rId6"/>
    <p:sldId id="306" r:id="rId7"/>
    <p:sldId id="304" r:id="rId8"/>
    <p:sldId id="305" r:id="rId9"/>
    <p:sldId id="307" r:id="rId10"/>
    <p:sldId id="275" r:id="rId11"/>
    <p:sldId id="308" r:id="rId12"/>
    <p:sldId id="309" r:id="rId13"/>
    <p:sldId id="310" r:id="rId14"/>
    <p:sldId id="312" r:id="rId15"/>
    <p:sldId id="313" r:id="rId16"/>
    <p:sldId id="316" r:id="rId17"/>
    <p:sldId id="317" r:id="rId18"/>
    <p:sldId id="318" r:id="rId19"/>
    <p:sldId id="324" r:id="rId20"/>
    <p:sldId id="320" r:id="rId21"/>
    <p:sldId id="319" r:id="rId22"/>
    <p:sldId id="321" r:id="rId23"/>
    <p:sldId id="323" r:id="rId24"/>
    <p:sldId id="285" r:id="rId25"/>
    <p:sldId id="269" r:id="rId26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28"/>
      <p:bold r:id="rId29"/>
      <p:italic r:id="rId30"/>
      <p:boldItalic r:id="rId31"/>
    </p:embeddedFont>
    <p:embeddedFont>
      <p:font typeface="Krona One" panose="020B0604020202020204" charset="0"/>
      <p:regular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Light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54CEFD-3FA4-421D-9DB8-070799274000}">
  <a:tblStyle styleId="{1354CEFD-3FA4-421D-9DB8-0707992740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/>
  </p:normalViewPr>
  <p:slideViewPr>
    <p:cSldViewPr snapToGrid="0">
      <p:cViewPr varScale="1">
        <p:scale>
          <a:sx n="90" d="100"/>
          <a:sy n="90" d="100"/>
        </p:scale>
        <p:origin x="690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dirty="0"/>
              <a:t>Churn Rate (%) vs Internet Service</a:t>
            </a:r>
          </a:p>
        </c:rich>
      </c:tx>
      <c:layout>
        <c:manualLayout>
          <c:xMode val="edge"/>
          <c:yMode val="edge"/>
          <c:x val="0.17359452843942749"/>
          <c:y val="3.04922494072491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Internet Service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Fiber Optic</c:v>
                </c:pt>
                <c:pt idx="1">
                  <c:v>DSL</c:v>
                </c:pt>
                <c:pt idx="2">
                  <c:v>No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</c:v>
                </c:pt>
                <c:pt idx="1">
                  <c:v>28.1</c:v>
                </c:pt>
                <c:pt idx="2">
                  <c:v>9.9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ED-4043-B639-AEAE7D88F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2028094639"/>
        <c:axId val="2028105871"/>
      </c:barChart>
      <c:catAx>
        <c:axId val="20280946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105871"/>
        <c:crosses val="autoZero"/>
        <c:auto val="1"/>
        <c:lblAlgn val="ctr"/>
        <c:lblOffset val="100"/>
        <c:noMultiLvlLbl val="0"/>
      </c:catAx>
      <c:valAx>
        <c:axId val="202810587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094639"/>
        <c:crosses val="autoZero"/>
        <c:crossBetween val="between"/>
        <c:majorUnit val="20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D" sz="1200" dirty="0"/>
              <a:t>Contract vs Internet 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DSL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Month-to-Month</c:v>
                </c:pt>
                <c:pt idx="1">
                  <c:v>One Year</c:v>
                </c:pt>
                <c:pt idx="2">
                  <c:v>Two Year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871</c:v>
                </c:pt>
                <c:pt idx="1">
                  <c:v>399</c:v>
                </c:pt>
                <c:pt idx="2">
                  <c:v>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40-4A04-AB86-0771A289DC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Fiber Optic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Month-to-Month</c:v>
                </c:pt>
                <c:pt idx="1">
                  <c:v>One Year</c:v>
                </c:pt>
                <c:pt idx="2">
                  <c:v>Two Year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1438</c:v>
                </c:pt>
                <c:pt idx="1">
                  <c:v>378</c:v>
                </c:pt>
                <c:pt idx="2">
                  <c:v>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40-4A04-AB86-0771A289DC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Month-to-Month</c:v>
                </c:pt>
                <c:pt idx="1">
                  <c:v>One Year</c:v>
                </c:pt>
                <c:pt idx="2">
                  <c:v>Two Year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344</c:v>
                </c:pt>
                <c:pt idx="1">
                  <c:v>258</c:v>
                </c:pt>
                <c:pt idx="2">
                  <c:v>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40-4A04-AB86-0771A289D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7015055"/>
        <c:axId val="37026287"/>
      </c:barChart>
      <c:catAx>
        <c:axId val="37015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26287"/>
        <c:crosses val="autoZero"/>
        <c:auto val="1"/>
        <c:lblAlgn val="ctr"/>
        <c:lblOffset val="100"/>
        <c:noMultiLvlLbl val="0"/>
      </c:catAx>
      <c:valAx>
        <c:axId val="37026287"/>
        <c:scaling>
          <c:orientation val="minMax"/>
          <c:max val="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050" dirty="0" err="1"/>
                  <a:t>Jumlah</a:t>
                </a:r>
                <a:endParaRPr lang="en-ID" sz="105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15055"/>
        <c:crosses val="autoZero"/>
        <c:crossBetween val="between"/>
        <c:majorUnit val="500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D" sz="1200" dirty="0"/>
              <a:t>Ave Monthly Charges</a:t>
            </a:r>
            <a:r>
              <a:rPr lang="en-ID" sz="1200" baseline="0" dirty="0"/>
              <a:t> </a:t>
            </a:r>
            <a:r>
              <a:rPr lang="en-ID" sz="1200" dirty="0"/>
              <a:t>($) vs Contract</a:t>
            </a:r>
          </a:p>
        </c:rich>
      </c:tx>
      <c:layout>
        <c:manualLayout>
          <c:xMode val="edge"/>
          <c:yMode val="edge"/>
          <c:x val="0.22590477656052005"/>
          <c:y val="2.50000070126246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Month-to Month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3684.3</c:v>
                </c:pt>
                <c:pt idx="1">
                  <c:v>6155.4</c:v>
                </c:pt>
                <c:pt idx="2">
                  <c:v>7292.9</c:v>
                </c:pt>
                <c:pt idx="3">
                  <c:v>8317.6</c:v>
                </c:pt>
                <c:pt idx="4">
                  <c:v>9191.7999999999993</c:v>
                </c:pt>
                <c:pt idx="5">
                  <c:v>9980.2000000000007</c:v>
                </c:pt>
                <c:pt idx="6">
                  <c:v>10454.9</c:v>
                </c:pt>
                <c:pt idx="7">
                  <c:v>11427.5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BF-4500-8CF0-A4A097263C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One Year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2133.3000000000002</c:v>
                </c:pt>
                <c:pt idx="1">
                  <c:v>3550.8</c:v>
                </c:pt>
                <c:pt idx="2">
                  <c:v>6067</c:v>
                </c:pt>
                <c:pt idx="3">
                  <c:v>7417.7</c:v>
                </c:pt>
                <c:pt idx="4">
                  <c:v>8334.2000000000007</c:v>
                </c:pt>
                <c:pt idx="5">
                  <c:v>9512.5</c:v>
                </c:pt>
                <c:pt idx="6">
                  <c:v>10228.799999999999</c:v>
                </c:pt>
                <c:pt idx="7">
                  <c:v>11153.7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BF-4500-8CF0-A4A097263C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Two Year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2024.2</c:v>
                </c:pt>
                <c:pt idx="1">
                  <c:v>2675.2</c:v>
                </c:pt>
                <c:pt idx="2">
                  <c:v>5349.6</c:v>
                </c:pt>
                <c:pt idx="3">
                  <c:v>6336.9</c:v>
                </c:pt>
                <c:pt idx="4">
                  <c:v>7586.5</c:v>
                </c:pt>
                <c:pt idx="5">
                  <c:v>8683</c:v>
                </c:pt>
                <c:pt idx="6">
                  <c:v>9760.2999999999993</c:v>
                </c:pt>
                <c:pt idx="7">
                  <c:v>10304.4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BF-4500-8CF0-A4A097263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7015055"/>
        <c:axId val="37026287"/>
      </c:barChart>
      <c:catAx>
        <c:axId val="37015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26287"/>
        <c:crosses val="autoZero"/>
        <c:auto val="1"/>
        <c:lblAlgn val="ctr"/>
        <c:lblOffset val="100"/>
        <c:noMultiLvlLbl val="0"/>
      </c:catAx>
      <c:valAx>
        <c:axId val="3702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1505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D" sz="1200" dirty="0"/>
              <a:t>Tenure vs Contract</a:t>
            </a:r>
          </a:p>
        </c:rich>
      </c:tx>
      <c:layout>
        <c:manualLayout>
          <c:xMode val="edge"/>
          <c:yMode val="edge"/>
          <c:x val="0.36846807547448118"/>
          <c:y val="3.37094871689366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Month-to Month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0-12 Months</c:v>
                </c:pt>
                <c:pt idx="1">
                  <c:v>12-24 Months</c:v>
                </c:pt>
                <c:pt idx="2">
                  <c:v>24-48 Months</c:v>
                </c:pt>
                <c:pt idx="3">
                  <c:v>Over 48 Months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1386</c:v>
                </c:pt>
                <c:pt idx="1">
                  <c:v>498</c:v>
                </c:pt>
                <c:pt idx="2">
                  <c:v>574</c:v>
                </c:pt>
                <c:pt idx="3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5-44A7-9B99-757E86CE12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One Year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0-12 Months</c:v>
                </c:pt>
                <c:pt idx="1">
                  <c:v>12-24 Months</c:v>
                </c:pt>
                <c:pt idx="2">
                  <c:v>24-48 Months</c:v>
                </c:pt>
                <c:pt idx="3">
                  <c:v>Over 48 Months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86</c:v>
                </c:pt>
                <c:pt idx="1">
                  <c:v>145</c:v>
                </c:pt>
                <c:pt idx="2">
                  <c:v>371</c:v>
                </c:pt>
                <c:pt idx="3">
                  <c:v>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15-44A7-9B99-757E86CE12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Two Year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0-12 Months</c:v>
                </c:pt>
                <c:pt idx="1">
                  <c:v>12-24 Months</c:v>
                </c:pt>
                <c:pt idx="2">
                  <c:v>24-48 Months</c:v>
                </c:pt>
                <c:pt idx="3">
                  <c:v>Over 48 Months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40</c:v>
                </c:pt>
                <c:pt idx="1">
                  <c:v>65</c:v>
                </c:pt>
                <c:pt idx="2">
                  <c:v>196</c:v>
                </c:pt>
                <c:pt idx="3">
                  <c:v>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15-44A7-9B99-757E86CE12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7015055"/>
        <c:axId val="37026287"/>
      </c:barChart>
      <c:catAx>
        <c:axId val="37015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26287"/>
        <c:crosses val="autoZero"/>
        <c:auto val="1"/>
        <c:lblAlgn val="ctr"/>
        <c:lblOffset val="100"/>
        <c:noMultiLvlLbl val="0"/>
      </c:catAx>
      <c:valAx>
        <c:axId val="3702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100" dirty="0" err="1"/>
                  <a:t>Jumlah</a:t>
                </a:r>
                <a:endParaRPr lang="en-ID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1505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200" dirty="0"/>
              <a:t>Churn Rate</a:t>
            </a:r>
            <a:r>
              <a:rPr lang="en-US" sz="1200" baseline="0" dirty="0"/>
              <a:t> (%) vs  Tenure</a:t>
            </a:r>
            <a:endParaRPr lang="en-US" sz="1200" dirty="0"/>
          </a:p>
        </c:rich>
      </c:tx>
      <c:layout>
        <c:manualLayout>
          <c:xMode val="edge"/>
          <c:yMode val="edge"/>
          <c:x val="0.23357432090912705"/>
          <c:y val="3.23968920160748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0-12 Months</c:v>
                </c:pt>
                <c:pt idx="1">
                  <c:v>12-24 Months</c:v>
                </c:pt>
                <c:pt idx="2">
                  <c:v>24-48 Months</c:v>
                </c:pt>
                <c:pt idx="3">
                  <c:v>Over 48 Months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44.1</c:v>
                </c:pt>
                <c:pt idx="1">
                  <c:v>27.1</c:v>
                </c:pt>
                <c:pt idx="2">
                  <c:v>19.2</c:v>
                </c:pt>
                <c:pt idx="3">
                  <c:v>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6E-43A2-9CB4-07283D9E2A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2028094639"/>
        <c:axId val="2028105871"/>
      </c:barChart>
      <c:catAx>
        <c:axId val="20280946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105871"/>
        <c:crosses val="autoZero"/>
        <c:auto val="1"/>
        <c:lblAlgn val="ctr"/>
        <c:lblOffset val="100"/>
        <c:noMultiLvlLbl val="0"/>
      </c:catAx>
      <c:valAx>
        <c:axId val="202810587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094639"/>
        <c:crosses val="autoZero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D" sz="1600" dirty="0"/>
              <a:t>Churn Rate (%) vs Services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Multipleline</c:v>
                </c:pt>
                <c:pt idx="1">
                  <c:v>Streaming TV</c:v>
                </c:pt>
                <c:pt idx="2">
                  <c:v>Streaming Movies</c:v>
                </c:pt>
                <c:pt idx="3">
                  <c:v>Phone Service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67.3</c:v>
                </c:pt>
                <c:pt idx="1">
                  <c:v>56.1</c:v>
                </c:pt>
                <c:pt idx="2">
                  <c:v>55.2</c:v>
                </c:pt>
                <c:pt idx="3">
                  <c:v>50.6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8B-4ACA-BD54-FC0D204407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Multipleline</c:v>
                </c:pt>
                <c:pt idx="1">
                  <c:v>Streaming TV</c:v>
                </c:pt>
                <c:pt idx="2">
                  <c:v>Streaming Movies</c:v>
                </c:pt>
                <c:pt idx="3">
                  <c:v>Phone Service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32.700000000000003</c:v>
                </c:pt>
                <c:pt idx="1">
                  <c:v>43.9</c:v>
                </c:pt>
                <c:pt idx="2">
                  <c:v>44.8</c:v>
                </c:pt>
                <c:pt idx="3">
                  <c:v>49.4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8B-4ACA-BD54-FC0D204407C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85682015"/>
        <c:axId val="1985681183"/>
      </c:barChart>
      <c:catAx>
        <c:axId val="1985682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681183"/>
        <c:crosses val="autoZero"/>
        <c:auto val="1"/>
        <c:lblAlgn val="ctr"/>
        <c:lblOffset val="100"/>
        <c:noMultiLvlLbl val="0"/>
      </c:catAx>
      <c:valAx>
        <c:axId val="1985681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68201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D" sz="1600" b="1" i="0" baseline="0" dirty="0">
                <a:effectLst/>
              </a:rPr>
              <a:t>Churn Rate (%) vs Services</a:t>
            </a:r>
            <a:endParaRPr lang="en-ID" sz="16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Online Security</c:v>
                </c:pt>
                <c:pt idx="1">
                  <c:v>Online Backup</c:v>
                </c:pt>
                <c:pt idx="2">
                  <c:v>Device Protection</c:v>
                </c:pt>
                <c:pt idx="3">
                  <c:v>Tech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32.799999999999997</c:v>
                </c:pt>
                <c:pt idx="1">
                  <c:v>43.6</c:v>
                </c:pt>
                <c:pt idx="2">
                  <c:v>44.2</c:v>
                </c:pt>
                <c:pt idx="3">
                  <c:v>32.700000000000003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F4-4CDB-A72A-34F7C7D838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Online Security</c:v>
                </c:pt>
                <c:pt idx="1">
                  <c:v>Online Backup</c:v>
                </c:pt>
                <c:pt idx="2">
                  <c:v>Device Protection</c:v>
                </c:pt>
                <c:pt idx="3">
                  <c:v>Tech Support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67.2</c:v>
                </c:pt>
                <c:pt idx="1">
                  <c:v>56.4</c:v>
                </c:pt>
                <c:pt idx="2">
                  <c:v>55.8</c:v>
                </c:pt>
                <c:pt idx="3">
                  <c:v>67.3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F4-4CDB-A72A-34F7C7D838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8945567"/>
        <c:axId val="2028948063"/>
      </c:barChart>
      <c:catAx>
        <c:axId val="2028945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948063"/>
        <c:crosses val="autoZero"/>
        <c:auto val="1"/>
        <c:lblAlgn val="ctr"/>
        <c:lblOffset val="100"/>
        <c:noMultiLvlLbl val="0"/>
      </c:catAx>
      <c:valAx>
        <c:axId val="2028948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94556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dirty="0"/>
              <a:t>Monthly Charges</a:t>
            </a:r>
            <a:r>
              <a:rPr lang="en-US" sz="1600" baseline="0" dirty="0"/>
              <a:t> ($) vs Service</a:t>
            </a:r>
            <a:endParaRPr lang="en-US" sz="1600" dirty="0"/>
          </a:p>
        </c:rich>
      </c:tx>
      <c:layout>
        <c:manualLayout>
          <c:xMode val="edge"/>
          <c:yMode val="edge"/>
          <c:x val="0.24450460243526448"/>
          <c:y val="2.37241219799261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Internet Service - Fiber Optic</c:v>
                </c:pt>
                <c:pt idx="1">
                  <c:v>Streaming TV</c:v>
                </c:pt>
                <c:pt idx="2">
                  <c:v>Streaming Movies</c:v>
                </c:pt>
                <c:pt idx="3">
                  <c:v>Device Protection</c:v>
                </c:pt>
                <c:pt idx="4">
                  <c:v>Online Backup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91.6</c:v>
                </c:pt>
                <c:pt idx="1">
                  <c:v>88.6</c:v>
                </c:pt>
                <c:pt idx="2">
                  <c:v>88.3</c:v>
                </c:pt>
                <c:pt idx="3">
                  <c:v>85.1</c:v>
                </c:pt>
                <c:pt idx="4">
                  <c:v>82.9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C0-44FB-B587-6C336772A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2028094639"/>
        <c:axId val="2028105871"/>
      </c:barChart>
      <c:catAx>
        <c:axId val="20280946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105871"/>
        <c:crosses val="autoZero"/>
        <c:auto val="1"/>
        <c:lblAlgn val="ctr"/>
        <c:lblOffset val="100"/>
        <c:noMultiLvlLbl val="0"/>
      </c:catAx>
      <c:valAx>
        <c:axId val="2028105871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09463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200" dirty="0"/>
              <a:t>Monthly Charges ($) vs Total Service</a:t>
            </a:r>
          </a:p>
        </c:rich>
      </c:tx>
      <c:layout>
        <c:manualLayout>
          <c:xMode val="edge"/>
          <c:yMode val="edge"/>
          <c:x val="0.14311843606655333"/>
          <c:y val="2.56334229227840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Service Service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30.2</c:v>
                </c:pt>
                <c:pt idx="1">
                  <c:v>50.5</c:v>
                </c:pt>
                <c:pt idx="2">
                  <c:v>69.5</c:v>
                </c:pt>
                <c:pt idx="3">
                  <c:v>78.900000000000006</c:v>
                </c:pt>
                <c:pt idx="4">
                  <c:v>85.9</c:v>
                </c:pt>
                <c:pt idx="5">
                  <c:v>93.5</c:v>
                </c:pt>
                <c:pt idx="6">
                  <c:v>100.1</c:v>
                </c:pt>
                <c:pt idx="7">
                  <c:v>104.3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D0-4874-B8B0-3B7063290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2028094639"/>
        <c:axId val="2028105871"/>
      </c:barChart>
      <c:catAx>
        <c:axId val="20280946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105871"/>
        <c:crosses val="autoZero"/>
        <c:auto val="1"/>
        <c:lblAlgn val="ctr"/>
        <c:lblOffset val="100"/>
        <c:noMultiLvlLbl val="0"/>
      </c:catAx>
      <c:valAx>
        <c:axId val="2028105871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09463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200" dirty="0"/>
              <a:t>Tenure (Month) vs Total Service</a:t>
            </a:r>
          </a:p>
        </c:rich>
      </c:tx>
      <c:layout>
        <c:manualLayout>
          <c:xMode val="edge"/>
          <c:yMode val="edge"/>
          <c:x val="0.17968988657810969"/>
          <c:y val="3.04922956260580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Service Service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20.3</c:v>
                </c:pt>
                <c:pt idx="1">
                  <c:v>24.2</c:v>
                </c:pt>
                <c:pt idx="2">
                  <c:v>24.1</c:v>
                </c:pt>
                <c:pt idx="3">
                  <c:v>32</c:v>
                </c:pt>
                <c:pt idx="4">
                  <c:v>41.2</c:v>
                </c:pt>
                <c:pt idx="5">
                  <c:v>50.5</c:v>
                </c:pt>
                <c:pt idx="6">
                  <c:v>59</c:v>
                </c:pt>
                <c:pt idx="7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1-46F5-9595-1237DD22E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2028094639"/>
        <c:axId val="2028105871"/>
      </c:barChart>
      <c:catAx>
        <c:axId val="20280946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105871"/>
        <c:crosses val="autoZero"/>
        <c:auto val="1"/>
        <c:lblAlgn val="ctr"/>
        <c:lblOffset val="100"/>
        <c:noMultiLvlLbl val="0"/>
      </c:catAx>
      <c:valAx>
        <c:axId val="2028105871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09463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D" sz="1200" dirty="0"/>
              <a:t>Churn Rate (%) vs Total 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DSL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42.4</c:v>
                </c:pt>
                <c:pt idx="1">
                  <c:v>31.3</c:v>
                </c:pt>
                <c:pt idx="2">
                  <c:v>17.8</c:v>
                </c:pt>
                <c:pt idx="3">
                  <c:v>14.3</c:v>
                </c:pt>
                <c:pt idx="4">
                  <c:v>8.5</c:v>
                </c:pt>
                <c:pt idx="5">
                  <c:v>3.9</c:v>
                </c:pt>
                <c:pt idx="6">
                  <c:v>4</c:v>
                </c:pt>
                <c:pt idx="7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44-4C59-95ED-2025CE8D1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Fiber Optic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58.2</c:v>
                </c:pt>
                <c:pt idx="1">
                  <c:v>57.6</c:v>
                </c:pt>
                <c:pt idx="2">
                  <c:v>52.3</c:v>
                </c:pt>
                <c:pt idx="3">
                  <c:v>42.9</c:v>
                </c:pt>
                <c:pt idx="4">
                  <c:v>36.1</c:v>
                </c:pt>
                <c:pt idx="5">
                  <c:v>33.4</c:v>
                </c:pt>
                <c:pt idx="6">
                  <c:v>21.6</c:v>
                </c:pt>
                <c:pt idx="7">
                  <c:v>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44-4C59-95ED-2025CE8D1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7.8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44-4C59-95ED-2025CE8D1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7015055"/>
        <c:axId val="37026287"/>
      </c:barChart>
      <c:catAx>
        <c:axId val="37015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26287"/>
        <c:crosses val="autoZero"/>
        <c:auto val="1"/>
        <c:lblAlgn val="ctr"/>
        <c:lblOffset val="100"/>
        <c:noMultiLvlLbl val="0"/>
      </c:catAx>
      <c:valAx>
        <c:axId val="3702628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1505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D" sz="1200" dirty="0"/>
              <a:t>Ave Monthly Charges</a:t>
            </a:r>
            <a:r>
              <a:rPr lang="en-ID" sz="1200" baseline="0" dirty="0"/>
              <a:t> </a:t>
            </a:r>
            <a:r>
              <a:rPr lang="en-ID" sz="1200" dirty="0"/>
              <a:t>($) vs Total Service</a:t>
            </a:r>
          </a:p>
        </c:rich>
      </c:tx>
      <c:layout>
        <c:manualLayout>
          <c:xMode val="edge"/>
          <c:yMode val="edge"/>
          <c:x val="0.14642175196850393"/>
          <c:y val="2.5000000000000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DSL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3644.4</c:v>
                </c:pt>
                <c:pt idx="1">
                  <c:v>4626.3</c:v>
                </c:pt>
                <c:pt idx="2">
                  <c:v>5286.8</c:v>
                </c:pt>
                <c:pt idx="3">
                  <c:v>6009.8</c:v>
                </c:pt>
                <c:pt idx="4">
                  <c:v>6804.9</c:v>
                </c:pt>
                <c:pt idx="5">
                  <c:v>7598.2</c:v>
                </c:pt>
                <c:pt idx="6">
                  <c:v>8370.7999999999993</c:v>
                </c:pt>
                <c:pt idx="7">
                  <c:v>9032.6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07-47C7-9629-E86F903D90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Fiber Optic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7003.1</c:v>
                </c:pt>
                <c:pt idx="1">
                  <c:v>7623.5</c:v>
                </c:pt>
                <c:pt idx="2">
                  <c:v>8391</c:v>
                </c:pt>
                <c:pt idx="3">
                  <c:v>9088.4</c:v>
                </c:pt>
                <c:pt idx="4">
                  <c:v>9741.1</c:v>
                </c:pt>
                <c:pt idx="5">
                  <c:v>10380.299999999999</c:v>
                </c:pt>
                <c:pt idx="6">
                  <c:v>10941.4</c:v>
                </c:pt>
                <c:pt idx="7">
                  <c:v>11508.2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07-47C7-9629-E86F903D90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1995.5</c:v>
                </c:pt>
                <c:pt idx="1">
                  <c:v>2499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07-47C7-9629-E86F903D90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7015055"/>
        <c:axId val="37026287"/>
      </c:barChart>
      <c:catAx>
        <c:axId val="37015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26287"/>
        <c:crosses val="autoZero"/>
        <c:auto val="1"/>
        <c:lblAlgn val="ctr"/>
        <c:lblOffset val="100"/>
        <c:noMultiLvlLbl val="0"/>
      </c:catAx>
      <c:valAx>
        <c:axId val="3702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1505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200" dirty="0"/>
              <a:t>Churn Rate</a:t>
            </a:r>
            <a:r>
              <a:rPr lang="en-US" sz="1200" baseline="0" dirty="0"/>
              <a:t> (%) vs  Contract</a:t>
            </a:r>
            <a:endParaRPr lang="en-US" sz="1200" dirty="0"/>
          </a:p>
        </c:rich>
      </c:tx>
      <c:layout>
        <c:manualLayout>
          <c:xMode val="edge"/>
          <c:yMode val="edge"/>
          <c:x val="0.23357432090912705"/>
          <c:y val="3.23968920160748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Month-to-Month</c:v>
                </c:pt>
                <c:pt idx="1">
                  <c:v>One Year </c:v>
                </c:pt>
                <c:pt idx="2">
                  <c:v>Two Year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74.3</c:v>
                </c:pt>
                <c:pt idx="1">
                  <c:v>20.2</c:v>
                </c:pt>
                <c:pt idx="2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D0-4262-B75C-705D38D71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2028094639"/>
        <c:axId val="2028105871"/>
      </c:barChart>
      <c:catAx>
        <c:axId val="20280946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105871"/>
        <c:crosses val="autoZero"/>
        <c:auto val="1"/>
        <c:lblAlgn val="ctr"/>
        <c:lblOffset val="100"/>
        <c:noMultiLvlLbl val="0"/>
      </c:catAx>
      <c:valAx>
        <c:axId val="202810587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094639"/>
        <c:crosses val="autoZero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170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6ed1d3ee59_0_10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6ed1d3ee59_0_10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315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592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6f2a75a668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6f2a75a668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742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ed1d3ee59_0_10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6ed1d3ee59_0_10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223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402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6f1bce38b0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6f1bce38b0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74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6e56ec33a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6e56ec33a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481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6e56ec33a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6e56ec33a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27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8732b58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6e56ec33a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6e56ec33a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134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6e56ec33a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6e56ec33a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962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6f1bce38b0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6f1bce38b0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399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ed1d3ee59_0_10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6ed1d3ee59_0_10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165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8732b58589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8732b58589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87268101b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87268101b8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6f2a75a6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6f2a75a6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6f1bce38b0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6f1bce38b0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90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f1bce38b0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6f1bce38b0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6ed1d3ee59_0_10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6ed1d3ee59_0_10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120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85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ed1d3ee59_0_10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6ed1d3ee59_0_10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61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7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 flipH="1">
            <a:off x="8273618" y="344514"/>
            <a:ext cx="351173" cy="351750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115684" y="691895"/>
            <a:ext cx="3605211" cy="4226616"/>
            <a:chOff x="-1115684" y="691895"/>
            <a:chExt cx="3605211" cy="4226616"/>
          </a:xfrm>
        </p:grpSpPr>
        <p:sp>
          <p:nvSpPr>
            <p:cNvPr id="13" name="Google Shape;13;p2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10800000">
            <a:off x="7282491" y="1289856"/>
            <a:ext cx="2753543" cy="2753515"/>
          </a:xfrm>
          <a:custGeom>
            <a:avLst/>
            <a:gdLst/>
            <a:ahLst/>
            <a:cxnLst/>
            <a:rect l="l" t="t" r="r" b="b"/>
            <a:pathLst>
              <a:path w="97704" h="97703" extrusionOk="0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7633470" y="1021404"/>
            <a:ext cx="2013668" cy="2013301"/>
          </a:xfrm>
          <a:custGeom>
            <a:avLst/>
            <a:gdLst/>
            <a:ahLst/>
            <a:cxnLst/>
            <a:rect l="l" t="t" r="r" b="b"/>
            <a:pathLst>
              <a:path w="71451" h="71438" extrusionOk="0">
                <a:moveTo>
                  <a:pt x="63330" y="632"/>
                </a:moveTo>
                <a:lnTo>
                  <a:pt x="70819" y="8121"/>
                </a:lnTo>
                <a:lnTo>
                  <a:pt x="8133" y="70807"/>
                </a:lnTo>
                <a:lnTo>
                  <a:pt x="644" y="63318"/>
                </a:lnTo>
                <a:lnTo>
                  <a:pt x="63330" y="632"/>
                </a:lnTo>
                <a:close/>
                <a:moveTo>
                  <a:pt x="63330" y="1"/>
                </a:moveTo>
                <a:lnTo>
                  <a:pt x="1" y="63318"/>
                </a:lnTo>
                <a:lnTo>
                  <a:pt x="8133" y="71438"/>
                </a:lnTo>
                <a:lnTo>
                  <a:pt x="71450" y="8121"/>
                </a:lnTo>
                <a:lnTo>
                  <a:pt x="6333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7561999" y="221771"/>
            <a:ext cx="2076064" cy="2075726"/>
          </a:xfrm>
          <a:custGeom>
            <a:avLst/>
            <a:gdLst/>
            <a:ahLst/>
            <a:cxnLst/>
            <a:rect l="l" t="t" r="r" b="b"/>
            <a:pathLst>
              <a:path w="73665" h="73653" extrusionOk="0">
                <a:moveTo>
                  <a:pt x="67354" y="0"/>
                </a:moveTo>
                <a:lnTo>
                  <a:pt x="0" y="67354"/>
                </a:lnTo>
                <a:lnTo>
                  <a:pt x="6299" y="73652"/>
                </a:lnTo>
                <a:lnTo>
                  <a:pt x="73664" y="6299"/>
                </a:lnTo>
                <a:lnTo>
                  <a:pt x="6735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7122433" y="880803"/>
            <a:ext cx="2255925" cy="2255586"/>
          </a:xfrm>
          <a:custGeom>
            <a:avLst/>
            <a:gdLst/>
            <a:ahLst/>
            <a:cxnLst/>
            <a:rect l="l" t="t" r="r" b="b"/>
            <a:pathLst>
              <a:path w="80047" h="80035" extrusionOk="0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8040857" y="1679083"/>
            <a:ext cx="2210945" cy="2210945"/>
          </a:xfrm>
          <a:custGeom>
            <a:avLst/>
            <a:gdLst/>
            <a:ahLst/>
            <a:cxnLst/>
            <a:rect l="l" t="t" r="r" b="b"/>
            <a:pathLst>
              <a:path w="78451" h="78451" extrusionOk="0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7908284" y="3814501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7198584" y="2297136"/>
            <a:ext cx="344644" cy="344644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7482468" y="4289974"/>
            <a:ext cx="158386" cy="158414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6646591" y="3454125"/>
            <a:ext cx="158414" cy="158386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6907317" y="3882285"/>
            <a:ext cx="536567" cy="536228"/>
          </a:xfrm>
          <a:custGeom>
            <a:avLst/>
            <a:gdLst/>
            <a:ahLst/>
            <a:cxnLst/>
            <a:rect l="l" t="t" r="r" b="b"/>
            <a:pathLst>
              <a:path w="19039" h="19027" extrusionOk="0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264673" y="3066895"/>
            <a:ext cx="336584" cy="336584"/>
          </a:xfrm>
          <a:custGeom>
            <a:avLst/>
            <a:gdLst/>
            <a:ahLst/>
            <a:cxnLst/>
            <a:rect l="l" t="t" r="r" b="b"/>
            <a:pathLst>
              <a:path w="11943" h="11943" extrusionOk="0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6926786" y="3535659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22478" y="4453642"/>
            <a:ext cx="344659" cy="345244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2_1_1">
    <p:bg>
      <p:bgPr>
        <a:solidFill>
          <a:schemeClr val="accent1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 txBox="1">
            <a:spLocks noGrp="1"/>
          </p:cNvSpPr>
          <p:nvPr>
            <p:ph type="ctrTitle"/>
          </p:nvPr>
        </p:nvSpPr>
        <p:spPr>
          <a:xfrm>
            <a:off x="571476" y="536101"/>
            <a:ext cx="61632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19"/>
          <p:cNvSpPr txBox="1">
            <a:spLocks noGrp="1"/>
          </p:cNvSpPr>
          <p:nvPr>
            <p:ph type="subTitle" idx="1"/>
          </p:nvPr>
        </p:nvSpPr>
        <p:spPr>
          <a:xfrm>
            <a:off x="599100" y="2438775"/>
            <a:ext cx="2979300" cy="17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6" name="Google Shape;416;p19"/>
          <p:cNvSpPr txBox="1">
            <a:spLocks noGrp="1"/>
          </p:cNvSpPr>
          <p:nvPr>
            <p:ph type="subTitle" idx="2"/>
          </p:nvPr>
        </p:nvSpPr>
        <p:spPr>
          <a:xfrm>
            <a:off x="3787600" y="2438775"/>
            <a:ext cx="2979300" cy="17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7" name="Google Shape;417;p19"/>
          <p:cNvSpPr txBox="1">
            <a:spLocks noGrp="1"/>
          </p:cNvSpPr>
          <p:nvPr>
            <p:ph type="ctrTitle" idx="3"/>
          </p:nvPr>
        </p:nvSpPr>
        <p:spPr>
          <a:xfrm>
            <a:off x="599100" y="4124549"/>
            <a:ext cx="2979300" cy="45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418" name="Google Shape;418;p19"/>
          <p:cNvSpPr txBox="1">
            <a:spLocks noGrp="1"/>
          </p:cNvSpPr>
          <p:nvPr>
            <p:ph type="ctrTitle" idx="4"/>
          </p:nvPr>
        </p:nvSpPr>
        <p:spPr>
          <a:xfrm>
            <a:off x="3787600" y="4124549"/>
            <a:ext cx="2979300" cy="45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419" name="Google Shape;419;p19"/>
          <p:cNvSpPr/>
          <p:nvPr/>
        </p:nvSpPr>
        <p:spPr>
          <a:xfrm>
            <a:off x="8274403" y="4448704"/>
            <a:ext cx="349586" cy="350179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" name="Google Shape;420;p19"/>
          <p:cNvGrpSpPr/>
          <p:nvPr/>
        </p:nvGrpSpPr>
        <p:grpSpPr>
          <a:xfrm>
            <a:off x="6552420" y="-1457516"/>
            <a:ext cx="3795235" cy="4859418"/>
            <a:chOff x="6552420" y="-1457516"/>
            <a:chExt cx="3795235" cy="4859418"/>
          </a:xfrm>
        </p:grpSpPr>
        <p:grpSp>
          <p:nvGrpSpPr>
            <p:cNvPr id="421" name="Google Shape;421;p19"/>
            <p:cNvGrpSpPr/>
            <p:nvPr/>
          </p:nvGrpSpPr>
          <p:grpSpPr>
            <a:xfrm>
              <a:off x="6552420" y="-1457516"/>
              <a:ext cx="3795235" cy="4397633"/>
              <a:chOff x="6456567" y="221771"/>
              <a:chExt cx="3795235" cy="4397633"/>
            </a:xfrm>
          </p:grpSpPr>
          <p:sp>
            <p:nvSpPr>
              <p:cNvPr id="422" name="Google Shape;422;p19"/>
              <p:cNvSpPr/>
              <p:nvPr/>
            </p:nvSpPr>
            <p:spPr>
              <a:xfrm rot="10800000">
                <a:off x="7282491" y="1289856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 rot="10800000">
                <a:off x="7180999" y="221771"/>
                <a:ext cx="2076064" cy="2075726"/>
              </a:xfrm>
              <a:custGeom>
                <a:avLst/>
                <a:gdLst/>
                <a:ahLst/>
                <a:cxnLst/>
                <a:rect l="l" t="t" r="r" b="b"/>
                <a:pathLst>
                  <a:path w="73665" h="73653" extrusionOk="0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 rot="10800000">
                <a:off x="7122433" y="880803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 rot="10800000">
                <a:off x="8040857" y="1679083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 rot="10800000">
                <a:off x="7908284" y="3814501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 rot="10800000">
                <a:off x="7282484" y="4274761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 rot="10800000">
                <a:off x="6646591" y="2996925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 rot="10800000">
                <a:off x="6456567" y="2066960"/>
                <a:ext cx="536567" cy="536228"/>
              </a:xfrm>
              <a:custGeom>
                <a:avLst/>
                <a:gdLst/>
                <a:ahLst/>
                <a:cxnLst/>
                <a:rect l="l" t="t" r="r" b="b"/>
                <a:pathLst>
                  <a:path w="19039" h="19027" extrusionOk="0">
                    <a:moveTo>
                      <a:pt x="9525" y="0"/>
                    </a:moveTo>
                    <a:lnTo>
                      <a:pt x="0" y="9513"/>
                    </a:lnTo>
                    <a:lnTo>
                      <a:pt x="9525" y="19027"/>
                    </a:lnTo>
                    <a:lnTo>
                      <a:pt x="19038" y="9513"/>
                    </a:lnTo>
                    <a:lnTo>
                      <a:pt x="95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 rot="10800000">
                <a:off x="7264673" y="3066895"/>
                <a:ext cx="336584" cy="336584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43" extrusionOk="0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 rot="10800000">
                <a:off x="6926786" y="3535659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3" name="Google Shape;433;p19"/>
            <p:cNvSpPr/>
            <p:nvPr/>
          </p:nvSpPr>
          <p:spPr>
            <a:xfrm rot="10800000">
              <a:off x="8192195" y="2810263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 rot="10800000">
              <a:off x="8049640" y="31958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2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7393741" y="-1060432"/>
            <a:ext cx="3605211" cy="4226616"/>
            <a:chOff x="7298566" y="-573980"/>
            <a:chExt cx="3605211" cy="4226616"/>
          </a:xfrm>
        </p:grpSpPr>
        <p:sp>
          <p:nvSpPr>
            <p:cNvPr id="439" name="Google Shape;439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flipH="1">
            <a:off x="-1863484" y="-1060432"/>
            <a:ext cx="3605211" cy="4226616"/>
            <a:chOff x="7298566" y="-573980"/>
            <a:chExt cx="3605211" cy="4226616"/>
          </a:xfrm>
        </p:grpSpPr>
        <p:sp>
          <p:nvSpPr>
            <p:cNvPr id="452" name="Google Shape;452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E_COLUMN_TEXT_1_1_1_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66" name="Google Shape;466;p21"/>
          <p:cNvGrpSpPr/>
          <p:nvPr/>
        </p:nvGrpSpPr>
        <p:grpSpPr>
          <a:xfrm flipH="1">
            <a:off x="7376172" y="-1239333"/>
            <a:ext cx="2601531" cy="2830797"/>
            <a:chOff x="-1413532" y="-1458408"/>
            <a:chExt cx="2601531" cy="2830797"/>
          </a:xfrm>
        </p:grpSpPr>
        <p:sp>
          <p:nvSpPr>
            <p:cNvPr id="467" name="Google Shape;467;p21"/>
            <p:cNvSpPr/>
            <p:nvPr/>
          </p:nvSpPr>
          <p:spPr>
            <a:xfrm rot="5400000">
              <a:off x="-1273114" y="-14582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 rot="5400000">
              <a:off x="-1413701" y="-11894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 rot="5400000">
              <a:off x="980111" y="2409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 rot="5400000">
              <a:off x="2801" y="645502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 rot="5400000">
              <a:off x="464452" y="12139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356395" y="4200075"/>
            <a:ext cx="513193" cy="598807"/>
            <a:chOff x="356395" y="4200075"/>
            <a:chExt cx="513193" cy="598807"/>
          </a:xfrm>
        </p:grpSpPr>
        <p:sp>
          <p:nvSpPr>
            <p:cNvPr id="473" name="Google Shape;473;p21"/>
            <p:cNvSpPr/>
            <p:nvPr/>
          </p:nvSpPr>
          <p:spPr>
            <a:xfrm>
              <a:off x="520003" y="4448703"/>
              <a:ext cx="349586" cy="350179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 rot="-5400000" flipH="1">
              <a:off x="356381" y="42000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1"/>
          <p:cNvSpPr/>
          <p:nvPr/>
        </p:nvSpPr>
        <p:spPr>
          <a:xfrm rot="-5400000" flipH="1">
            <a:off x="9039980" y="668057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E_COLUMN_TEXT_1_1_1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8" name="Google Shape;478;p22"/>
          <p:cNvGrpSpPr/>
          <p:nvPr/>
        </p:nvGrpSpPr>
        <p:grpSpPr>
          <a:xfrm>
            <a:off x="8362428" y="-1382208"/>
            <a:ext cx="2506090" cy="6273529"/>
            <a:chOff x="8190526" y="-1458408"/>
            <a:chExt cx="2506090" cy="6273529"/>
          </a:xfrm>
        </p:grpSpPr>
        <p:grpSp>
          <p:nvGrpSpPr>
            <p:cNvPr id="479" name="Google Shape;479;p22"/>
            <p:cNvGrpSpPr/>
            <p:nvPr/>
          </p:nvGrpSpPr>
          <p:grpSpPr>
            <a:xfrm flipH="1">
              <a:off x="8190526" y="-1458408"/>
              <a:ext cx="2506090" cy="6273529"/>
              <a:chOff x="-1765719" y="-1458408"/>
              <a:chExt cx="2506090" cy="6273529"/>
            </a:xfrm>
          </p:grpSpPr>
          <p:sp>
            <p:nvSpPr>
              <p:cNvPr id="480" name="Google Shape;480;p22"/>
              <p:cNvSpPr/>
              <p:nvPr/>
            </p:nvSpPr>
            <p:spPr>
              <a:xfrm rot="5400000">
                <a:off x="-1273114" y="-14582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rot="5400000">
                <a:off x="-1578763" y="-126748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rot="5400000">
                <a:off x="-29924" y="850252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rot="5400000">
                <a:off x="63203" y="4369500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rot="5400000">
                <a:off x="464452" y="1360239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 rot="5400000">
                <a:off x="-1286976" y="1215963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 rot="5400000">
                <a:off x="-1515388" y="2192941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 rot="5400000">
                <a:off x="-1765888" y="129266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 rot="5400000">
                <a:off x="38374" y="460723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rot="5400000">
                <a:off x="38374" y="1335570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0" name="Google Shape;490;p22"/>
            <p:cNvSpPr/>
            <p:nvPr/>
          </p:nvSpPr>
          <p:spPr>
            <a:xfrm rot="-5400000" flipH="1">
              <a:off x="8440880" y="34830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_1_2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>
            <a:spLocks noGrp="1"/>
          </p:cNvSpPr>
          <p:nvPr>
            <p:ph type="subTitle" idx="1"/>
          </p:nvPr>
        </p:nvSpPr>
        <p:spPr>
          <a:xfrm>
            <a:off x="694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40" name="Google Shape;540;p25"/>
          <p:cNvSpPr txBox="1">
            <a:spLocks noGrp="1"/>
          </p:cNvSpPr>
          <p:nvPr>
            <p:ph type="subTitle" idx="2"/>
          </p:nvPr>
        </p:nvSpPr>
        <p:spPr>
          <a:xfrm>
            <a:off x="3551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41" name="Google Shape;541;p25"/>
          <p:cNvSpPr txBox="1">
            <a:spLocks noGrp="1"/>
          </p:cNvSpPr>
          <p:nvPr>
            <p:ph type="subTitle" idx="3"/>
          </p:nvPr>
        </p:nvSpPr>
        <p:spPr>
          <a:xfrm>
            <a:off x="64484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42" name="Google Shape;542;p25"/>
          <p:cNvSpPr txBox="1">
            <a:spLocks noGrp="1"/>
          </p:cNvSpPr>
          <p:nvPr>
            <p:ph type="title"/>
          </p:nvPr>
        </p:nvSpPr>
        <p:spPr>
          <a:xfrm>
            <a:off x="2465450" y="545026"/>
            <a:ext cx="42132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25"/>
          <p:cNvSpPr txBox="1">
            <a:spLocks noGrp="1"/>
          </p:cNvSpPr>
          <p:nvPr>
            <p:ph type="subTitle" idx="4"/>
          </p:nvPr>
        </p:nvSpPr>
        <p:spPr>
          <a:xfrm>
            <a:off x="737700" y="3404975"/>
            <a:ext cx="19683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4" name="Google Shape;544;p25"/>
          <p:cNvSpPr txBox="1">
            <a:spLocks noGrp="1"/>
          </p:cNvSpPr>
          <p:nvPr>
            <p:ph type="subTitle" idx="5"/>
          </p:nvPr>
        </p:nvSpPr>
        <p:spPr>
          <a:xfrm>
            <a:off x="3551800" y="3404975"/>
            <a:ext cx="20112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5" name="Google Shape;545;p25"/>
          <p:cNvSpPr txBox="1">
            <a:spLocks noGrp="1"/>
          </p:cNvSpPr>
          <p:nvPr>
            <p:ph type="subTitle" idx="6"/>
          </p:nvPr>
        </p:nvSpPr>
        <p:spPr>
          <a:xfrm>
            <a:off x="6448400" y="3404975"/>
            <a:ext cx="19788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546" name="Google Shape;546;p25"/>
          <p:cNvGrpSpPr/>
          <p:nvPr/>
        </p:nvGrpSpPr>
        <p:grpSpPr>
          <a:xfrm rot="10800000">
            <a:off x="7618911" y="342622"/>
            <a:ext cx="3159610" cy="2987129"/>
            <a:chOff x="-994654" y="-2135427"/>
            <a:chExt cx="3159610" cy="2987129"/>
          </a:xfrm>
        </p:grpSpPr>
        <p:sp>
          <p:nvSpPr>
            <p:cNvPr id="547" name="Google Shape;547;p25"/>
            <p:cNvSpPr/>
            <p:nvPr/>
          </p:nvSpPr>
          <p:spPr>
            <a:xfrm rot="5400000">
              <a:off x="-994837" y="-15379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rot="5400000">
              <a:off x="-540799" y="-153058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5400000">
              <a:off x="1959083" y="-23073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25"/>
          <p:cNvGrpSpPr/>
          <p:nvPr/>
        </p:nvGrpSpPr>
        <p:grpSpPr>
          <a:xfrm rot="10800000" flipH="1">
            <a:off x="-1927207" y="169294"/>
            <a:ext cx="3002431" cy="3253194"/>
            <a:chOff x="-1287455" y="-2135427"/>
            <a:chExt cx="3002431" cy="3253194"/>
          </a:xfrm>
        </p:grpSpPr>
        <p:sp>
          <p:nvSpPr>
            <p:cNvPr id="555" name="Google Shape;555;p25"/>
            <p:cNvSpPr/>
            <p:nvPr/>
          </p:nvSpPr>
          <p:spPr>
            <a:xfrm rot="5400000">
              <a:off x="-560731" y="-1608782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rot="5400000">
              <a:off x="-1287624" y="-113798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rot="5400000">
              <a:off x="1507255" y="58925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rot="5400000">
              <a:off x="1228570" y="839240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rot="5400000">
              <a:off x="-1133637" y="-13924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5"/>
          <p:cNvSpPr/>
          <p:nvPr/>
        </p:nvSpPr>
        <p:spPr>
          <a:xfrm rot="5400000" flipH="1">
            <a:off x="198003" y="762690"/>
            <a:ext cx="158386" cy="158414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2_1_1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 txBox="1">
            <a:spLocks noGrp="1"/>
          </p:cNvSpPr>
          <p:nvPr>
            <p:ph type="subTitle" idx="1"/>
          </p:nvPr>
        </p:nvSpPr>
        <p:spPr>
          <a:xfrm>
            <a:off x="1113913" y="3553700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83" name="Google Shape;583;p27"/>
          <p:cNvSpPr txBox="1">
            <a:spLocks noGrp="1"/>
          </p:cNvSpPr>
          <p:nvPr>
            <p:ph type="subTitle" idx="2"/>
          </p:nvPr>
        </p:nvSpPr>
        <p:spPr>
          <a:xfrm>
            <a:off x="3622325" y="3553700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84" name="Google Shape;584;p27"/>
          <p:cNvSpPr txBox="1">
            <a:spLocks noGrp="1"/>
          </p:cNvSpPr>
          <p:nvPr>
            <p:ph type="subTitle" idx="3"/>
          </p:nvPr>
        </p:nvSpPr>
        <p:spPr>
          <a:xfrm>
            <a:off x="6130713" y="3553700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85" name="Google Shape;585;p27"/>
          <p:cNvSpPr txBox="1">
            <a:spLocks noGrp="1"/>
          </p:cNvSpPr>
          <p:nvPr>
            <p:ph type="subTitle" idx="4"/>
          </p:nvPr>
        </p:nvSpPr>
        <p:spPr>
          <a:xfrm>
            <a:off x="1114000" y="2120727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86" name="Google Shape;586;p27"/>
          <p:cNvSpPr txBox="1">
            <a:spLocks noGrp="1"/>
          </p:cNvSpPr>
          <p:nvPr>
            <p:ph type="subTitle" idx="5"/>
          </p:nvPr>
        </p:nvSpPr>
        <p:spPr>
          <a:xfrm>
            <a:off x="3621250" y="2120727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87" name="Google Shape;587;p27"/>
          <p:cNvSpPr txBox="1">
            <a:spLocks noGrp="1"/>
          </p:cNvSpPr>
          <p:nvPr>
            <p:ph type="subTitle" idx="6"/>
          </p:nvPr>
        </p:nvSpPr>
        <p:spPr>
          <a:xfrm>
            <a:off x="6130713" y="2120727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27"/>
          <p:cNvSpPr txBox="1">
            <a:spLocks noGrp="1"/>
          </p:cNvSpPr>
          <p:nvPr>
            <p:ph type="subTitle" idx="7"/>
          </p:nvPr>
        </p:nvSpPr>
        <p:spPr>
          <a:xfrm>
            <a:off x="1114000" y="2430027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0" name="Google Shape;590;p27"/>
          <p:cNvSpPr txBox="1">
            <a:spLocks noGrp="1"/>
          </p:cNvSpPr>
          <p:nvPr>
            <p:ph type="subTitle" idx="8"/>
          </p:nvPr>
        </p:nvSpPr>
        <p:spPr>
          <a:xfrm>
            <a:off x="3622325" y="2430027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1" name="Google Shape;591;p27"/>
          <p:cNvSpPr txBox="1">
            <a:spLocks noGrp="1"/>
          </p:cNvSpPr>
          <p:nvPr>
            <p:ph type="subTitle" idx="9"/>
          </p:nvPr>
        </p:nvSpPr>
        <p:spPr>
          <a:xfrm>
            <a:off x="6130713" y="2430027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2" name="Google Shape;592;p27"/>
          <p:cNvSpPr txBox="1">
            <a:spLocks noGrp="1"/>
          </p:cNvSpPr>
          <p:nvPr>
            <p:ph type="subTitle" idx="13"/>
          </p:nvPr>
        </p:nvSpPr>
        <p:spPr>
          <a:xfrm>
            <a:off x="1113913" y="3861624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3" name="Google Shape;593;p27"/>
          <p:cNvSpPr txBox="1">
            <a:spLocks noGrp="1"/>
          </p:cNvSpPr>
          <p:nvPr>
            <p:ph type="subTitle" idx="14"/>
          </p:nvPr>
        </p:nvSpPr>
        <p:spPr>
          <a:xfrm>
            <a:off x="3622150" y="3861623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4" name="Google Shape;594;p27"/>
          <p:cNvSpPr txBox="1">
            <a:spLocks noGrp="1"/>
          </p:cNvSpPr>
          <p:nvPr>
            <p:ph type="subTitle" idx="15"/>
          </p:nvPr>
        </p:nvSpPr>
        <p:spPr>
          <a:xfrm>
            <a:off x="6130713" y="3861623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595" name="Google Shape;595;p27"/>
          <p:cNvGrpSpPr/>
          <p:nvPr/>
        </p:nvGrpSpPr>
        <p:grpSpPr>
          <a:xfrm>
            <a:off x="7061557" y="-2496891"/>
            <a:ext cx="3857611" cy="4116615"/>
            <a:chOff x="6490045" y="-1457516"/>
            <a:chExt cx="3857611" cy="4116615"/>
          </a:xfrm>
        </p:grpSpPr>
        <p:grpSp>
          <p:nvGrpSpPr>
            <p:cNvPr id="596" name="Google Shape;596;p27"/>
            <p:cNvGrpSpPr/>
            <p:nvPr/>
          </p:nvGrpSpPr>
          <p:grpSpPr>
            <a:xfrm>
              <a:off x="6490045" y="-1457516"/>
              <a:ext cx="3857611" cy="4065532"/>
              <a:chOff x="6394191" y="221771"/>
              <a:chExt cx="3857611" cy="4065532"/>
            </a:xfrm>
          </p:grpSpPr>
          <p:sp>
            <p:nvSpPr>
              <p:cNvPr id="597" name="Google Shape;597;p27"/>
              <p:cNvSpPr/>
              <p:nvPr/>
            </p:nvSpPr>
            <p:spPr>
              <a:xfrm rot="10800000">
                <a:off x="7282491" y="1289856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 rot="10800000">
                <a:off x="7180999" y="221771"/>
                <a:ext cx="2076064" cy="2075726"/>
              </a:xfrm>
              <a:custGeom>
                <a:avLst/>
                <a:gdLst/>
                <a:ahLst/>
                <a:cxnLst/>
                <a:rect l="l" t="t" r="r" b="b"/>
                <a:pathLst>
                  <a:path w="73665" h="73653" extrusionOk="0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 rot="10800000">
                <a:off x="7122433" y="880803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 rot="10800000">
                <a:off x="8040857" y="2076358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 rot="10800000">
                <a:off x="6394191" y="2934875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3" name="Google Shape;603;p27"/>
            <p:cNvSpPr/>
            <p:nvPr/>
          </p:nvSpPr>
          <p:spPr>
            <a:xfrm rot="10800000">
              <a:off x="8003720" y="2500713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 rot="10800000">
              <a:off x="7012565" y="139953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27"/>
          <p:cNvGrpSpPr/>
          <p:nvPr/>
        </p:nvGrpSpPr>
        <p:grpSpPr>
          <a:xfrm flipH="1">
            <a:off x="-1777668" y="-2393356"/>
            <a:ext cx="3358211" cy="4013080"/>
            <a:chOff x="6989444" y="-1353981"/>
            <a:chExt cx="3358211" cy="4013080"/>
          </a:xfrm>
        </p:grpSpPr>
        <p:grpSp>
          <p:nvGrpSpPr>
            <p:cNvPr id="606" name="Google Shape;606;p27"/>
            <p:cNvGrpSpPr/>
            <p:nvPr/>
          </p:nvGrpSpPr>
          <p:grpSpPr>
            <a:xfrm>
              <a:off x="6989444" y="-1353981"/>
              <a:ext cx="3358211" cy="3609358"/>
              <a:chOff x="6893591" y="325306"/>
              <a:chExt cx="3358211" cy="3609358"/>
            </a:xfrm>
          </p:grpSpPr>
          <p:sp>
            <p:nvSpPr>
              <p:cNvPr id="607" name="Google Shape;607;p27"/>
              <p:cNvSpPr/>
              <p:nvPr/>
            </p:nvSpPr>
            <p:spPr>
              <a:xfrm rot="10800000">
                <a:off x="6893591" y="325306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 rot="10800000">
                <a:off x="7626933" y="1679078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 rot="10800000">
                <a:off x="8040857" y="1679083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 rot="10800000">
                <a:off x="7337141" y="3430300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2" name="Google Shape;612;p27"/>
            <p:cNvSpPr/>
            <p:nvPr/>
          </p:nvSpPr>
          <p:spPr>
            <a:xfrm rot="10800000">
              <a:off x="8003720" y="2500713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 rot="10800000">
              <a:off x="7550715" y="121378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7480731" y="-2804526"/>
            <a:ext cx="3601611" cy="4226616"/>
            <a:chOff x="6833491" y="-2175304"/>
            <a:chExt cx="3601611" cy="4226616"/>
          </a:xfrm>
        </p:grpSpPr>
        <p:sp>
          <p:nvSpPr>
            <p:cNvPr id="108" name="Google Shape;108;p6"/>
            <p:cNvSpPr/>
            <p:nvPr/>
          </p:nvSpPr>
          <p:spPr>
            <a:xfrm rot="10800000">
              <a:off x="7621791" y="-1107219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>
              <a:off x="7972770" y="-13756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>
              <a:off x="7901299" y="-2175304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>
              <a:off x="7461733" y="-15162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>
              <a:off x="8224157" y="-56464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>
              <a:off x="8172109" y="172415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>
              <a:off x="7537884" y="-99939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>
              <a:off x="7821768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6833491" y="828450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10800000">
              <a:off x="7266086" y="113858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-2424077" y="-2382072"/>
            <a:ext cx="4226616" cy="3770059"/>
            <a:chOff x="-2424077" y="-2382072"/>
            <a:chExt cx="4226616" cy="3770059"/>
          </a:xfrm>
        </p:grpSpPr>
        <p:grpSp>
          <p:nvGrpSpPr>
            <p:cNvPr id="120" name="Google Shape;120;p6"/>
            <p:cNvGrpSpPr/>
            <p:nvPr/>
          </p:nvGrpSpPr>
          <p:grpSpPr>
            <a:xfrm>
              <a:off x="-2424077" y="-2382072"/>
              <a:ext cx="4226616" cy="3325016"/>
              <a:chOff x="-2085486" y="-2135427"/>
              <a:chExt cx="4226616" cy="3325016"/>
            </a:xfrm>
          </p:grpSpPr>
          <p:sp>
            <p:nvSpPr>
              <p:cNvPr id="121" name="Google Shape;121;p6"/>
              <p:cNvSpPr/>
              <p:nvPr/>
            </p:nvSpPr>
            <p:spPr>
              <a:xfrm rot="5400000">
                <a:off x="-1017416" y="-1919645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 rot="5400000">
                <a:off x="-1286037" y="-1530580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5400000">
                <a:off x="-2085656" y="-1521519"/>
                <a:ext cx="2076064" cy="2075726"/>
              </a:xfrm>
              <a:custGeom>
                <a:avLst/>
                <a:gdLst/>
                <a:ahLst/>
                <a:cxnLst/>
                <a:rect l="l" t="t" r="r" b="b"/>
                <a:pathLst>
                  <a:path w="73665" h="73653" extrusionOk="0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 rot="5400000">
                <a:off x="-1426624" y="-126181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 rot="5400000">
                <a:off x="-628175" y="-2135427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rot="5400000">
                <a:off x="1507088" y="20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rot="5400000">
                <a:off x="-10122" y="573147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5400000">
                <a:off x="1982730" y="475507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5400000">
                <a:off x="759637" y="515118"/>
                <a:ext cx="336584" cy="336584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43" extrusionOk="0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 rot="5400000">
                <a:off x="1228570" y="983715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6"/>
            <p:cNvSpPr/>
            <p:nvPr/>
          </p:nvSpPr>
          <p:spPr>
            <a:xfrm rot="5400000">
              <a:off x="262640" y="122958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rot="-5400000" flipH="1">
              <a:off x="8273618" y="344514"/>
              <a:ext cx="351173" cy="351750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>
            <a:spLocks noGrp="1"/>
          </p:cNvSpPr>
          <p:nvPr>
            <p:ph type="title" hasCustomPrompt="1"/>
          </p:nvPr>
        </p:nvSpPr>
        <p:spPr>
          <a:xfrm>
            <a:off x="646560" y="1787700"/>
            <a:ext cx="7953900" cy="12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11"/>
          <p:cNvSpPr txBox="1">
            <a:spLocks noGrp="1"/>
          </p:cNvSpPr>
          <p:nvPr>
            <p:ph type="subTitle" idx="1"/>
          </p:nvPr>
        </p:nvSpPr>
        <p:spPr>
          <a:xfrm>
            <a:off x="322075" y="2952600"/>
            <a:ext cx="7953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 rot="10800000">
            <a:off x="-1785271" y="3956935"/>
            <a:ext cx="7132466" cy="3259144"/>
            <a:chOff x="3735491" y="-2049669"/>
            <a:chExt cx="7132466" cy="3259144"/>
          </a:xfrm>
        </p:grpSpPr>
        <p:sp>
          <p:nvSpPr>
            <p:cNvPr id="203" name="Google Shape;203;p11"/>
            <p:cNvSpPr/>
            <p:nvPr/>
          </p:nvSpPr>
          <p:spPr>
            <a:xfrm rot="10800000">
              <a:off x="7187491" y="-1599444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 rot="10800000">
              <a:off x="7538470" y="-1867896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 rot="10800000">
              <a:off x="6431472" y="-1602866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 rot="10800000">
              <a:off x="7027433" y="-2008497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 rot="10800000">
              <a:off x="7945857" y="-121021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 rot="10800000">
              <a:off x="7813284" y="9252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 rot="10800000">
              <a:off x="8349143" y="1051061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 rot="10800000">
              <a:off x="6551591" y="5648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 rot="10800000">
              <a:off x="5915067" y="56483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 rot="10800000">
              <a:off x="7169673" y="1775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 rot="10800000">
              <a:off x="6831786" y="6463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 rot="10800000">
              <a:off x="5139866" y="-2049669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rot="10800000">
              <a:off x="4050221" y="-122933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4830010" y="-1809110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 rot="10800000">
              <a:off x="5829169" y="-1574530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 rot="10800000">
              <a:off x="5326884" y="9252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 rot="10800000">
              <a:off x="5020791" y="94987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 rot="10800000">
              <a:off x="4561925" y="439857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 rot="10800000">
              <a:off x="4356211" y="72320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 rot="10800000">
              <a:off x="8612033" y="-1532397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 rot="10800000">
              <a:off x="3995436" y="14540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 rot="10800000">
              <a:off x="3735491" y="5648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3796754" y="-2072572"/>
            <a:ext cx="7132466" cy="3259144"/>
            <a:chOff x="3735491" y="-2049669"/>
            <a:chExt cx="7132466" cy="3259144"/>
          </a:xfrm>
        </p:grpSpPr>
        <p:sp>
          <p:nvSpPr>
            <p:cNvPr id="226" name="Google Shape;226;p11"/>
            <p:cNvSpPr/>
            <p:nvPr/>
          </p:nvSpPr>
          <p:spPr>
            <a:xfrm rot="10800000">
              <a:off x="7187491" y="-1599444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 rot="10800000">
              <a:off x="7538470" y="-1867896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 rot="10800000">
              <a:off x="6431472" y="-1602866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 rot="10800000">
              <a:off x="7027433" y="-2008497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7945857" y="-121021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 rot="10800000">
              <a:off x="7813284" y="9252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 rot="10800000">
              <a:off x="8349143" y="1051061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 rot="10800000">
              <a:off x="6551591" y="5648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 rot="10800000">
              <a:off x="5915067" y="56483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 rot="10800000">
              <a:off x="7169673" y="1775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 rot="10800000">
              <a:off x="6831786" y="6463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 rot="10800000">
              <a:off x="5139866" y="-2049669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 rot="10800000">
              <a:off x="4050221" y="-122933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 rot="10800000">
              <a:off x="4830010" y="-1809110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 rot="10800000">
              <a:off x="5829169" y="-1574530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 rot="10800000">
              <a:off x="5326884" y="9252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 rot="10800000">
              <a:off x="5020791" y="94987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 rot="10800000">
              <a:off x="4561925" y="439857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 rot="10800000">
              <a:off x="4356211" y="72320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10800000">
              <a:off x="8612033" y="-1532397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10800000">
              <a:off x="3995436" y="14540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10800000">
              <a:off x="3735491" y="5648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/>
          <p:nvPr/>
        </p:nvSpPr>
        <p:spPr>
          <a:xfrm>
            <a:off x="1558077" y="2114976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-1496684" y="152395"/>
            <a:ext cx="3605211" cy="3567585"/>
            <a:chOff x="-1115684" y="691895"/>
            <a:chExt cx="3605211" cy="3567585"/>
          </a:xfrm>
        </p:grpSpPr>
        <p:sp>
          <p:nvSpPr>
            <p:cNvPr id="278" name="Google Shape;278;p14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14"/>
          <p:cNvGrpSpPr/>
          <p:nvPr/>
        </p:nvGrpSpPr>
        <p:grpSpPr>
          <a:xfrm>
            <a:off x="7106678" y="597894"/>
            <a:ext cx="3651827" cy="3549464"/>
            <a:chOff x="7253877" y="1275092"/>
            <a:chExt cx="3651827" cy="3549464"/>
          </a:xfrm>
        </p:grpSpPr>
        <p:sp>
          <p:nvSpPr>
            <p:cNvPr id="289" name="Google Shape;289;p14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14"/>
          <p:cNvSpPr txBox="1">
            <a:spLocks noGrp="1"/>
          </p:cNvSpPr>
          <p:nvPr>
            <p:ph type="title"/>
          </p:nvPr>
        </p:nvSpPr>
        <p:spPr>
          <a:xfrm>
            <a:off x="2436925" y="692900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14"/>
          <p:cNvSpPr txBox="1">
            <a:spLocks noGrp="1"/>
          </p:cNvSpPr>
          <p:nvPr>
            <p:ph type="title" idx="2" hasCustomPrompt="1"/>
          </p:nvPr>
        </p:nvSpPr>
        <p:spPr>
          <a:xfrm>
            <a:off x="2854900" y="3554285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subTitle" idx="1"/>
          </p:nvPr>
        </p:nvSpPr>
        <p:spPr>
          <a:xfrm>
            <a:off x="254035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subTitle" idx="2"/>
          </p:nvPr>
        </p:nvSpPr>
        <p:spPr>
          <a:xfrm>
            <a:off x="44947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3"/>
          </p:nvPr>
        </p:nvSpPr>
        <p:spPr>
          <a:xfrm>
            <a:off x="470742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ubTitle" idx="4"/>
          </p:nvPr>
        </p:nvSpPr>
        <p:spPr>
          <a:xfrm>
            <a:off x="679830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subTitle" idx="5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subTitle" idx="6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subTitle" idx="7"/>
          </p:nvPr>
        </p:nvSpPr>
        <p:spPr>
          <a:xfrm>
            <a:off x="679830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subTitle" idx="8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33" name="Google Shape;333;p16"/>
          <p:cNvGrpSpPr/>
          <p:nvPr/>
        </p:nvGrpSpPr>
        <p:grpSpPr>
          <a:xfrm>
            <a:off x="7313341" y="-1778296"/>
            <a:ext cx="3500436" cy="3312684"/>
            <a:chOff x="7090666" y="-1261371"/>
            <a:chExt cx="3500436" cy="3312684"/>
          </a:xfrm>
        </p:grpSpPr>
        <p:sp>
          <p:nvSpPr>
            <p:cNvPr id="334" name="Google Shape;334;p16"/>
            <p:cNvSpPr/>
            <p:nvPr/>
          </p:nvSpPr>
          <p:spPr>
            <a:xfrm rot="10800000">
              <a:off x="7972770" y="-12613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rot="10800000">
              <a:off x="8202708" y="-10053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 rot="10800000">
              <a:off x="8380157" y="-71799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10800000">
              <a:off x="8247584" y="1417426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 rot="10800000">
              <a:off x="8068143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 rot="10800000">
              <a:off x="7090666" y="8617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10800000">
              <a:off x="7603986" y="127403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16"/>
          <p:cNvGrpSpPr/>
          <p:nvPr/>
        </p:nvGrpSpPr>
        <p:grpSpPr>
          <a:xfrm>
            <a:off x="-2072563" y="-1998722"/>
            <a:ext cx="4226616" cy="3533111"/>
            <a:chOff x="-2085486" y="-2056877"/>
            <a:chExt cx="4226616" cy="3533111"/>
          </a:xfrm>
        </p:grpSpPr>
        <p:sp>
          <p:nvSpPr>
            <p:cNvPr id="343" name="Google Shape;343;p16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 rot="5400000">
              <a:off x="-742475" y="-205687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rot="5400000">
              <a:off x="1392788" y="7875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 rot="5400000">
              <a:off x="473616" y="131783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rot="5400000">
              <a:off x="681887" y="3864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ONLY_1_1">
    <p:bg>
      <p:bgPr>
        <a:solidFill>
          <a:schemeClr val="accent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>
            <a:spLocks noGrp="1"/>
          </p:cNvSpPr>
          <p:nvPr>
            <p:ph type="title"/>
          </p:nvPr>
        </p:nvSpPr>
        <p:spPr>
          <a:xfrm>
            <a:off x="599100" y="531475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8"/>
          <p:cNvSpPr txBox="1">
            <a:spLocks noGrp="1"/>
          </p:cNvSpPr>
          <p:nvPr>
            <p:ph type="title" idx="2"/>
          </p:nvPr>
        </p:nvSpPr>
        <p:spPr>
          <a:xfrm>
            <a:off x="2033153" y="1877714"/>
            <a:ext cx="24231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18"/>
          <p:cNvSpPr txBox="1">
            <a:spLocks noGrp="1"/>
          </p:cNvSpPr>
          <p:nvPr>
            <p:ph type="subTitle" idx="1"/>
          </p:nvPr>
        </p:nvSpPr>
        <p:spPr>
          <a:xfrm>
            <a:off x="2033153" y="2281003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8" name="Google Shape;388;p18"/>
          <p:cNvSpPr txBox="1">
            <a:spLocks noGrp="1"/>
          </p:cNvSpPr>
          <p:nvPr>
            <p:ph type="title" idx="3"/>
          </p:nvPr>
        </p:nvSpPr>
        <p:spPr>
          <a:xfrm>
            <a:off x="2033153" y="3398157"/>
            <a:ext cx="24231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18"/>
          <p:cNvSpPr txBox="1">
            <a:spLocks noGrp="1"/>
          </p:cNvSpPr>
          <p:nvPr>
            <p:ph type="subTitle" idx="4"/>
          </p:nvPr>
        </p:nvSpPr>
        <p:spPr>
          <a:xfrm>
            <a:off x="2033150" y="3793375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0" name="Google Shape;390;p18"/>
          <p:cNvSpPr txBox="1">
            <a:spLocks noGrp="1"/>
          </p:cNvSpPr>
          <p:nvPr>
            <p:ph type="title" idx="5"/>
          </p:nvPr>
        </p:nvSpPr>
        <p:spPr>
          <a:xfrm>
            <a:off x="5740176" y="1877714"/>
            <a:ext cx="24231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18"/>
          <p:cNvSpPr txBox="1">
            <a:spLocks noGrp="1"/>
          </p:cNvSpPr>
          <p:nvPr>
            <p:ph type="subTitle" idx="6"/>
          </p:nvPr>
        </p:nvSpPr>
        <p:spPr>
          <a:xfrm>
            <a:off x="5740172" y="2281003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2" name="Google Shape;392;p18"/>
          <p:cNvSpPr txBox="1">
            <a:spLocks noGrp="1"/>
          </p:cNvSpPr>
          <p:nvPr>
            <p:ph type="title" idx="7"/>
          </p:nvPr>
        </p:nvSpPr>
        <p:spPr>
          <a:xfrm>
            <a:off x="5740176" y="3398157"/>
            <a:ext cx="24231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18"/>
          <p:cNvSpPr txBox="1">
            <a:spLocks noGrp="1"/>
          </p:cNvSpPr>
          <p:nvPr>
            <p:ph type="subTitle" idx="8"/>
          </p:nvPr>
        </p:nvSpPr>
        <p:spPr>
          <a:xfrm>
            <a:off x="5740173" y="3793375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4" name="Google Shape;394;p18"/>
          <p:cNvSpPr/>
          <p:nvPr/>
        </p:nvSpPr>
        <p:spPr>
          <a:xfrm rot="10800000">
            <a:off x="8007119" y="-1233121"/>
            <a:ext cx="2210945" cy="2210945"/>
          </a:xfrm>
          <a:custGeom>
            <a:avLst/>
            <a:gdLst/>
            <a:ahLst/>
            <a:cxnLst/>
            <a:rect l="l" t="t" r="r" b="b"/>
            <a:pathLst>
              <a:path w="78451" h="78451" extrusionOk="0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/>
          <p:nvPr/>
        </p:nvSpPr>
        <p:spPr>
          <a:xfrm rot="10800000">
            <a:off x="7874547" y="902297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8"/>
          <p:cNvSpPr/>
          <p:nvPr/>
        </p:nvSpPr>
        <p:spPr>
          <a:xfrm rot="10800000">
            <a:off x="7124319" y="120799"/>
            <a:ext cx="395582" cy="395552"/>
          </a:xfrm>
          <a:custGeom>
            <a:avLst/>
            <a:gdLst/>
            <a:ahLst/>
            <a:cxnLst/>
            <a:rect l="l" t="t" r="r" b="b"/>
            <a:pathLst>
              <a:path w="11943" h="11943" extrusionOk="0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-2199508" y="-1987376"/>
            <a:ext cx="4042185" cy="3280027"/>
            <a:chOff x="3195029" y="-3343476"/>
            <a:chExt cx="4042185" cy="3280027"/>
          </a:xfrm>
        </p:grpSpPr>
        <p:sp>
          <p:nvSpPr>
            <p:cNvPr id="398" name="Google Shape;398;p18"/>
            <p:cNvSpPr/>
            <p:nvPr/>
          </p:nvSpPr>
          <p:spPr>
            <a:xfrm rot="10800000" flipH="1">
              <a:off x="3195029" y="-2979647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 rot="10800000" flipH="1">
              <a:off x="4131013" y="-28379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 rot="10800000" flipH="1">
              <a:off x="4785702" y="-295927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 rot="10800000" flipH="1">
              <a:off x="4031305" y="-3343476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rot="10800000" flipH="1">
              <a:off x="6583233" y="-791578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 rot="10800000" flipH="1">
              <a:off x="6089336" y="-477238"/>
              <a:ext cx="414051" cy="413790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 rot="10800000" flipH="1">
              <a:off x="7031510" y="-104579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8"/>
          <p:cNvSpPr/>
          <p:nvPr/>
        </p:nvSpPr>
        <p:spPr>
          <a:xfrm rot="10800000">
            <a:off x="7663153" y="-2103410"/>
            <a:ext cx="2753543" cy="2753515"/>
          </a:xfrm>
          <a:custGeom>
            <a:avLst/>
            <a:gdLst/>
            <a:ahLst/>
            <a:cxnLst/>
            <a:rect l="l" t="t" r="r" b="b"/>
            <a:pathLst>
              <a:path w="97704" h="97703" extrusionOk="0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8"/>
          <p:cNvSpPr/>
          <p:nvPr/>
        </p:nvSpPr>
        <p:spPr>
          <a:xfrm rot="10800000">
            <a:off x="-348903" y="-978428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8"/>
          <p:cNvSpPr/>
          <p:nvPr/>
        </p:nvSpPr>
        <p:spPr>
          <a:xfrm rot="10800000">
            <a:off x="8709291" y="1231772"/>
            <a:ext cx="158414" cy="158386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8"/>
          <p:cNvSpPr/>
          <p:nvPr/>
        </p:nvSpPr>
        <p:spPr>
          <a:xfrm rot="10800000">
            <a:off x="-477437" y="-1445171"/>
            <a:ext cx="336584" cy="336584"/>
          </a:xfrm>
          <a:custGeom>
            <a:avLst/>
            <a:gdLst/>
            <a:ahLst/>
            <a:cxnLst/>
            <a:rect l="l" t="t" r="r" b="b"/>
            <a:pathLst>
              <a:path w="11943" h="11943" extrusionOk="0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8"/>
          <p:cNvSpPr/>
          <p:nvPr/>
        </p:nvSpPr>
        <p:spPr>
          <a:xfrm rot="10800000">
            <a:off x="8673296" y="-1555301"/>
            <a:ext cx="2255925" cy="2255586"/>
          </a:xfrm>
          <a:custGeom>
            <a:avLst/>
            <a:gdLst/>
            <a:ahLst/>
            <a:cxnLst/>
            <a:rect l="l" t="t" r="r" b="b"/>
            <a:pathLst>
              <a:path w="80047" h="80035" extrusionOk="0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8"/>
          <p:cNvSpPr/>
          <p:nvPr/>
        </p:nvSpPr>
        <p:spPr>
          <a:xfrm rot="10800000">
            <a:off x="-1043926" y="-1739619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8"/>
          <p:cNvSpPr/>
          <p:nvPr/>
        </p:nvSpPr>
        <p:spPr>
          <a:xfrm rot="10800000">
            <a:off x="-1303871" y="-1320203"/>
            <a:ext cx="158414" cy="158386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8"/>
          <p:cNvSpPr/>
          <p:nvPr/>
        </p:nvSpPr>
        <p:spPr>
          <a:xfrm rot="10800000" flipH="1">
            <a:off x="519895" y="1390147"/>
            <a:ext cx="158414" cy="158386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  <p:sldLayoutId id="2147483658" r:id="rId6"/>
    <p:sldLayoutId id="2147483660" r:id="rId7"/>
    <p:sldLayoutId id="2147483662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71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>
            <a:spLocks noGrp="1"/>
          </p:cNvSpPr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TELCO CUSTOMER CHURN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1"/>
          <p:cNvSpPr txBox="1">
            <a:spLocks noGrp="1"/>
          </p:cNvSpPr>
          <p:nvPr>
            <p:ph type="subTitle" idx="1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Marina Hermaningsih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003994C-AD4D-4F29-BE37-82553FA22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6" y="1162696"/>
            <a:ext cx="2832804" cy="195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E2AE5D-5A8A-49AF-B266-2746319D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598" y="1162695"/>
            <a:ext cx="2832804" cy="195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6BFB441-8605-4FA1-B194-D32921362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10" y="1180724"/>
            <a:ext cx="2832804" cy="195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Google Shape;671;p36">
            <a:extLst>
              <a:ext uri="{FF2B5EF4-FFF2-40B4-BE49-F238E27FC236}">
                <a16:creationId xmlns:a16="http://schemas.microsoft.com/office/drawing/2014/main" id="{34EFA0A4-6FB8-4EA6-BF9E-1386AB1FD61D}"/>
              </a:ext>
            </a:extLst>
          </p:cNvPr>
          <p:cNvSpPr txBox="1">
            <a:spLocks/>
          </p:cNvSpPr>
          <p:nvPr/>
        </p:nvSpPr>
        <p:spPr>
          <a:xfrm>
            <a:off x="47847" y="3495415"/>
            <a:ext cx="9048306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200" dirty="0">
                <a:solidFill>
                  <a:srgbClr val="FFFFFF"/>
                </a:solidFill>
              </a:rPr>
              <a:t>Pada </a:t>
            </a:r>
            <a:r>
              <a:rPr lang="en-ID" sz="1200" dirty="0" err="1">
                <a:solidFill>
                  <a:srgbClr val="FFFFFF"/>
                </a:solidFill>
              </a:rPr>
              <a:t>jumlah</a:t>
            </a:r>
            <a:r>
              <a:rPr lang="en-ID" sz="1200" dirty="0">
                <a:solidFill>
                  <a:srgbClr val="FFFFFF"/>
                </a:solidFill>
              </a:rPr>
              <a:t> total service yang </a:t>
            </a:r>
            <a:r>
              <a:rPr lang="en-ID" sz="1200" dirty="0" err="1">
                <a:solidFill>
                  <a:srgbClr val="FFFFFF"/>
                </a:solidFill>
              </a:rPr>
              <a:t>sama</a:t>
            </a:r>
            <a:r>
              <a:rPr lang="en-ID" sz="1200" dirty="0">
                <a:solidFill>
                  <a:srgbClr val="FFFFFF"/>
                </a:solidFill>
              </a:rPr>
              <a:t>, </a:t>
            </a:r>
            <a:r>
              <a:rPr lang="en-ID" sz="1200" dirty="0" err="1">
                <a:solidFill>
                  <a:srgbClr val="FFFFFF"/>
                </a:solidFill>
              </a:rPr>
              <a:t>hanya</a:t>
            </a:r>
            <a:r>
              <a:rPr lang="en-ID" sz="1200" dirty="0">
                <a:solidFill>
                  <a:srgbClr val="FFFFFF"/>
                </a:solidFill>
              </a:rPr>
              <a:t> Internet </a:t>
            </a:r>
            <a:r>
              <a:rPr lang="en-ID" sz="1200" dirty="0" err="1">
                <a:solidFill>
                  <a:srgbClr val="FFFFFF"/>
                </a:solidFill>
              </a:rPr>
              <a:t>Fiber</a:t>
            </a:r>
            <a:r>
              <a:rPr lang="en-ID" sz="1200" dirty="0">
                <a:solidFill>
                  <a:srgbClr val="FFFFFF"/>
                </a:solidFill>
              </a:rPr>
              <a:t> optic yang </a:t>
            </a:r>
            <a:r>
              <a:rPr lang="en-ID" sz="1200" dirty="0" err="1">
                <a:solidFill>
                  <a:srgbClr val="FFFFFF"/>
                </a:solidFill>
              </a:rPr>
              <a:t>memiliki</a:t>
            </a:r>
            <a:r>
              <a:rPr lang="en-ID" sz="1200" dirty="0">
                <a:solidFill>
                  <a:srgbClr val="FFFFFF"/>
                </a:solidFill>
              </a:rPr>
              <a:t> </a:t>
            </a:r>
            <a:r>
              <a:rPr lang="en-ID" sz="1200" dirty="0" err="1">
                <a:solidFill>
                  <a:srgbClr val="FFFFFF"/>
                </a:solidFill>
              </a:rPr>
              <a:t>harga</a:t>
            </a:r>
            <a:r>
              <a:rPr lang="en-ID" sz="1200" dirty="0">
                <a:solidFill>
                  <a:srgbClr val="FFFFFF"/>
                </a:solidFill>
              </a:rPr>
              <a:t> </a:t>
            </a:r>
            <a:r>
              <a:rPr lang="en-ID" sz="1200" dirty="0" err="1">
                <a:solidFill>
                  <a:srgbClr val="FFFFFF"/>
                </a:solidFill>
              </a:rPr>
              <a:t>berbeda</a:t>
            </a:r>
            <a:r>
              <a:rPr lang="en-ID" sz="1200" dirty="0">
                <a:solidFill>
                  <a:srgbClr val="FFFFFF"/>
                </a:solidFill>
              </a:rPr>
              <a:t> </a:t>
            </a:r>
            <a:r>
              <a:rPr lang="en-ID" sz="1200" dirty="0" err="1">
                <a:solidFill>
                  <a:srgbClr val="FFFFFF"/>
                </a:solidFill>
              </a:rPr>
              <a:t>signifikan</a:t>
            </a:r>
            <a:r>
              <a:rPr lang="en-ID" sz="1200" dirty="0">
                <a:solidFill>
                  <a:srgbClr val="FFFFFF"/>
                </a:solidFill>
              </a:rPr>
              <a:t> </a:t>
            </a:r>
            <a:r>
              <a:rPr lang="en-ID" sz="1200" dirty="0" err="1">
                <a:solidFill>
                  <a:srgbClr val="FFFFFF"/>
                </a:solidFill>
              </a:rPr>
              <a:t>daripada</a:t>
            </a:r>
            <a:r>
              <a:rPr lang="en-ID" sz="1200" dirty="0">
                <a:solidFill>
                  <a:srgbClr val="FFFFFF"/>
                </a:solidFill>
              </a:rPr>
              <a:t> DSL dan </a:t>
            </a:r>
            <a:r>
              <a:rPr lang="en-ID" sz="1200" dirty="0" err="1">
                <a:solidFill>
                  <a:srgbClr val="FFFFFF"/>
                </a:solidFill>
              </a:rPr>
              <a:t>tidak</a:t>
            </a:r>
            <a:endParaRPr lang="en-ID"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1EA5C6D3-EBFF-4BDE-96D8-F9FFC82ED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86" y="900631"/>
            <a:ext cx="3668233" cy="252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4DE301A-04CB-4616-AD95-2BC2DD867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00630"/>
            <a:ext cx="3668233" cy="252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71;p36">
            <a:extLst>
              <a:ext uri="{FF2B5EF4-FFF2-40B4-BE49-F238E27FC236}">
                <a16:creationId xmlns:a16="http://schemas.microsoft.com/office/drawing/2014/main" id="{3DAB1845-1276-4012-BF0B-A459F490E62E}"/>
              </a:ext>
            </a:extLst>
          </p:cNvPr>
          <p:cNvSpPr txBox="1">
            <a:spLocks/>
          </p:cNvSpPr>
          <p:nvPr/>
        </p:nvSpPr>
        <p:spPr>
          <a:xfrm>
            <a:off x="760229" y="3616012"/>
            <a:ext cx="7899991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200" dirty="0">
                <a:solidFill>
                  <a:srgbClr val="FFFFFF"/>
                </a:solidFill>
              </a:rPr>
              <a:t>Pada </a:t>
            </a:r>
            <a:r>
              <a:rPr lang="en-ID" sz="1200" dirty="0" err="1">
                <a:solidFill>
                  <a:srgbClr val="FFFFFF"/>
                </a:solidFill>
              </a:rPr>
              <a:t>jumlah</a:t>
            </a:r>
            <a:r>
              <a:rPr lang="en-ID" sz="1200" dirty="0">
                <a:solidFill>
                  <a:srgbClr val="FFFFFF"/>
                </a:solidFill>
              </a:rPr>
              <a:t> total service yang </a:t>
            </a:r>
            <a:r>
              <a:rPr lang="en-ID" sz="1200" dirty="0" err="1">
                <a:solidFill>
                  <a:srgbClr val="FFFFFF"/>
                </a:solidFill>
              </a:rPr>
              <a:t>sama</a:t>
            </a:r>
            <a:r>
              <a:rPr lang="en-ID" sz="1200" dirty="0">
                <a:solidFill>
                  <a:srgbClr val="FFFFFF"/>
                </a:solidFill>
              </a:rPr>
              <a:t>, </a:t>
            </a:r>
            <a:r>
              <a:rPr lang="en-ID" sz="1200" dirty="0" err="1">
                <a:solidFill>
                  <a:srgbClr val="FFFFFF"/>
                </a:solidFill>
              </a:rPr>
              <a:t>hanya</a:t>
            </a:r>
            <a:r>
              <a:rPr lang="en-ID" sz="1200" dirty="0">
                <a:solidFill>
                  <a:srgbClr val="FFFFFF"/>
                </a:solidFill>
              </a:rPr>
              <a:t> Internet </a:t>
            </a:r>
            <a:r>
              <a:rPr lang="en-ID" sz="1200" dirty="0" err="1">
                <a:solidFill>
                  <a:srgbClr val="FFFFFF"/>
                </a:solidFill>
              </a:rPr>
              <a:t>Fiber</a:t>
            </a:r>
            <a:r>
              <a:rPr lang="en-ID" sz="1200" dirty="0">
                <a:solidFill>
                  <a:srgbClr val="FFFFFF"/>
                </a:solidFill>
              </a:rPr>
              <a:t> optic yang </a:t>
            </a:r>
            <a:r>
              <a:rPr lang="en-ID" sz="1200" dirty="0" err="1">
                <a:solidFill>
                  <a:srgbClr val="FFFFFF"/>
                </a:solidFill>
              </a:rPr>
              <a:t>memiliki</a:t>
            </a:r>
            <a:r>
              <a:rPr lang="en-ID" sz="1200" dirty="0">
                <a:solidFill>
                  <a:srgbClr val="FFFFFF"/>
                </a:solidFill>
              </a:rPr>
              <a:t> </a:t>
            </a:r>
            <a:r>
              <a:rPr lang="en-ID" sz="1200" dirty="0" err="1">
                <a:solidFill>
                  <a:srgbClr val="FFFFFF"/>
                </a:solidFill>
              </a:rPr>
              <a:t>harga</a:t>
            </a:r>
            <a:r>
              <a:rPr lang="en-ID" sz="1200" dirty="0">
                <a:solidFill>
                  <a:srgbClr val="FFFFFF"/>
                </a:solidFill>
              </a:rPr>
              <a:t> </a:t>
            </a:r>
            <a:r>
              <a:rPr lang="en-ID" sz="1200" dirty="0" err="1">
                <a:solidFill>
                  <a:srgbClr val="FFFFFF"/>
                </a:solidFill>
              </a:rPr>
              <a:t>berbeda</a:t>
            </a:r>
            <a:r>
              <a:rPr lang="en-ID" sz="1200" dirty="0">
                <a:solidFill>
                  <a:srgbClr val="FFFFFF"/>
                </a:solidFill>
              </a:rPr>
              <a:t> </a:t>
            </a:r>
            <a:r>
              <a:rPr lang="en-ID" sz="1200" dirty="0" err="1">
                <a:solidFill>
                  <a:srgbClr val="FFFFFF"/>
                </a:solidFill>
              </a:rPr>
              <a:t>signifikan</a:t>
            </a:r>
            <a:r>
              <a:rPr lang="en-ID" sz="1200" dirty="0">
                <a:solidFill>
                  <a:srgbClr val="FFFFFF"/>
                </a:solidFill>
              </a:rPr>
              <a:t> </a:t>
            </a:r>
            <a:r>
              <a:rPr lang="en-ID" sz="1200" dirty="0" err="1">
                <a:solidFill>
                  <a:srgbClr val="FFFFFF"/>
                </a:solidFill>
              </a:rPr>
              <a:t>daripada</a:t>
            </a:r>
            <a:r>
              <a:rPr lang="en-ID" sz="1200" dirty="0">
                <a:solidFill>
                  <a:srgbClr val="FFFFFF"/>
                </a:solidFill>
              </a:rPr>
              <a:t> DSL dan </a:t>
            </a:r>
            <a:r>
              <a:rPr lang="en-ID" sz="1200" dirty="0" err="1">
                <a:solidFill>
                  <a:srgbClr val="FFFFFF"/>
                </a:solidFill>
              </a:rPr>
              <a:t>tidak</a:t>
            </a:r>
            <a:endParaRPr lang="en-ID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2"/>
          <p:cNvSpPr/>
          <p:nvPr/>
        </p:nvSpPr>
        <p:spPr>
          <a:xfrm rot="8037502">
            <a:off x="3013001" y="2133188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2"/>
          <p:cNvSpPr/>
          <p:nvPr/>
        </p:nvSpPr>
        <p:spPr>
          <a:xfrm rot="8037502">
            <a:off x="4694712" y="295427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2"/>
          <p:cNvSpPr/>
          <p:nvPr/>
        </p:nvSpPr>
        <p:spPr>
          <a:xfrm rot="8037502">
            <a:off x="5881789" y="1910624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2"/>
          <p:cNvSpPr/>
          <p:nvPr/>
        </p:nvSpPr>
        <p:spPr>
          <a:xfrm rot="8037502">
            <a:off x="3522473" y="327575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2"/>
          <p:cNvSpPr/>
          <p:nvPr/>
        </p:nvSpPr>
        <p:spPr>
          <a:xfrm rot="8037502">
            <a:off x="6212619" y="3405963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B38522DC-68D5-4A6D-96F0-302FD545F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606408"/>
              </p:ext>
            </p:extLst>
          </p:nvPr>
        </p:nvGraphicFramePr>
        <p:xfrm>
          <a:off x="280215" y="1326300"/>
          <a:ext cx="4167185" cy="2640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1A91CD8F-E945-476B-83CD-3074C59D9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559876"/>
              </p:ext>
            </p:extLst>
          </p:nvPr>
        </p:nvGraphicFramePr>
        <p:xfrm>
          <a:off x="4667406" y="1326299"/>
          <a:ext cx="4167185" cy="261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8" name="Google Shape;726;p39">
            <a:extLst>
              <a:ext uri="{FF2B5EF4-FFF2-40B4-BE49-F238E27FC236}">
                <a16:creationId xmlns:a16="http://schemas.microsoft.com/office/drawing/2014/main" id="{68AA3A99-96FC-43CB-B529-24CFEABA8F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6944" y="262645"/>
            <a:ext cx="7910111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FFFFFF"/>
                </a:solidFill>
              </a:rPr>
              <a:t>Harga semua service bukan </a:t>
            </a:r>
            <a:br>
              <a:rPr lang="en" sz="1600" dirty="0">
                <a:solidFill>
                  <a:srgbClr val="FFFFFF"/>
                </a:solidFill>
              </a:rPr>
            </a:br>
            <a:r>
              <a:rPr lang="en" sz="1600" dirty="0">
                <a:solidFill>
                  <a:srgbClr val="FFFFFF"/>
                </a:solidFill>
              </a:rPr>
              <a:t>penyebab customer churn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69" name="Google Shape;671;p36">
            <a:extLst>
              <a:ext uri="{FF2B5EF4-FFF2-40B4-BE49-F238E27FC236}">
                <a16:creationId xmlns:a16="http://schemas.microsoft.com/office/drawing/2014/main" id="{51E97759-A09A-45D0-8CB5-046FFC908971}"/>
              </a:ext>
            </a:extLst>
          </p:cNvPr>
          <p:cNvSpPr txBox="1">
            <a:spLocks/>
          </p:cNvSpPr>
          <p:nvPr/>
        </p:nvSpPr>
        <p:spPr>
          <a:xfrm>
            <a:off x="717410" y="4152858"/>
            <a:ext cx="7899991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200" dirty="0" err="1">
                <a:solidFill>
                  <a:srgbClr val="FFFFFF"/>
                </a:solidFill>
              </a:rPr>
              <a:t>Semakin</a:t>
            </a:r>
            <a:r>
              <a:rPr lang="en-ID" sz="1200" dirty="0">
                <a:solidFill>
                  <a:srgbClr val="FFFFFF"/>
                </a:solidFill>
              </a:rPr>
              <a:t> loyal customer, </a:t>
            </a:r>
            <a:r>
              <a:rPr lang="en-ID" sz="1200" dirty="0" err="1">
                <a:solidFill>
                  <a:srgbClr val="FFFFFF"/>
                </a:solidFill>
              </a:rPr>
              <a:t>semakin</a:t>
            </a:r>
            <a:r>
              <a:rPr lang="en-ID" sz="1200" dirty="0">
                <a:solidFill>
                  <a:srgbClr val="FFFFFF"/>
                </a:solidFill>
              </a:rPr>
              <a:t> </a:t>
            </a:r>
            <a:r>
              <a:rPr lang="en-ID" sz="1200" dirty="0" err="1">
                <a:solidFill>
                  <a:srgbClr val="FFFFFF"/>
                </a:solidFill>
              </a:rPr>
              <a:t>banyak</a:t>
            </a:r>
            <a:r>
              <a:rPr lang="en-ID" sz="1200" dirty="0">
                <a:solidFill>
                  <a:srgbClr val="FFFFFF"/>
                </a:solidFill>
              </a:rPr>
              <a:t> </a:t>
            </a:r>
            <a:r>
              <a:rPr lang="en-ID" sz="1200" dirty="0" err="1">
                <a:solidFill>
                  <a:srgbClr val="FFFFFF"/>
                </a:solidFill>
              </a:rPr>
              <a:t>jumlah</a:t>
            </a:r>
            <a:r>
              <a:rPr lang="en-ID" sz="1200" dirty="0">
                <a:solidFill>
                  <a:srgbClr val="FFFFFF"/>
                </a:solidFill>
              </a:rPr>
              <a:t> service yang </a:t>
            </a:r>
            <a:r>
              <a:rPr lang="en-ID" sz="1200" dirty="0" err="1">
                <a:solidFill>
                  <a:srgbClr val="FFFFFF"/>
                </a:solidFill>
              </a:rPr>
              <a:t>digunakan</a:t>
            </a:r>
            <a:r>
              <a:rPr lang="en-ID" sz="1200" dirty="0">
                <a:solidFill>
                  <a:srgbClr val="FFFFFF"/>
                </a:solidFill>
              </a:rPr>
              <a:t>. Customer </a:t>
            </a:r>
            <a:r>
              <a:rPr lang="en-ID" sz="1200" dirty="0" err="1">
                <a:solidFill>
                  <a:srgbClr val="FFFFFF"/>
                </a:solidFill>
              </a:rPr>
              <a:t>tidak</a:t>
            </a:r>
            <a:r>
              <a:rPr lang="en-ID" sz="1200" dirty="0">
                <a:solidFill>
                  <a:srgbClr val="FFFFFF"/>
                </a:solidFill>
              </a:rPr>
              <a:t> </a:t>
            </a:r>
            <a:r>
              <a:rPr lang="en-ID" sz="1200" dirty="0" err="1">
                <a:solidFill>
                  <a:srgbClr val="FFFFFF"/>
                </a:solidFill>
              </a:rPr>
              <a:t>keberatan</a:t>
            </a:r>
            <a:r>
              <a:rPr lang="en-ID" sz="1200" dirty="0">
                <a:solidFill>
                  <a:srgbClr val="FFFFFF"/>
                </a:solidFill>
              </a:rPr>
              <a:t> </a:t>
            </a:r>
            <a:r>
              <a:rPr lang="en-ID" sz="1200" dirty="0" err="1">
                <a:solidFill>
                  <a:srgbClr val="FFFFFF"/>
                </a:solidFill>
              </a:rPr>
              <a:t>membayar</a:t>
            </a:r>
            <a:r>
              <a:rPr lang="en-ID" sz="1200" dirty="0">
                <a:solidFill>
                  <a:srgbClr val="FFFFFF"/>
                </a:solidFill>
              </a:rPr>
              <a:t> </a:t>
            </a:r>
            <a:r>
              <a:rPr lang="en-ID" sz="1200" dirty="0" err="1">
                <a:solidFill>
                  <a:srgbClr val="FFFFFF"/>
                </a:solidFill>
              </a:rPr>
              <a:t>biaya</a:t>
            </a:r>
            <a:r>
              <a:rPr lang="en-ID" sz="1200" dirty="0">
                <a:solidFill>
                  <a:srgbClr val="FFFFFF"/>
                </a:solidFill>
              </a:rPr>
              <a:t> service yang </a:t>
            </a:r>
            <a:r>
              <a:rPr lang="en-ID" sz="1200" dirty="0" err="1">
                <a:solidFill>
                  <a:srgbClr val="FFFFFF"/>
                </a:solidFill>
              </a:rPr>
              <a:t>semakin</a:t>
            </a:r>
            <a:r>
              <a:rPr lang="en-ID" sz="1200" dirty="0">
                <a:solidFill>
                  <a:srgbClr val="FFFFFF"/>
                </a:solidFill>
              </a:rPr>
              <a:t> mahal</a:t>
            </a:r>
          </a:p>
        </p:txBody>
      </p:sp>
    </p:spTree>
    <p:extLst>
      <p:ext uri="{BB962C8B-B14F-4D97-AF65-F5344CB8AC3E}">
        <p14:creationId xmlns:p14="http://schemas.microsoft.com/office/powerpoint/2010/main" val="3233406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04E16AA-1C11-4353-BC6B-FD775CAF98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4725475"/>
              </p:ext>
            </p:extLst>
          </p:nvPr>
        </p:nvGraphicFramePr>
        <p:xfrm>
          <a:off x="406211" y="1096085"/>
          <a:ext cx="3898135" cy="2739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157DE8EC-9015-4AB3-8D19-00D9F15CE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878064"/>
              </p:ext>
            </p:extLst>
          </p:nvPr>
        </p:nvGraphicFramePr>
        <p:xfrm>
          <a:off x="4572000" y="1096085"/>
          <a:ext cx="3898135" cy="2739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Google Shape;726;p39">
            <a:extLst>
              <a:ext uri="{FF2B5EF4-FFF2-40B4-BE49-F238E27FC236}">
                <a16:creationId xmlns:a16="http://schemas.microsoft.com/office/drawing/2014/main" id="{7CCF471B-C0C8-4BA0-A05E-00D9F0ED55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2238"/>
            <a:ext cx="897874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FFFFFF"/>
                </a:solidFill>
              </a:rPr>
              <a:t>Harga internet service fiber optic adalah </a:t>
            </a:r>
            <a:br>
              <a:rPr lang="en" sz="1600" dirty="0">
                <a:solidFill>
                  <a:srgbClr val="FFFFFF"/>
                </a:solidFill>
              </a:rPr>
            </a:br>
            <a:r>
              <a:rPr lang="en" sz="1600" dirty="0">
                <a:solidFill>
                  <a:srgbClr val="FFFFFF"/>
                </a:solidFill>
              </a:rPr>
              <a:t>penyebab customer churn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5" name="Google Shape;671;p36">
            <a:extLst>
              <a:ext uri="{FF2B5EF4-FFF2-40B4-BE49-F238E27FC236}">
                <a16:creationId xmlns:a16="http://schemas.microsoft.com/office/drawing/2014/main" id="{7CE516FC-B95A-4F92-9778-7DCB8F3DBB41}"/>
              </a:ext>
            </a:extLst>
          </p:cNvPr>
          <p:cNvSpPr txBox="1">
            <a:spLocks/>
          </p:cNvSpPr>
          <p:nvPr/>
        </p:nvSpPr>
        <p:spPr>
          <a:xfrm>
            <a:off x="665549" y="4073766"/>
            <a:ext cx="7899991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200" dirty="0">
                <a:solidFill>
                  <a:srgbClr val="FFFFFF"/>
                </a:solidFill>
              </a:rPr>
              <a:t>Pada </a:t>
            </a:r>
            <a:r>
              <a:rPr lang="en-ID" sz="1200" dirty="0" err="1">
                <a:solidFill>
                  <a:srgbClr val="FFFFFF"/>
                </a:solidFill>
              </a:rPr>
              <a:t>jumlah</a:t>
            </a:r>
            <a:r>
              <a:rPr lang="en-ID" sz="1200" dirty="0">
                <a:solidFill>
                  <a:srgbClr val="FFFFFF"/>
                </a:solidFill>
              </a:rPr>
              <a:t> total service yang </a:t>
            </a:r>
            <a:r>
              <a:rPr lang="en-ID" sz="1200" dirty="0" err="1">
                <a:solidFill>
                  <a:srgbClr val="FFFFFF"/>
                </a:solidFill>
              </a:rPr>
              <a:t>sama</a:t>
            </a:r>
            <a:r>
              <a:rPr lang="en-ID" sz="1200" dirty="0">
                <a:solidFill>
                  <a:srgbClr val="FFFFFF"/>
                </a:solidFill>
              </a:rPr>
              <a:t>, </a:t>
            </a:r>
            <a:r>
              <a:rPr lang="en-ID" sz="1200" dirty="0" err="1">
                <a:solidFill>
                  <a:srgbClr val="FFFFFF"/>
                </a:solidFill>
              </a:rPr>
              <a:t>Fiber</a:t>
            </a:r>
            <a:r>
              <a:rPr lang="en-ID" sz="1200" dirty="0">
                <a:solidFill>
                  <a:srgbClr val="FFFFFF"/>
                </a:solidFill>
              </a:rPr>
              <a:t> optic </a:t>
            </a:r>
            <a:r>
              <a:rPr lang="en-ID" sz="1200" dirty="0" err="1">
                <a:solidFill>
                  <a:srgbClr val="FFFFFF"/>
                </a:solidFill>
              </a:rPr>
              <a:t>memiliki</a:t>
            </a:r>
            <a:r>
              <a:rPr lang="en-ID" sz="1200" dirty="0">
                <a:solidFill>
                  <a:srgbClr val="FFFFFF"/>
                </a:solidFill>
              </a:rPr>
              <a:t> churn rate  dan monthly charges yang </a:t>
            </a:r>
            <a:r>
              <a:rPr lang="en-ID" sz="1200" dirty="0" err="1">
                <a:solidFill>
                  <a:srgbClr val="FFFFFF"/>
                </a:solidFill>
              </a:rPr>
              <a:t>lebih</a:t>
            </a:r>
            <a:r>
              <a:rPr lang="en-ID" sz="1200" dirty="0">
                <a:solidFill>
                  <a:srgbClr val="FFFFFF"/>
                </a:solidFill>
              </a:rPr>
              <a:t> </a:t>
            </a:r>
            <a:r>
              <a:rPr lang="en-ID" sz="1200" dirty="0" err="1">
                <a:solidFill>
                  <a:srgbClr val="FFFFFF"/>
                </a:solidFill>
              </a:rPr>
              <a:t>tinggi</a:t>
            </a:r>
            <a:r>
              <a:rPr lang="en-ID" sz="1200" dirty="0">
                <a:solidFill>
                  <a:srgbClr val="FFFFFF"/>
                </a:solidFill>
              </a:rPr>
              <a:t> </a:t>
            </a:r>
            <a:r>
              <a:rPr lang="en-ID" sz="1200" dirty="0" err="1">
                <a:solidFill>
                  <a:srgbClr val="FFFFFF"/>
                </a:solidFill>
              </a:rPr>
              <a:t>daripada</a:t>
            </a:r>
            <a:r>
              <a:rPr lang="en-ID" sz="1200" dirty="0">
                <a:solidFill>
                  <a:srgbClr val="FFFFFF"/>
                </a:solidFill>
              </a:rPr>
              <a:t> </a:t>
            </a:r>
            <a:r>
              <a:rPr lang="en-ID" sz="1200" dirty="0" err="1">
                <a:solidFill>
                  <a:srgbClr val="FFFFFF"/>
                </a:solidFill>
              </a:rPr>
              <a:t>lainnya</a:t>
            </a:r>
            <a:endParaRPr lang="en-ID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56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9"/>
          <p:cNvSpPr txBox="1">
            <a:spLocks noGrp="1"/>
          </p:cNvSpPr>
          <p:nvPr>
            <p:ph type="title"/>
          </p:nvPr>
        </p:nvSpPr>
        <p:spPr>
          <a:xfrm>
            <a:off x="0" y="3872773"/>
            <a:ext cx="8745588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Customer dengan contract month-to-month memiliki churn rate yang sangat tinggi dan paling banyak berlangganan internet service fiber optic</a:t>
            </a:r>
            <a:endParaRPr sz="1600" dirty="0">
              <a:solidFill>
                <a:schemeClr val="lt1"/>
              </a:solidFill>
            </a:endParaRPr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96123705-A809-414E-9D3F-03DCF6F31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217351"/>
              </p:ext>
            </p:extLst>
          </p:nvPr>
        </p:nvGraphicFramePr>
        <p:xfrm>
          <a:off x="395884" y="757855"/>
          <a:ext cx="3669339" cy="291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7150FD19-92C6-4B29-B50A-71920B7DA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208028"/>
              </p:ext>
            </p:extLst>
          </p:nvPr>
        </p:nvGraphicFramePr>
        <p:xfrm>
          <a:off x="4263528" y="757855"/>
          <a:ext cx="4482059" cy="2912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8858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816A811-1D13-41AB-9C60-9C3E17835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431636"/>
              </p:ext>
            </p:extLst>
          </p:nvPr>
        </p:nvGraphicFramePr>
        <p:xfrm>
          <a:off x="1652216" y="1163327"/>
          <a:ext cx="5432612" cy="3564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Google Shape;892;p49">
            <a:extLst>
              <a:ext uri="{FF2B5EF4-FFF2-40B4-BE49-F238E27FC236}">
                <a16:creationId xmlns:a16="http://schemas.microsoft.com/office/drawing/2014/main" id="{3FD89141-F092-4C36-93E4-58A7E8C6C2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945" y="161994"/>
            <a:ext cx="6933883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Customer dengan contract month-to-month selalu membayar biaya layanan paling mahal</a:t>
            </a:r>
            <a:endParaRPr sz="1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432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671;p36">
            <a:extLst>
              <a:ext uri="{FF2B5EF4-FFF2-40B4-BE49-F238E27FC236}">
                <a16:creationId xmlns:a16="http://schemas.microsoft.com/office/drawing/2014/main" id="{07BA6C82-1C19-4E13-95BB-4470C96EC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386" y="235646"/>
            <a:ext cx="8251368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Customer dengan masa tenure 0-12 bulan mayoritas memilih sistem contract month to month dan relatif ingin churn dibandingkan dengan yang lain</a:t>
            </a:r>
            <a:endParaRPr sz="1600" dirty="0">
              <a:solidFill>
                <a:srgbClr val="FFFFFF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F8E212-93A0-45F7-A2F6-487FDC5365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603449"/>
              </p:ext>
            </p:extLst>
          </p:nvPr>
        </p:nvGraphicFramePr>
        <p:xfrm>
          <a:off x="3936833" y="1480873"/>
          <a:ext cx="5015781" cy="291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B568798-AF32-478B-AAB0-C79576525A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2247311"/>
              </p:ext>
            </p:extLst>
          </p:nvPr>
        </p:nvGraphicFramePr>
        <p:xfrm>
          <a:off x="191386" y="1480873"/>
          <a:ext cx="3615176" cy="291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2491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6"/>
          <p:cNvSpPr txBox="1">
            <a:spLocks noGrp="1"/>
          </p:cNvSpPr>
          <p:nvPr>
            <p:ph type="title"/>
          </p:nvPr>
        </p:nvSpPr>
        <p:spPr>
          <a:xfrm>
            <a:off x="0" y="1787700"/>
            <a:ext cx="9144000" cy="12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800" dirty="0"/>
              <a:t>Churn Prediction</a:t>
            </a:r>
            <a:endParaRPr sz="4800" dirty="0"/>
          </a:p>
        </p:txBody>
      </p:sp>
      <p:sp>
        <p:nvSpPr>
          <p:cNvPr id="855" name="Google Shape;855;p46"/>
          <p:cNvSpPr txBox="1">
            <a:spLocks noGrp="1"/>
          </p:cNvSpPr>
          <p:nvPr>
            <p:ph type="subTitle" idx="1"/>
          </p:nvPr>
        </p:nvSpPr>
        <p:spPr>
          <a:xfrm>
            <a:off x="90721" y="2940240"/>
            <a:ext cx="7953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33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8"/>
          <p:cNvSpPr txBox="1">
            <a:spLocks noGrp="1"/>
          </p:cNvSpPr>
          <p:nvPr>
            <p:ph type="ctrTitle"/>
          </p:nvPr>
        </p:nvSpPr>
        <p:spPr>
          <a:xfrm>
            <a:off x="177822" y="300373"/>
            <a:ext cx="6371833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Na</a:t>
            </a:r>
            <a:r>
              <a:rPr lang="en-ID" sz="1600" dirty="0"/>
              <a:t>ï</a:t>
            </a:r>
            <a:r>
              <a:rPr lang="en" sz="1600" dirty="0"/>
              <a:t>ve Bayes dengan Over Sampling SMOTE memiliki ROC 83% dan Recall 76% </a:t>
            </a:r>
            <a:endParaRPr sz="1600" dirty="0">
              <a:solidFill>
                <a:srgbClr val="073763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86C74C-8940-478E-A6D7-5F9F77CF0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1" y="1297171"/>
            <a:ext cx="4416261" cy="354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39ADC7A-7BE0-46A1-BD8E-2FCA6ABFD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61" y="1557703"/>
            <a:ext cx="3580483" cy="302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12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8"/>
          <p:cNvSpPr txBox="1">
            <a:spLocks noGrp="1"/>
          </p:cNvSpPr>
          <p:nvPr>
            <p:ph type="ctrTitle"/>
          </p:nvPr>
        </p:nvSpPr>
        <p:spPr>
          <a:xfrm>
            <a:off x="166392" y="220363"/>
            <a:ext cx="6371833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Profit paling 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dicapai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marketing treatment </a:t>
            </a:r>
            <a:r>
              <a:rPr lang="en-US" sz="1600" dirty="0" err="1"/>
              <a:t>terhadap</a:t>
            </a:r>
            <a:r>
              <a:rPr lang="en-US" sz="1600" dirty="0"/>
              <a:t> 20% </a:t>
            </a:r>
            <a:r>
              <a:rPr lang="en-US" sz="1600" dirty="0" err="1"/>
              <a:t>populasi</a:t>
            </a:r>
            <a:r>
              <a:rPr lang="en-US" sz="1600" dirty="0"/>
              <a:t> </a:t>
            </a:r>
            <a:endParaRPr sz="1600" dirty="0">
              <a:solidFill>
                <a:srgbClr val="073763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9099EE-22B5-408F-A3BD-22EFB122A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1130274"/>
            <a:ext cx="4601528" cy="371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446F05-3B7F-4431-A118-4831577AE984}"/>
              </a:ext>
            </a:extLst>
          </p:cNvPr>
          <p:cNvCxnSpPr>
            <a:cxnSpLocks/>
          </p:cNvCxnSpPr>
          <p:nvPr/>
        </p:nvCxnSpPr>
        <p:spPr>
          <a:xfrm>
            <a:off x="3047646" y="1923046"/>
            <a:ext cx="1" cy="2680852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5555E-AA80-4474-8A22-FE5EF485880C}"/>
              </a:ext>
            </a:extLst>
          </p:cNvPr>
          <p:cNvCxnSpPr>
            <a:cxnSpLocks/>
          </p:cNvCxnSpPr>
          <p:nvPr/>
        </p:nvCxnSpPr>
        <p:spPr>
          <a:xfrm flipH="1">
            <a:off x="2087525" y="1938286"/>
            <a:ext cx="960122" cy="0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6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7"/>
          <p:cNvSpPr txBox="1">
            <a:spLocks noGrp="1"/>
          </p:cNvSpPr>
          <p:nvPr>
            <p:ph type="title"/>
          </p:nvPr>
        </p:nvSpPr>
        <p:spPr>
          <a:xfrm>
            <a:off x="1746174" y="699844"/>
            <a:ext cx="5651652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BUSINESS PROBLEM</a:t>
            </a:r>
            <a:endParaRPr dirty="0"/>
          </a:p>
        </p:txBody>
      </p:sp>
      <p:sp>
        <p:nvSpPr>
          <p:cNvPr id="702" name="Google Shape;702;p37"/>
          <p:cNvSpPr/>
          <p:nvPr/>
        </p:nvSpPr>
        <p:spPr>
          <a:xfrm>
            <a:off x="3118398" y="4474741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3118398" y="4065709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3475439" y="3803238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3488922" y="3839903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7"/>
          <p:cNvSpPr/>
          <p:nvPr/>
        </p:nvSpPr>
        <p:spPr>
          <a:xfrm rot="-5400000">
            <a:off x="4731390" y="4184384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7"/>
          <p:cNvSpPr txBox="1">
            <a:spLocks noGrp="1"/>
          </p:cNvSpPr>
          <p:nvPr>
            <p:ph type="subTitle" idx="1"/>
          </p:nvPr>
        </p:nvSpPr>
        <p:spPr>
          <a:xfrm>
            <a:off x="1881360" y="2357104"/>
            <a:ext cx="538128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26,5% dari 7043 Customer berhenti berlangganan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telco service yang mengakibatkan penurunan revenue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31050C8-FA12-4BD6-9552-6B8E9591C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209" y="1206500"/>
            <a:ext cx="4771191" cy="372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5" name="Google Shape;885;p48"/>
          <p:cNvSpPr txBox="1">
            <a:spLocks noGrp="1"/>
          </p:cNvSpPr>
          <p:nvPr>
            <p:ph type="ctrTitle"/>
          </p:nvPr>
        </p:nvSpPr>
        <p:spPr>
          <a:xfrm>
            <a:off x="166805" y="359309"/>
            <a:ext cx="6371833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Pada 20% populasi, dengan mengurutkan </a:t>
            </a:r>
            <a:br>
              <a:rPr lang="en" sz="1600" dirty="0"/>
            </a:br>
            <a:r>
              <a:rPr lang="en" sz="1600" dirty="0"/>
              <a:t>probability, model mampu memprediksi 50% customer yang akan churn</a:t>
            </a:r>
            <a:endParaRPr sz="1600" dirty="0">
              <a:solidFill>
                <a:srgbClr val="073763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1E24F2-2B49-4F2A-93DE-FC02F40AF2C3}"/>
              </a:ext>
            </a:extLst>
          </p:cNvPr>
          <p:cNvCxnSpPr>
            <a:cxnSpLocks/>
          </p:cNvCxnSpPr>
          <p:nvPr/>
        </p:nvCxnSpPr>
        <p:spPr>
          <a:xfrm>
            <a:off x="2857500" y="2952750"/>
            <a:ext cx="0" cy="1689100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EDCE81-1DAB-4CBC-A5DB-BD861F488855}"/>
              </a:ext>
            </a:extLst>
          </p:cNvPr>
          <p:cNvCxnSpPr>
            <a:cxnSpLocks/>
          </p:cNvCxnSpPr>
          <p:nvPr/>
        </p:nvCxnSpPr>
        <p:spPr>
          <a:xfrm flipH="1">
            <a:off x="1981200" y="2952750"/>
            <a:ext cx="876301" cy="0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120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8"/>
          <p:cNvSpPr txBox="1">
            <a:spLocks noGrp="1"/>
          </p:cNvSpPr>
          <p:nvPr>
            <p:ph type="ctrTitle"/>
          </p:nvPr>
        </p:nvSpPr>
        <p:spPr>
          <a:xfrm>
            <a:off x="177822" y="300372"/>
            <a:ext cx="6371833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Pada 20% populasi, peforma model 2,5x lebih baik daripada random choice  </a:t>
            </a:r>
            <a:endParaRPr sz="1600" dirty="0">
              <a:solidFill>
                <a:srgbClr val="073763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ACD27B-6EBB-4F23-BED8-243A52B70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80" y="1055446"/>
            <a:ext cx="4648865" cy="37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1E24F2-2B49-4F2A-93DE-FC02F40AF2C3}"/>
              </a:ext>
            </a:extLst>
          </p:cNvPr>
          <p:cNvCxnSpPr>
            <a:cxnSpLocks/>
          </p:cNvCxnSpPr>
          <p:nvPr/>
        </p:nvCxnSpPr>
        <p:spPr>
          <a:xfrm>
            <a:off x="2941320" y="2688590"/>
            <a:ext cx="0" cy="1891030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EDCE81-1DAB-4CBC-A5DB-BD861F488855}"/>
              </a:ext>
            </a:extLst>
          </p:cNvPr>
          <p:cNvCxnSpPr>
            <a:cxnSpLocks/>
          </p:cNvCxnSpPr>
          <p:nvPr/>
        </p:nvCxnSpPr>
        <p:spPr>
          <a:xfrm flipH="1">
            <a:off x="1981199" y="2703830"/>
            <a:ext cx="960121" cy="0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902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6"/>
          <p:cNvSpPr txBox="1">
            <a:spLocks noGrp="1"/>
          </p:cNvSpPr>
          <p:nvPr>
            <p:ph type="title"/>
          </p:nvPr>
        </p:nvSpPr>
        <p:spPr>
          <a:xfrm>
            <a:off x="0" y="1787700"/>
            <a:ext cx="9144000" cy="12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800" dirty="0"/>
              <a:t>Recommendations</a:t>
            </a:r>
            <a:endParaRPr sz="4800" dirty="0"/>
          </a:p>
        </p:txBody>
      </p:sp>
      <p:sp>
        <p:nvSpPr>
          <p:cNvPr id="855" name="Google Shape;855;p46"/>
          <p:cNvSpPr txBox="1">
            <a:spLocks noGrp="1"/>
          </p:cNvSpPr>
          <p:nvPr>
            <p:ph type="subTitle" idx="1"/>
          </p:nvPr>
        </p:nvSpPr>
        <p:spPr>
          <a:xfrm>
            <a:off x="90721" y="2940240"/>
            <a:ext cx="7953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berdasarkan</a:t>
            </a:r>
            <a:r>
              <a:rPr lang="en-US" dirty="0"/>
              <a:t> Feature Important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9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31304-777C-4334-918A-83D4FA6E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06" y="1117600"/>
            <a:ext cx="7752594" cy="3495238"/>
          </a:xfrm>
          <a:prstGeom prst="rect">
            <a:avLst/>
          </a:prstGeom>
        </p:spPr>
      </p:pic>
      <p:sp>
        <p:nvSpPr>
          <p:cNvPr id="8" name="Google Shape;885;p48">
            <a:extLst>
              <a:ext uri="{FF2B5EF4-FFF2-40B4-BE49-F238E27FC236}">
                <a16:creationId xmlns:a16="http://schemas.microsoft.com/office/drawing/2014/main" id="{89CBB5B7-4DBB-4B43-B52E-53722D5BE049}"/>
              </a:ext>
            </a:extLst>
          </p:cNvPr>
          <p:cNvSpPr txBox="1">
            <a:spLocks/>
          </p:cNvSpPr>
          <p:nvPr/>
        </p:nvSpPr>
        <p:spPr>
          <a:xfrm>
            <a:off x="154105" y="277962"/>
            <a:ext cx="7300795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D" sz="1600" dirty="0" err="1"/>
              <a:t>Sistem</a:t>
            </a:r>
            <a:r>
              <a:rPr lang="en-ID" sz="1600" dirty="0"/>
              <a:t> contract, internet service dan tenure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faktor</a:t>
            </a:r>
            <a:r>
              <a:rPr lang="en-ID" sz="1600" dirty="0"/>
              <a:t> </a:t>
            </a:r>
            <a:r>
              <a:rPr lang="en-ID" sz="1600" dirty="0" err="1"/>
              <a:t>penting</a:t>
            </a:r>
            <a:r>
              <a:rPr lang="en-ID" sz="1600" dirty="0"/>
              <a:t> yang </a:t>
            </a:r>
            <a:r>
              <a:rPr lang="en-ID" sz="1600" dirty="0" err="1"/>
              <a:t>mempengaruhi</a:t>
            </a:r>
            <a:r>
              <a:rPr lang="en-ID" sz="1600" dirty="0"/>
              <a:t> customer churn</a:t>
            </a:r>
            <a:endParaRPr lang="en-ID" sz="1600" dirty="0">
              <a:solidFill>
                <a:srgbClr val="0737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678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60"/>
          <p:cNvSpPr txBox="1">
            <a:spLocks noGrp="1"/>
          </p:cNvSpPr>
          <p:nvPr>
            <p:ph type="title"/>
          </p:nvPr>
        </p:nvSpPr>
        <p:spPr>
          <a:xfrm>
            <a:off x="332400" y="332576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Recommendations</a:t>
            </a:r>
            <a:endParaRPr sz="2400" dirty="0"/>
          </a:p>
        </p:txBody>
      </p:sp>
      <p:grpSp>
        <p:nvGrpSpPr>
          <p:cNvPr id="1231" name="Google Shape;1231;p60"/>
          <p:cNvGrpSpPr/>
          <p:nvPr/>
        </p:nvGrpSpPr>
        <p:grpSpPr>
          <a:xfrm>
            <a:off x="5592900" y="1737424"/>
            <a:ext cx="2500800" cy="2500800"/>
            <a:chOff x="5592900" y="1737424"/>
            <a:chExt cx="2500800" cy="2500800"/>
          </a:xfrm>
        </p:grpSpPr>
        <p:sp>
          <p:nvSpPr>
            <p:cNvPr id="1232" name="Google Shape;1232;p60"/>
            <p:cNvSpPr/>
            <p:nvPr/>
          </p:nvSpPr>
          <p:spPr>
            <a:xfrm rot="10800000">
              <a:off x="5592900" y="1737424"/>
              <a:ext cx="2500800" cy="2500800"/>
            </a:xfrm>
            <a:prstGeom prst="diamond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0"/>
            <p:cNvSpPr/>
            <p:nvPr/>
          </p:nvSpPr>
          <p:spPr>
            <a:xfrm rot="10800000">
              <a:off x="6051150" y="2195682"/>
              <a:ext cx="1584300" cy="1584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0"/>
            <p:cNvSpPr/>
            <p:nvPr/>
          </p:nvSpPr>
          <p:spPr>
            <a:xfrm rot="10800000">
              <a:off x="6469350" y="2613884"/>
              <a:ext cx="747900" cy="747900"/>
            </a:xfrm>
            <a:prstGeom prst="diamond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85;p48">
            <a:extLst>
              <a:ext uri="{FF2B5EF4-FFF2-40B4-BE49-F238E27FC236}">
                <a16:creationId xmlns:a16="http://schemas.microsoft.com/office/drawing/2014/main" id="{D761D3CD-F062-407A-B367-337C7D1221FA}"/>
              </a:ext>
            </a:extLst>
          </p:cNvPr>
          <p:cNvSpPr txBox="1">
            <a:spLocks/>
          </p:cNvSpPr>
          <p:nvPr/>
        </p:nvSpPr>
        <p:spPr>
          <a:xfrm>
            <a:off x="332400" y="1170676"/>
            <a:ext cx="5135875" cy="306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AutoNum type="arabicPeriod"/>
            </a:pPr>
            <a:endParaRPr lang="en-ID" sz="1200" dirty="0"/>
          </a:p>
          <a:p>
            <a:pPr marL="342900" indent="-342900" algn="l">
              <a:buAutoNum type="arabicPeriod"/>
            </a:pPr>
            <a:endParaRPr lang="en-ID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perbaikan</a:t>
            </a:r>
            <a:r>
              <a:rPr lang="en-ID" sz="1200" dirty="0"/>
              <a:t> pada </a:t>
            </a:r>
            <a:r>
              <a:rPr lang="en-ID" sz="1200" dirty="0" err="1"/>
              <a:t>layanan</a:t>
            </a:r>
            <a:r>
              <a:rPr lang="en-ID" sz="1200" dirty="0"/>
              <a:t> </a:t>
            </a:r>
            <a:r>
              <a:rPr lang="en-ID" sz="1200" dirty="0" err="1"/>
              <a:t>Fiber</a:t>
            </a:r>
            <a:r>
              <a:rPr lang="en-ID" sz="1200" dirty="0"/>
              <a:t> Optic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D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D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1200" dirty="0" err="1"/>
              <a:t>Menawarkan</a:t>
            </a:r>
            <a:r>
              <a:rPr lang="en-ID" sz="1200" dirty="0"/>
              <a:t> bundling package </a:t>
            </a:r>
            <a:r>
              <a:rPr lang="en-ID" sz="1200" dirty="0" err="1"/>
              <a:t>Fiber</a:t>
            </a:r>
            <a:r>
              <a:rPr lang="en-ID" sz="1200" dirty="0"/>
              <a:t> Optic  </a:t>
            </a:r>
            <a:r>
              <a:rPr lang="en-ID" sz="1200" dirty="0" err="1"/>
              <a:t>dengan</a:t>
            </a:r>
            <a:r>
              <a:rPr lang="en-ID" sz="1200" dirty="0"/>
              <a:t> Online Security dan </a:t>
            </a:r>
            <a:r>
              <a:rPr lang="en-ID" sz="1200" dirty="0" err="1"/>
              <a:t>atau</a:t>
            </a:r>
            <a:r>
              <a:rPr lang="en-ID" sz="1200" dirty="0"/>
              <a:t> Tech Support </a:t>
            </a:r>
            <a:r>
              <a:rPr lang="en-ID" sz="1200" dirty="0" err="1"/>
              <a:t>jika</a:t>
            </a:r>
            <a:r>
              <a:rPr lang="en-ID" sz="1200" dirty="0"/>
              <a:t> </a:t>
            </a:r>
            <a:r>
              <a:rPr lang="en-ID" sz="1200" dirty="0" err="1"/>
              <a:t>mengambil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contract minimal 1 </a:t>
            </a:r>
            <a:r>
              <a:rPr lang="en-ID" sz="1200" dirty="0" err="1"/>
              <a:t>tahun</a:t>
            </a:r>
            <a:endParaRPr lang="en-ID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D" sz="1200" dirty="0"/>
          </a:p>
          <a:p>
            <a:pPr algn="l"/>
            <a:r>
              <a:rPr lang="en-ID" sz="1200" dirty="0"/>
              <a:t> </a:t>
            </a:r>
          </a:p>
          <a:p>
            <a:pPr algn="l"/>
            <a:endParaRPr lang="en-ID" sz="1400" dirty="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4"/>
          <p:cNvSpPr txBox="1">
            <a:spLocks noGrp="1"/>
          </p:cNvSpPr>
          <p:nvPr>
            <p:ph type="title"/>
          </p:nvPr>
        </p:nvSpPr>
        <p:spPr>
          <a:xfrm>
            <a:off x="2450850" y="874903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7"/>
          <p:cNvSpPr txBox="1">
            <a:spLocks noGrp="1"/>
          </p:cNvSpPr>
          <p:nvPr>
            <p:ph type="title"/>
          </p:nvPr>
        </p:nvSpPr>
        <p:spPr>
          <a:xfrm>
            <a:off x="2381466" y="512122"/>
            <a:ext cx="42132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861" name="Google Shape;861;p47"/>
          <p:cNvSpPr txBox="1">
            <a:spLocks noGrp="1"/>
          </p:cNvSpPr>
          <p:nvPr>
            <p:ph type="subTitle" idx="1"/>
          </p:nvPr>
        </p:nvSpPr>
        <p:spPr>
          <a:xfrm>
            <a:off x="-298777" y="2332500"/>
            <a:ext cx="3495305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Analisa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Penyebab</a:t>
            </a:r>
            <a:endParaRPr dirty="0"/>
          </a:p>
        </p:txBody>
      </p:sp>
      <p:sp>
        <p:nvSpPr>
          <p:cNvPr id="862" name="Google Shape;862;p47"/>
          <p:cNvSpPr txBox="1">
            <a:spLocks noGrp="1"/>
          </p:cNvSpPr>
          <p:nvPr>
            <p:ph type="subTitle" idx="2"/>
          </p:nvPr>
        </p:nvSpPr>
        <p:spPr>
          <a:xfrm>
            <a:off x="2555507" y="2445220"/>
            <a:ext cx="3152789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Churn Prediction</a:t>
            </a:r>
            <a:endParaRPr dirty="0"/>
          </a:p>
        </p:txBody>
      </p:sp>
      <p:sp>
        <p:nvSpPr>
          <p:cNvPr id="863" name="Google Shape;863;p47"/>
          <p:cNvSpPr txBox="1">
            <a:spLocks noGrp="1"/>
          </p:cNvSpPr>
          <p:nvPr>
            <p:ph type="subTitle" idx="3"/>
          </p:nvPr>
        </p:nvSpPr>
        <p:spPr>
          <a:xfrm>
            <a:off x="5830777" y="2445220"/>
            <a:ext cx="3103875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864" name="Google Shape;864;p47"/>
          <p:cNvSpPr txBox="1">
            <a:spLocks noGrp="1"/>
          </p:cNvSpPr>
          <p:nvPr>
            <p:ph type="subTitle" idx="4"/>
          </p:nvPr>
        </p:nvSpPr>
        <p:spPr>
          <a:xfrm>
            <a:off x="479840" y="3183415"/>
            <a:ext cx="19683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Mengetahui penyebab churn berdasarkan hasil Exploratory Data Analysis</a:t>
            </a:r>
            <a:endParaRPr dirty="0"/>
          </a:p>
        </p:txBody>
      </p:sp>
      <p:sp>
        <p:nvSpPr>
          <p:cNvPr id="865" name="Google Shape;865;p47"/>
          <p:cNvSpPr txBox="1">
            <a:spLocks noGrp="1"/>
          </p:cNvSpPr>
          <p:nvPr>
            <p:ph type="subTitle" idx="5"/>
          </p:nvPr>
        </p:nvSpPr>
        <p:spPr>
          <a:xfrm>
            <a:off x="2830775" y="3233677"/>
            <a:ext cx="2654865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Memprediksi customer yang akan churn berdasarkan kemampuan Machine Learning</a:t>
            </a:r>
            <a:endParaRPr dirty="0"/>
          </a:p>
        </p:txBody>
      </p:sp>
      <p:sp>
        <p:nvSpPr>
          <p:cNvPr id="866" name="Google Shape;866;p47"/>
          <p:cNvSpPr txBox="1">
            <a:spLocks noGrp="1"/>
          </p:cNvSpPr>
          <p:nvPr>
            <p:ph type="subTitle" idx="6"/>
          </p:nvPr>
        </p:nvSpPr>
        <p:spPr>
          <a:xfrm>
            <a:off x="5830777" y="3245999"/>
            <a:ext cx="31412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Memberi rekomendasi yang sesuai untuk menurunkan churn rate </a:t>
            </a:r>
            <a:r>
              <a:rPr lang="en-ID" dirty="0"/>
              <a:t>b</a:t>
            </a:r>
            <a:r>
              <a:rPr lang="en" dirty="0"/>
              <a:t>erdasarkan Feature Important</a:t>
            </a:r>
            <a:endParaRPr dirty="0"/>
          </a:p>
        </p:txBody>
      </p:sp>
      <p:sp>
        <p:nvSpPr>
          <p:cNvPr id="877" name="Google Shape;877;p47"/>
          <p:cNvSpPr/>
          <p:nvPr/>
        </p:nvSpPr>
        <p:spPr>
          <a:xfrm flipH="1">
            <a:off x="2570621" y="2455014"/>
            <a:ext cx="63267" cy="20661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77;p47">
            <a:extLst>
              <a:ext uri="{FF2B5EF4-FFF2-40B4-BE49-F238E27FC236}">
                <a16:creationId xmlns:a16="http://schemas.microsoft.com/office/drawing/2014/main" id="{51544272-86AA-4F77-8434-0820C5C5CF0E}"/>
              </a:ext>
            </a:extLst>
          </p:cNvPr>
          <p:cNvSpPr/>
          <p:nvPr/>
        </p:nvSpPr>
        <p:spPr>
          <a:xfrm flipH="1">
            <a:off x="5619260" y="2445220"/>
            <a:ext cx="63267" cy="20661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6"/>
          <p:cNvSpPr txBox="1">
            <a:spLocks noGrp="1"/>
          </p:cNvSpPr>
          <p:nvPr>
            <p:ph type="title"/>
          </p:nvPr>
        </p:nvSpPr>
        <p:spPr>
          <a:xfrm>
            <a:off x="0" y="1787700"/>
            <a:ext cx="9144000" cy="12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 dirty="0"/>
              <a:t>Analisa Penyebab Churn</a:t>
            </a:r>
            <a:endParaRPr sz="4000" dirty="0"/>
          </a:p>
        </p:txBody>
      </p:sp>
      <p:sp>
        <p:nvSpPr>
          <p:cNvPr id="855" name="Google Shape;855;p46"/>
          <p:cNvSpPr txBox="1">
            <a:spLocks noGrp="1"/>
          </p:cNvSpPr>
          <p:nvPr>
            <p:ph type="subTitle" idx="1"/>
          </p:nvPr>
        </p:nvSpPr>
        <p:spPr>
          <a:xfrm>
            <a:off x="595050" y="3028800"/>
            <a:ext cx="7953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-ID" dirty="0" err="1"/>
              <a:t>engan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Exploratory Data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32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0"/>
          <p:cNvSpPr txBox="1">
            <a:spLocks noGrp="1"/>
          </p:cNvSpPr>
          <p:nvPr>
            <p:ph type="title"/>
          </p:nvPr>
        </p:nvSpPr>
        <p:spPr>
          <a:xfrm>
            <a:off x="599100" y="531475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Deep-dive Questions</a:t>
            </a:r>
            <a:endParaRPr dirty="0"/>
          </a:p>
        </p:txBody>
      </p:sp>
      <p:sp>
        <p:nvSpPr>
          <p:cNvPr id="743" name="Google Shape;743;p40"/>
          <p:cNvSpPr txBox="1">
            <a:spLocks noGrp="1"/>
          </p:cNvSpPr>
          <p:nvPr>
            <p:ph type="subTitle" idx="1"/>
          </p:nvPr>
        </p:nvSpPr>
        <p:spPr>
          <a:xfrm>
            <a:off x="2033150" y="1801703"/>
            <a:ext cx="2423100" cy="1155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service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churn rate?</a:t>
            </a:r>
            <a:endParaRPr dirty="0"/>
          </a:p>
        </p:txBody>
      </p:sp>
      <p:sp>
        <p:nvSpPr>
          <p:cNvPr id="744" name="Google Shape;744;p40"/>
          <p:cNvSpPr txBox="1">
            <a:spLocks noGrp="1"/>
          </p:cNvSpPr>
          <p:nvPr>
            <p:ph type="subTitle" idx="4"/>
          </p:nvPr>
        </p:nvSpPr>
        <p:spPr>
          <a:xfrm>
            <a:off x="2033150" y="3501514"/>
            <a:ext cx="2423100" cy="1043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Apakah harga Internet Service – Fiber Optic adalah penyebab churn rate?</a:t>
            </a:r>
            <a:endParaRPr dirty="0"/>
          </a:p>
        </p:txBody>
      </p:sp>
      <p:sp>
        <p:nvSpPr>
          <p:cNvPr id="745" name="Google Shape;745;p40"/>
          <p:cNvSpPr txBox="1">
            <a:spLocks noGrp="1"/>
          </p:cNvSpPr>
          <p:nvPr>
            <p:ph type="subTitle" idx="6"/>
          </p:nvPr>
        </p:nvSpPr>
        <p:spPr>
          <a:xfrm>
            <a:off x="5740172" y="1977454"/>
            <a:ext cx="2423100" cy="934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penyebab churn yang tinggi pada customer dengan contract month-to-month?</a:t>
            </a:r>
            <a:endParaRPr dirty="0"/>
          </a:p>
        </p:txBody>
      </p:sp>
      <p:sp>
        <p:nvSpPr>
          <p:cNvPr id="750" name="Google Shape;750;p40"/>
          <p:cNvSpPr txBox="1">
            <a:spLocks noGrp="1"/>
          </p:cNvSpPr>
          <p:nvPr>
            <p:ph type="subTitle" idx="8"/>
          </p:nvPr>
        </p:nvSpPr>
        <p:spPr>
          <a:xfrm>
            <a:off x="5740173" y="352896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Bagaimana hubungan contract dengan tenure?</a:t>
            </a:r>
            <a:endParaRPr dirty="0"/>
          </a:p>
        </p:txBody>
      </p:sp>
      <p:sp>
        <p:nvSpPr>
          <p:cNvPr id="751" name="Google Shape;751;p40"/>
          <p:cNvSpPr/>
          <p:nvPr/>
        </p:nvSpPr>
        <p:spPr>
          <a:xfrm rot="8040229">
            <a:off x="1105315" y="2100318"/>
            <a:ext cx="671075" cy="64985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0"/>
          <p:cNvSpPr txBox="1">
            <a:spLocks noGrp="1"/>
          </p:cNvSpPr>
          <p:nvPr>
            <p:ph type="title"/>
          </p:nvPr>
        </p:nvSpPr>
        <p:spPr>
          <a:xfrm>
            <a:off x="1138303" y="2138886"/>
            <a:ext cx="6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53" name="Google Shape;753;p40"/>
          <p:cNvSpPr/>
          <p:nvPr/>
        </p:nvSpPr>
        <p:spPr>
          <a:xfrm rot="8040229">
            <a:off x="1105315" y="3643666"/>
            <a:ext cx="671075" cy="64985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0"/>
          <p:cNvSpPr txBox="1">
            <a:spLocks noGrp="1"/>
          </p:cNvSpPr>
          <p:nvPr>
            <p:ph type="title"/>
          </p:nvPr>
        </p:nvSpPr>
        <p:spPr>
          <a:xfrm>
            <a:off x="1138303" y="3682234"/>
            <a:ext cx="6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55" name="Google Shape;755;p40"/>
          <p:cNvSpPr/>
          <p:nvPr/>
        </p:nvSpPr>
        <p:spPr>
          <a:xfrm rot="8040229">
            <a:off x="4815990" y="2100318"/>
            <a:ext cx="671075" cy="64985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0"/>
          <p:cNvSpPr txBox="1">
            <a:spLocks noGrp="1"/>
          </p:cNvSpPr>
          <p:nvPr>
            <p:ph type="title"/>
          </p:nvPr>
        </p:nvSpPr>
        <p:spPr>
          <a:xfrm>
            <a:off x="4848978" y="2138886"/>
            <a:ext cx="605100" cy="572700"/>
          </a:xfrm>
          <a:prstGeom prst="rect">
            <a:avLst/>
          </a:prstGeom>
        </p:spPr>
        <p:txBody>
          <a:bodyPr spcFirstLastPara="1" wrap="square" lIns="5485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57" name="Google Shape;757;p40"/>
          <p:cNvSpPr/>
          <p:nvPr/>
        </p:nvSpPr>
        <p:spPr>
          <a:xfrm rot="8040229">
            <a:off x="4815990" y="3643666"/>
            <a:ext cx="671075" cy="64985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0"/>
          <p:cNvSpPr txBox="1">
            <a:spLocks noGrp="1"/>
          </p:cNvSpPr>
          <p:nvPr>
            <p:ph type="title"/>
          </p:nvPr>
        </p:nvSpPr>
        <p:spPr>
          <a:xfrm>
            <a:off x="4837961" y="3649183"/>
            <a:ext cx="6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4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2"/>
          <p:cNvSpPr/>
          <p:nvPr/>
        </p:nvSpPr>
        <p:spPr>
          <a:xfrm rot="8037502">
            <a:off x="3013001" y="2133188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2"/>
          <p:cNvSpPr/>
          <p:nvPr/>
        </p:nvSpPr>
        <p:spPr>
          <a:xfrm rot="8037502">
            <a:off x="4694712" y="295427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2"/>
          <p:cNvSpPr/>
          <p:nvPr/>
        </p:nvSpPr>
        <p:spPr>
          <a:xfrm rot="8037502">
            <a:off x="5881789" y="1910624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2"/>
          <p:cNvSpPr/>
          <p:nvPr/>
        </p:nvSpPr>
        <p:spPr>
          <a:xfrm rot="8037502">
            <a:off x="3522473" y="327575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2"/>
          <p:cNvSpPr/>
          <p:nvPr/>
        </p:nvSpPr>
        <p:spPr>
          <a:xfrm rot="8037502">
            <a:off x="6212619" y="3405963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71;p36">
            <a:extLst>
              <a:ext uri="{FF2B5EF4-FFF2-40B4-BE49-F238E27FC236}">
                <a16:creationId xmlns:a16="http://schemas.microsoft.com/office/drawing/2014/main" id="{96E134D7-627B-4271-8F87-FCFE123367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8462" y="381940"/>
            <a:ext cx="5927075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Customer yang menggunakan service Fiber Optic cenderung memilih untuk berhenti berlangganan</a:t>
            </a:r>
            <a:endParaRPr sz="1600" dirty="0">
              <a:solidFill>
                <a:srgbClr val="FFFFFF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1192E97-2DE3-4C5A-AC93-568015F69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194127"/>
              </p:ext>
            </p:extLst>
          </p:nvPr>
        </p:nvGraphicFramePr>
        <p:xfrm>
          <a:off x="1781058" y="1388125"/>
          <a:ext cx="5581881" cy="3543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346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CF7451EE-90A1-4C84-A941-810768F3F5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056497"/>
              </p:ext>
            </p:extLst>
          </p:nvPr>
        </p:nvGraphicFramePr>
        <p:xfrm>
          <a:off x="1406769" y="984738"/>
          <a:ext cx="5792315" cy="387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Google Shape;671;p36">
            <a:extLst>
              <a:ext uri="{FF2B5EF4-FFF2-40B4-BE49-F238E27FC236}">
                <a16:creationId xmlns:a16="http://schemas.microsoft.com/office/drawing/2014/main" id="{07BA6C82-1C19-4E13-95BB-4470C96EC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861" y="150585"/>
            <a:ext cx="8251368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Customer yang berlangganan service cenderung memilih untuk churn</a:t>
            </a:r>
            <a:endParaRPr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5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1;p36">
            <a:extLst>
              <a:ext uri="{FF2B5EF4-FFF2-40B4-BE49-F238E27FC236}">
                <a16:creationId xmlns:a16="http://schemas.microsoft.com/office/drawing/2014/main" id="{6243F7D4-8460-443C-BDDA-F942F24BE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861" y="150585"/>
            <a:ext cx="8251368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Customer yang tidak berlangganan protection dan </a:t>
            </a:r>
            <a:br>
              <a:rPr lang="en" sz="1600" dirty="0"/>
            </a:br>
            <a:r>
              <a:rPr lang="en" sz="1600" dirty="0"/>
              <a:t>support service  relatif ingin churn</a:t>
            </a:r>
            <a:endParaRPr sz="1600" dirty="0">
              <a:solidFill>
                <a:srgbClr val="FFFFFF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5F5DFE5-381D-431F-8F39-5411C17AC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586258"/>
              </p:ext>
            </p:extLst>
          </p:nvPr>
        </p:nvGraphicFramePr>
        <p:xfrm>
          <a:off x="1581860" y="1031358"/>
          <a:ext cx="5725098" cy="3770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3132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xfrm>
            <a:off x="600002" y="100251"/>
            <a:ext cx="7910111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u="none" dirty="0"/>
              <a:t>Top 5 Most Expensive Service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" name="Google Shape;729;p39"/>
          <p:cNvGrpSpPr/>
          <p:nvPr/>
        </p:nvGrpSpPr>
        <p:grpSpPr>
          <a:xfrm>
            <a:off x="4202852" y="2053039"/>
            <a:ext cx="749087" cy="748119"/>
            <a:chOff x="5053900" y="2021500"/>
            <a:chExt cx="483750" cy="483125"/>
          </a:xfrm>
        </p:grpSpPr>
        <p:sp>
          <p:nvSpPr>
            <p:cNvPr id="730" name="Google Shape;730;p39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525C61A-BDB6-46A7-AEAE-1E2163DB0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168426"/>
              </p:ext>
            </p:extLst>
          </p:nvPr>
        </p:nvGraphicFramePr>
        <p:xfrm>
          <a:off x="1706397" y="991518"/>
          <a:ext cx="5731205" cy="3752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60850173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Geometric Pitch Deck by Slidesgo">
  <a:themeElements>
    <a:clrScheme name="Simple Light">
      <a:dk1>
        <a:srgbClr val="2D2842"/>
      </a:dk1>
      <a:lt1>
        <a:srgbClr val="FFFFFF"/>
      </a:lt1>
      <a:dk2>
        <a:srgbClr val="2D2842"/>
      </a:dk2>
      <a:lt2>
        <a:srgbClr val="FFFFFF"/>
      </a:lt2>
      <a:accent1>
        <a:srgbClr val="2D2842"/>
      </a:accent1>
      <a:accent2>
        <a:srgbClr val="FB7843"/>
      </a:accent2>
      <a:accent3>
        <a:srgbClr val="FB7843"/>
      </a:accent3>
      <a:accent4>
        <a:srgbClr val="E85CDB"/>
      </a:accent4>
      <a:accent5>
        <a:srgbClr val="E85CDB"/>
      </a:accent5>
      <a:accent6>
        <a:srgbClr val="E85CE2"/>
      </a:accent6>
      <a:hlink>
        <a:srgbClr val="FB7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478</Words>
  <Application>Microsoft Office PowerPoint</Application>
  <PresentationFormat>On-screen Show (16:9)</PresentationFormat>
  <Paragraphs>71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Roboto</vt:lpstr>
      <vt:lpstr>Arial</vt:lpstr>
      <vt:lpstr>Fira Sans Condensed Medium</vt:lpstr>
      <vt:lpstr>Roboto Light</vt:lpstr>
      <vt:lpstr>Krona One</vt:lpstr>
      <vt:lpstr>Modern Geometric Pitch Deck by Slidesgo</vt:lpstr>
      <vt:lpstr>TELCO CUSTOMER CHURN</vt:lpstr>
      <vt:lpstr>BUSINESS PROBLEM</vt:lpstr>
      <vt:lpstr>Objectives</vt:lpstr>
      <vt:lpstr>Analisa Penyebab Churn</vt:lpstr>
      <vt:lpstr>Deep-dive Questions</vt:lpstr>
      <vt:lpstr>Customer yang menggunakan service Fiber Optic cenderung memilih untuk berhenti berlangganan</vt:lpstr>
      <vt:lpstr>Customer yang berlangganan service cenderung memilih untuk churn</vt:lpstr>
      <vt:lpstr>Customer yang tidak berlangganan protection dan  support service  relatif ingin churn</vt:lpstr>
      <vt:lpstr>Top 5 Most Expensive Service</vt:lpstr>
      <vt:lpstr>PowerPoint Presentation</vt:lpstr>
      <vt:lpstr>PowerPoint Presentation</vt:lpstr>
      <vt:lpstr>Harga semua service bukan  penyebab customer churn</vt:lpstr>
      <vt:lpstr>Harga internet service fiber optic adalah  penyebab customer churn</vt:lpstr>
      <vt:lpstr>Customer dengan contract month-to-month memiliki churn rate yang sangat tinggi dan paling banyak berlangganan internet service fiber optic</vt:lpstr>
      <vt:lpstr>Customer dengan contract month-to-month selalu membayar biaya layanan paling mahal</vt:lpstr>
      <vt:lpstr>Customer dengan masa tenure 0-12 bulan mayoritas memilih sistem contract month to month dan relatif ingin churn dibandingkan dengan yang lain</vt:lpstr>
      <vt:lpstr>Churn Prediction</vt:lpstr>
      <vt:lpstr>Naïve Bayes dengan Over Sampling SMOTE memiliki ROC 83% dan Recall 76% </vt:lpstr>
      <vt:lpstr>Profit paling tinggi dapat dicapai dengan melakukan marketing treatment terhadap 20% populasi </vt:lpstr>
      <vt:lpstr>Pada 20% populasi, dengan mengurutkan  probability, model mampu memprediksi 50% customer yang akan churn</vt:lpstr>
      <vt:lpstr>Pada 20% populasi, peforma model 2,5x lebih baik daripada random choice  </vt:lpstr>
      <vt:lpstr>Recommendations</vt:lpstr>
      <vt:lpstr>PowerPoint Presentation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</dc:title>
  <cp:lastModifiedBy>hp</cp:lastModifiedBy>
  <cp:revision>28</cp:revision>
  <dcterms:modified xsi:type="dcterms:W3CDTF">2022-09-24T04:10:21Z</dcterms:modified>
</cp:coreProperties>
</file>