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Tiger: 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e80af81b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e80af81b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e80af81b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e80af81b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e80af81b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e80af81b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6e80af81b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6e80af81b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6e80af81b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6e80af81b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6e80af81b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6e80af81b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6e80af81b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6e80af81b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e80af81b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e80af81b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17ebd4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17ebd4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17ebd4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17ebd4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e80af8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e80af8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e80af81b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e80af81b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e80af81b_5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e80af81b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e80af81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e80af81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e80af81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e80af81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1995 to 2020 data </a:t>
            </a:r>
            <a:r>
              <a:rPr lang="en"/>
              <a:t>Trend of home values over time → poor correlation and the residual chart shows a lot of variability at all price points. An example is looking at 300k home values u would expect to pay + or - 150k and as it gets higher in home prices the </a:t>
            </a:r>
            <a:r>
              <a:rPr lang="en"/>
              <a:t>variability</a:t>
            </a:r>
            <a:r>
              <a:rPr lang="en"/>
              <a:t> is even more spread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e80af81b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e80af81b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Cannot use nationwide statistics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e80af81b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e80af81b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e80af81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e80af81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e80af81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e80af81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e80af81b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e80af81b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ublic.tableau.com/profile/zachary.cohen4578#!/vizhome/FinalProject3Updated2/Dashboard1?publish=y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House Prices with Machine Learning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Zach, Avani, Joe &amp; Tiger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650" y="1390650"/>
            <a:ext cx="382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1603" r="0" t="0"/>
          <a:stretch/>
        </p:blipFill>
        <p:spPr>
          <a:xfrm>
            <a:off x="760800" y="1118650"/>
            <a:ext cx="40488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122450" y="4143600"/>
            <a:ext cx="4794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0.191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</a:t>
            </a: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High Variability in data at all Price points</a:t>
            </a: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 rot="-5400000">
            <a:off x="-29550" y="24738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6327225" y="367845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 rot="-5400000">
            <a:off x="434520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Waterloo</a:t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1039" r="0" t="0"/>
          <a:stretch/>
        </p:blipFill>
        <p:spPr>
          <a:xfrm>
            <a:off x="578650" y="1200150"/>
            <a:ext cx="40719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125"/>
            <a:ext cx="39528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977800" y="4278900"/>
            <a:ext cx="5009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0.931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Low variability at all Price Points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 rot="-5400000">
            <a:off x="-72400" y="22917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6209350" y="36677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 rot="-5400000">
            <a:off x="416055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3416100" y="353350"/>
            <a:ext cx="23118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Williamsburg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25" y="1581150"/>
            <a:ext cx="382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1912" r="0" t="0"/>
          <a:stretch/>
        </p:blipFill>
        <p:spPr>
          <a:xfrm>
            <a:off x="622175" y="1319050"/>
            <a:ext cx="40362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900100" y="4133850"/>
            <a:ext cx="6262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-3.629 (pre-recession exponential trend!)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High variability around $425k, otherwise fairly low variability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 rot="-5400000">
            <a:off x="-83125" y="25060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6262925" y="38395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 rot="-5400000">
            <a:off x="416055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454600" y="353350"/>
            <a:ext cx="22917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 Augustine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728650" y="1307925"/>
            <a:ext cx="40255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450" y="1594850"/>
            <a:ext cx="39814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1110400" y="4131550"/>
            <a:ext cx="6323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0.450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Extremely High Variability at all Price Points (minor exception at &gt;500k)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 rot="-5400000">
            <a:off x="-40250" y="25913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262925" y="395705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 rot="-5400000">
            <a:off x="416055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735900" y="363400"/>
            <a:ext cx="1789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Cookeville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50" y="1602175"/>
            <a:ext cx="37909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4">
            <a:alphaModFix/>
          </a:blip>
          <a:srcRect b="0" l="1623" r="0" t="0"/>
          <a:stretch/>
        </p:blipFill>
        <p:spPr>
          <a:xfrm>
            <a:off x="707225" y="1293800"/>
            <a:ext cx="40479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889400" y="4179100"/>
            <a:ext cx="6303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0.0783 (other phenomenon not explained by recession volatility)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High Variability at all Price Points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 rot="-5400000">
            <a:off x="-72400" y="23871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6262925" y="38098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 rot="-5400000">
            <a:off x="421905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Fe</a:t>
            </a:r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1100"/>
            <a:ext cx="382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4">
            <a:alphaModFix/>
          </a:blip>
          <a:srcRect b="0" l="2238" r="0" t="0"/>
          <a:stretch/>
        </p:blipFill>
        <p:spPr>
          <a:xfrm>
            <a:off x="600750" y="1200150"/>
            <a:ext cx="40227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845200" y="4023900"/>
            <a:ext cx="6156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0.558 (pre-recession and recent exponential trends!)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High Variability at all Price Points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 rot="-5400000">
            <a:off x="-104550" y="230242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6284350" y="37213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 rot="-5400000">
            <a:off x="416055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</a:t>
            </a:r>
            <a:r>
              <a:rPr lang="en"/>
              <a:t>Accuracy and Validity of our Trained Model </a:t>
            </a:r>
            <a:r>
              <a:rPr lang="en"/>
              <a:t>Using </a:t>
            </a:r>
            <a:r>
              <a:rPr lang="en"/>
              <a:t>Artificial Neural Networks (ANN):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819150" y="2270550"/>
            <a:ext cx="7842300" cy="23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OBJECTIVE: Avoid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dataset for home values of all Cities analysed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 split - training and validation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Main dependencies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Sklearn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Google Colab Notebook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50" y="2305925"/>
            <a:ext cx="3710725" cy="19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 splitting,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Building Layer structure for ANN layers. 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50" y="1771900"/>
            <a:ext cx="4718673" cy="31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compilation and data fitting</a:t>
            </a:r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50" y="1523075"/>
            <a:ext cx="5275624" cy="32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819150" y="514350"/>
            <a:ext cx="75057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Loss &amp; Accuracy Validity check for Overfitting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819150" y="3879775"/>
            <a:ext cx="75057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A86E8"/>
                </a:solidFill>
              </a:rPr>
              <a:t>After the Training loss/Validity loss and Training accuracy/Validity accuracy tests, the model does not show any overfitting. The loss has a downward trajectory.  Accuracy and Validity is confirmed for this model. 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25" y="1301950"/>
            <a:ext cx="3752850" cy="24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875" y="1301938"/>
            <a:ext cx="3790950" cy="2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project was focused on looking at key parameters which may help determine Home Values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with Charlotte, and proceeded to include 9 other cities based on City size (avoid bias in data). 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5673400" y="1990725"/>
            <a:ext cx="2292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Charlotte, NC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Boston, MA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Atlanta, GA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Chicago IL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Portland, OR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Williamsburg, VA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Cookeville, TN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Waterloo, IA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St Augustine, FL</a:t>
            </a:r>
            <a:endParaRPr sz="140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dk1"/>
                </a:highlight>
              </a:rPr>
              <a:t>Santa Fe, NM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819150" y="634625"/>
            <a:ext cx="7505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819150" y="1356125"/>
            <a:ext cx="75057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</a:t>
            </a:r>
            <a:r>
              <a:rPr lang="en"/>
              <a:t> </a:t>
            </a:r>
            <a:r>
              <a:rPr lang="en"/>
              <a:t>Tableau</a:t>
            </a:r>
            <a:r>
              <a:rPr lang="en"/>
              <a:t> for visualization and prediction of Home Value for each city over next 5 years (2025)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https://public.tableau.com/profile/zachary.cohen4578#!/vizhome/FinalProject3Updated2/Dashboard1?publish=yes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819150" y="1492825"/>
            <a:ext cx="75057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nearly 25 years of data for 10 cities shows: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multiple cities (ie. Nationwide statistics) as proxy for specific cities NOT recommended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other similar size cities as proxy may work in certain cases.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Trends in individual smaller cities are unique and warrant focused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Prices in certain cities (Big and small) show </a:t>
            </a:r>
            <a:r>
              <a:rPr lang="en"/>
              <a:t>variability at ALL Price Points whereas some cities (big or small) shows variability only at higher price points.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Also,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and Validity of the Model </a:t>
            </a:r>
            <a:r>
              <a:rPr lang="en" u="sng"/>
              <a:t>CONFIRMED!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Margin of Error of Average Projected (2025) Home values, is representative of the R2 Score.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majority of the studied cities are projected to have increase in home values over next 5 years.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Extraction, Transformation &amp; Loading</a:t>
            </a:r>
            <a:endParaRPr sz="27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Utilized</a:t>
            </a:r>
            <a:r>
              <a:rPr lang="en" sz="1400"/>
              <a:t> Quandl and pulled Zillow historical data dating back 25 years (for most cities).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Pulled </a:t>
            </a:r>
            <a:r>
              <a:rPr lang="en" sz="1400"/>
              <a:t>separate</a:t>
            </a:r>
            <a:r>
              <a:rPr lang="en" sz="1400"/>
              <a:t> JSON files for each city and converted to CSV files.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Uploaded the csv files into MongoDB into one database.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786150" y="283050"/>
            <a:ext cx="1571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cities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2075" r="0" t="0"/>
          <a:stretch/>
        </p:blipFill>
        <p:spPr>
          <a:xfrm>
            <a:off x="632900" y="944025"/>
            <a:ext cx="4029501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9400"/>
            <a:ext cx="38290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632900" y="3817450"/>
            <a:ext cx="7825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3716975"/>
            <a:ext cx="75057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Found statistics and predictions for entire data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</a:rPr>
              <a:t>Housing R2 Score: 0.125</a:t>
            </a:r>
            <a:endParaRPr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Plot of residuals at various price points shows HUGE Variability. 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 rot="-5400000">
            <a:off x="-72400" y="21309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 rot="-5400000">
            <a:off x="4160550" y="208705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230775" y="344815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699400"/>
            <a:ext cx="75057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several cities (as a substitute for nationwide statistics) is not helpful. 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separate data frames for each city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scatter/ linear regression / residuals plots for each city.</a:t>
            </a:r>
            <a:endParaRPr sz="1400"/>
          </a:p>
        </p:txBody>
      </p:sp>
      <p:sp>
        <p:nvSpPr>
          <p:cNvPr id="160" name="Google Shape;160;p17"/>
          <p:cNvSpPr txBox="1"/>
          <p:nvPr/>
        </p:nvSpPr>
        <p:spPr>
          <a:xfrm>
            <a:off x="2883150" y="803650"/>
            <a:ext cx="30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Lets look at individual cities...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50" y="1398375"/>
            <a:ext cx="37719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1806" r="0" t="0"/>
          <a:stretch/>
        </p:blipFill>
        <p:spPr>
          <a:xfrm>
            <a:off x="707225" y="1106800"/>
            <a:ext cx="40404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832475" y="4204550"/>
            <a:ext cx="626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-33.376 (pre-recession and recent exponential trends!)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High variability at all Price Points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 rot="-5400000">
            <a:off x="-72400" y="21309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250200" y="37605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 rot="-5400000">
            <a:off x="4160550" y="23871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575" y="1226975"/>
            <a:ext cx="37719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1806" r="0" t="0"/>
          <a:stretch/>
        </p:blipFill>
        <p:spPr>
          <a:xfrm>
            <a:off x="707225" y="944025"/>
            <a:ext cx="40404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3716975"/>
            <a:ext cx="75057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</a:rPr>
              <a:t>Housing R2 Score: 0.902</a:t>
            </a:r>
            <a:endParaRPr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Residuals:  Variability around 300k budget (upto $40k), but otherwise less than $10k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 rot="-5400000">
            <a:off x="-72400" y="21309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230775" y="351415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 rot="-5400000">
            <a:off x="4235550" y="2151038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0650"/>
            <a:ext cx="382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4">
            <a:alphaModFix/>
          </a:blip>
          <a:srcRect b="0" l="1835" r="0" t="0"/>
          <a:stretch/>
        </p:blipFill>
        <p:spPr>
          <a:xfrm>
            <a:off x="707225" y="1049275"/>
            <a:ext cx="39853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028525" y="4078425"/>
            <a:ext cx="662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0.753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High Variability in data at all Price points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rot="-5400000">
            <a:off x="-72400" y="21309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262925" y="36570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 rot="-5400000">
            <a:off x="4160550" y="2290675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735900" y="363400"/>
            <a:ext cx="1672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Portland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1912" r="0" t="0"/>
          <a:stretch/>
        </p:blipFill>
        <p:spPr>
          <a:xfrm>
            <a:off x="632900" y="1154025"/>
            <a:ext cx="40362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475" y="1344525"/>
            <a:ext cx="38290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1074875" y="4164350"/>
            <a:ext cx="6791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Housing R2 Score: 0.798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6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Residuals:  High variability in homes &gt;350k</a:t>
            </a:r>
            <a:endParaRPr sz="1300">
              <a:solidFill>
                <a:schemeClr val="accent6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 rot="-5400000">
            <a:off x="-72400" y="2130975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252225" y="3582000"/>
            <a:ext cx="1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Values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 rot="-5400000">
            <a:off x="4278425" y="2240175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