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5" r:id="rId5"/>
    <p:sldId id="266" r:id="rId6"/>
    <p:sldId id="272" r:id="rId7"/>
    <p:sldId id="271" r:id="rId8"/>
    <p:sldId id="268" r:id="rId9"/>
    <p:sldId id="269" r:id="rId10"/>
    <p:sldId id="270"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7285E34-0738-47CB-B008-E44C6931456A}" type="datetimeFigureOut">
              <a:rPr lang="zh-CN" altLang="en-US" smtClean="0"/>
              <a:pPr/>
              <a:t>2018/9/1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675E97-F292-4953-97B5-D125FAF06AD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285E34-0738-47CB-B008-E44C6931456A}" type="datetimeFigureOut">
              <a:rPr lang="zh-CN" altLang="en-US" smtClean="0"/>
              <a:pPr/>
              <a:t>2018/9/1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675E97-F292-4953-97B5-D125FAF06AD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285E34-0738-47CB-B008-E44C6931456A}" type="datetimeFigureOut">
              <a:rPr lang="zh-CN" altLang="en-US" smtClean="0"/>
              <a:pPr/>
              <a:t>2018/9/1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675E97-F292-4953-97B5-D125FAF06AD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285E34-0738-47CB-B008-E44C6931456A}" type="datetimeFigureOut">
              <a:rPr lang="zh-CN" altLang="en-US" smtClean="0"/>
              <a:pPr/>
              <a:t>2018/9/1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675E97-F292-4953-97B5-D125FAF06AD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7285E34-0738-47CB-B008-E44C6931456A}" type="datetimeFigureOut">
              <a:rPr lang="zh-CN" altLang="en-US" smtClean="0"/>
              <a:pPr/>
              <a:t>2018/9/1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675E97-F292-4953-97B5-D125FAF06AD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7285E34-0738-47CB-B008-E44C6931456A}" type="datetimeFigureOut">
              <a:rPr lang="zh-CN" altLang="en-US" smtClean="0"/>
              <a:pPr/>
              <a:t>2018/9/1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675E97-F292-4953-97B5-D125FAF06AD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7285E34-0738-47CB-B008-E44C6931456A}" type="datetimeFigureOut">
              <a:rPr lang="zh-CN" altLang="en-US" smtClean="0"/>
              <a:pPr/>
              <a:t>2018/9/1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675E97-F292-4953-97B5-D125FAF06AD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7285E34-0738-47CB-B008-E44C6931456A}" type="datetimeFigureOut">
              <a:rPr lang="zh-CN" altLang="en-US" smtClean="0"/>
              <a:pPr/>
              <a:t>2018/9/1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675E97-F292-4953-97B5-D125FAF06AD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285E34-0738-47CB-B008-E44C6931456A}" type="datetimeFigureOut">
              <a:rPr lang="zh-CN" altLang="en-US" smtClean="0"/>
              <a:pPr/>
              <a:t>2018/9/1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675E97-F292-4953-97B5-D125FAF06AD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7285E34-0738-47CB-B008-E44C6931456A}" type="datetimeFigureOut">
              <a:rPr lang="zh-CN" altLang="en-US" smtClean="0"/>
              <a:pPr/>
              <a:t>2018/9/1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675E97-F292-4953-97B5-D125FAF06AD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7285E34-0738-47CB-B008-E44C6931456A}" type="datetimeFigureOut">
              <a:rPr lang="zh-CN" altLang="en-US" smtClean="0"/>
              <a:pPr/>
              <a:t>2018/9/1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675E97-F292-4953-97B5-D125FAF06AD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85E34-0738-47CB-B008-E44C6931456A}" type="datetimeFigureOut">
              <a:rPr lang="zh-CN" altLang="en-US" smtClean="0"/>
              <a:pPr/>
              <a:t>2018/9/1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75E97-F292-4953-97B5-D125FAF06AD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08720"/>
            <a:ext cx="8229600" cy="1143000"/>
          </a:xfrm>
        </p:spPr>
        <p:txBody>
          <a:bodyPr>
            <a:normAutofit/>
          </a:bodyPr>
          <a:lstStyle/>
          <a:p>
            <a:r>
              <a:rPr lang="zh-CN" altLang="en-US" sz="2000" dirty="0" smtClean="0">
                <a:solidFill>
                  <a:schemeClr val="accent2"/>
                </a:solidFill>
                <a:latin typeface="华文行楷" pitchFamily="2" charset="-122"/>
                <a:ea typeface="华文行楷" pitchFamily="2" charset="-122"/>
              </a:rPr>
              <a:t>数学建模竞赛赛题实例</a:t>
            </a:r>
            <a:endParaRPr lang="zh-CN" altLang="en-US" sz="2000" dirty="0">
              <a:solidFill>
                <a:schemeClr val="accent2"/>
              </a:solidFill>
              <a:latin typeface="华文行楷" pitchFamily="2" charset="-122"/>
              <a:ea typeface="华文行楷" pitchFamily="2" charset="-122"/>
            </a:endParaRPr>
          </a:p>
        </p:txBody>
      </p:sp>
      <p:sp>
        <p:nvSpPr>
          <p:cNvPr id="3" name="内容占位符 2"/>
          <p:cNvSpPr>
            <a:spLocks noGrp="1"/>
          </p:cNvSpPr>
          <p:nvPr>
            <p:ph idx="1"/>
          </p:nvPr>
        </p:nvSpPr>
        <p:spPr>
          <a:xfrm>
            <a:off x="467544" y="2276872"/>
            <a:ext cx="8229600" cy="4093915"/>
          </a:xfrm>
        </p:spPr>
        <p:txBody>
          <a:bodyPr/>
          <a:lstStyle/>
          <a:p>
            <a:pPr algn="ctr">
              <a:buNone/>
            </a:pPr>
            <a:r>
              <a:rPr lang="zh-CN" altLang="en-US" dirty="0" smtClean="0">
                <a:latin typeface="华文行楷" pitchFamily="2" charset="-122"/>
                <a:ea typeface="华文行楷" pitchFamily="2" charset="-122"/>
              </a:rPr>
              <a:t>题    目</a:t>
            </a:r>
            <a:endParaRPr lang="en-US" altLang="zh-CN" dirty="0" smtClean="0">
              <a:latin typeface="华文行楷" pitchFamily="2" charset="-122"/>
              <a:ea typeface="华文行楷" pitchFamily="2" charset="-122"/>
            </a:endParaRPr>
          </a:p>
          <a:p>
            <a:pPr algn="ctr">
              <a:buNone/>
            </a:pPr>
            <a:endParaRPr lang="en-US" altLang="zh-CN" dirty="0" smtClean="0"/>
          </a:p>
          <a:p>
            <a:pPr algn="ctr">
              <a:buNone/>
            </a:pPr>
            <a:r>
              <a:rPr lang="zh-CN" altLang="zh-CN" b="1" dirty="0" smtClean="0"/>
              <a:t>地震</a:t>
            </a:r>
            <a:r>
              <a:rPr lang="zh-CN" altLang="zh-CN" b="1" dirty="0"/>
              <a:t>发生后唐家山堰塞湖泄洪</a:t>
            </a:r>
            <a:r>
              <a:rPr lang="zh-CN" altLang="zh-CN" b="1" dirty="0" smtClean="0"/>
              <a:t>问题</a:t>
            </a:r>
            <a:r>
              <a:rPr lang="zh-CN" altLang="en-US" b="1" dirty="0" smtClean="0"/>
              <a:t>研究</a:t>
            </a:r>
            <a:endParaRPr lang="en-US" altLang="zh-CN" b="1" dirty="0" smtClean="0"/>
          </a:p>
        </p:txBody>
      </p:sp>
      <p:sp>
        <p:nvSpPr>
          <p:cNvPr id="5" name="灯片编号占位符 4"/>
          <p:cNvSpPr>
            <a:spLocks noGrp="1"/>
          </p:cNvSpPr>
          <p:nvPr>
            <p:ph type="sldNum" sz="quarter" idx="12"/>
          </p:nvPr>
        </p:nvSpPr>
        <p:spPr/>
        <p:txBody>
          <a:bodyPr/>
          <a:lstStyle/>
          <a:p>
            <a:fld id="{5A9C5BA1-AAB7-4909-B8AA-022AAEAD0CFE}" type="slidenum">
              <a:rPr lang="zh-CN" altLang="en-US" smtClean="0"/>
              <a:pPr/>
              <a:t>1</a:t>
            </a:fld>
            <a:endParaRPr lang="zh-CN" altLang="en-US"/>
          </a:p>
        </p:txBody>
      </p:sp>
      <p:pic>
        <p:nvPicPr>
          <p:cNvPr id="8" name="图片 7" descr="top_cn[1]"/>
          <p:cNvPicPr>
            <a:picLocks noChangeAspect="1"/>
          </p:cNvPicPr>
          <p:nvPr/>
        </p:nvPicPr>
        <p:blipFill>
          <a:blip r:embed="rId2" cstate="print"/>
          <a:stretch>
            <a:fillRect/>
          </a:stretch>
        </p:blipFill>
        <p:spPr>
          <a:xfrm>
            <a:off x="3938112" y="8255"/>
            <a:ext cx="5207794" cy="74422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08720"/>
            <a:ext cx="8229600" cy="1143000"/>
          </a:xfrm>
        </p:spPr>
        <p:txBody>
          <a:bodyPr>
            <a:normAutofit/>
          </a:bodyPr>
          <a:lstStyle/>
          <a:p>
            <a:r>
              <a:rPr lang="zh-CN" altLang="en-US" sz="1800" dirty="0" smtClean="0">
                <a:solidFill>
                  <a:schemeClr val="accent2"/>
                </a:solidFill>
                <a:latin typeface="华文行楷" pitchFamily="2" charset="-122"/>
                <a:ea typeface="华文行楷" pitchFamily="2" charset="-122"/>
              </a:rPr>
              <a:t>评审的一般原则</a:t>
            </a:r>
            <a:endParaRPr lang="zh-CN" altLang="en-US" sz="1800" dirty="0">
              <a:solidFill>
                <a:schemeClr val="accent2"/>
              </a:solidFill>
              <a:latin typeface="华文行楷" pitchFamily="2" charset="-122"/>
              <a:ea typeface="华文行楷" pitchFamily="2" charset="-122"/>
            </a:endParaRPr>
          </a:p>
        </p:txBody>
      </p:sp>
      <p:sp>
        <p:nvSpPr>
          <p:cNvPr id="3" name="内容占位符 2"/>
          <p:cNvSpPr>
            <a:spLocks noGrp="1"/>
          </p:cNvSpPr>
          <p:nvPr>
            <p:ph idx="1"/>
          </p:nvPr>
        </p:nvSpPr>
        <p:spPr>
          <a:xfrm>
            <a:off x="467544" y="2276872"/>
            <a:ext cx="8229600" cy="4093915"/>
          </a:xfrm>
        </p:spPr>
        <p:txBody>
          <a:bodyPr>
            <a:normAutofit/>
          </a:bodyPr>
          <a:lstStyle/>
          <a:p>
            <a:pPr>
              <a:buNone/>
            </a:pPr>
            <a:r>
              <a:rPr lang="en-US" altLang="zh-CN" dirty="0" smtClean="0"/>
              <a:t>    </a:t>
            </a:r>
            <a:r>
              <a:rPr lang="zh-CN" altLang="zh-CN" dirty="0" smtClean="0"/>
              <a:t>第四</a:t>
            </a:r>
            <a:r>
              <a:rPr lang="zh-CN" altLang="zh-CN" dirty="0"/>
              <a:t>问</a:t>
            </a:r>
            <a:r>
              <a:rPr lang="en-US" altLang="zh-CN" dirty="0"/>
              <a:t>    10</a:t>
            </a:r>
            <a:r>
              <a:rPr lang="zh-CN" altLang="zh-CN" dirty="0"/>
              <a:t>分</a:t>
            </a:r>
          </a:p>
          <a:p>
            <a:pPr>
              <a:buNone/>
            </a:pPr>
            <a:r>
              <a:rPr lang="en-US" altLang="zh-CN" dirty="0"/>
              <a:t>  </a:t>
            </a:r>
            <a:endParaRPr lang="en-US" altLang="zh-CN" dirty="0" smtClean="0"/>
          </a:p>
          <a:p>
            <a:pPr>
              <a:buNone/>
            </a:pPr>
            <a:r>
              <a:rPr lang="en-US" altLang="zh-CN" dirty="0" smtClean="0"/>
              <a:t>1</a:t>
            </a:r>
            <a:r>
              <a:rPr lang="en-US" altLang="zh-CN" dirty="0"/>
              <a:t>.  </a:t>
            </a:r>
            <a:r>
              <a:rPr lang="zh-CN" altLang="en-US" dirty="0" smtClean="0"/>
              <a:t>政府</a:t>
            </a:r>
            <a:r>
              <a:rPr lang="zh-CN" altLang="zh-CN" dirty="0" smtClean="0"/>
              <a:t>决策</a:t>
            </a:r>
            <a:r>
              <a:rPr lang="zh-CN" altLang="en-US" dirty="0" smtClean="0"/>
              <a:t>的比较与</a:t>
            </a:r>
            <a:r>
              <a:rPr lang="zh-CN" altLang="zh-CN" dirty="0" smtClean="0"/>
              <a:t>评价</a:t>
            </a:r>
            <a:r>
              <a:rPr lang="en-US" altLang="zh-CN" dirty="0" smtClean="0"/>
              <a:t>            </a:t>
            </a:r>
            <a:r>
              <a:rPr lang="en-US" altLang="zh-CN" dirty="0"/>
              <a:t>5</a:t>
            </a:r>
            <a:r>
              <a:rPr lang="zh-CN" altLang="zh-CN" dirty="0"/>
              <a:t>分</a:t>
            </a:r>
          </a:p>
          <a:p>
            <a:pPr>
              <a:buNone/>
            </a:pPr>
            <a:r>
              <a:rPr lang="en-US" altLang="zh-CN" dirty="0"/>
              <a:t>  </a:t>
            </a:r>
            <a:endParaRPr lang="en-US" altLang="zh-CN" dirty="0" smtClean="0"/>
          </a:p>
          <a:p>
            <a:pPr marL="514350" indent="-514350">
              <a:buAutoNum type="arabicPeriod" startAt="2"/>
            </a:pPr>
            <a:r>
              <a:rPr lang="zh-CN" altLang="zh-CN" dirty="0" smtClean="0"/>
              <a:t>对</a:t>
            </a:r>
            <a:r>
              <a:rPr lang="zh-CN" altLang="zh-CN" dirty="0"/>
              <a:t>今后减灾、</a:t>
            </a:r>
            <a:r>
              <a:rPr lang="zh-CN" altLang="zh-CN" dirty="0" smtClean="0"/>
              <a:t>防灾建议</a:t>
            </a:r>
            <a:r>
              <a:rPr lang="en-US" altLang="zh-CN" dirty="0" smtClean="0"/>
              <a:t>        </a:t>
            </a:r>
            <a:r>
              <a:rPr lang="en-US" altLang="zh-CN" dirty="0"/>
              <a:t>5</a:t>
            </a:r>
            <a:r>
              <a:rPr lang="zh-CN" altLang="zh-CN" dirty="0" smtClean="0"/>
              <a:t>分</a:t>
            </a:r>
            <a:endParaRPr lang="en-US" altLang="zh-CN" dirty="0" smtClean="0"/>
          </a:p>
          <a:p>
            <a:pPr marL="514350" indent="-514350">
              <a:buNone/>
            </a:pPr>
            <a:endParaRPr lang="en-US" altLang="zh-CN" dirty="0"/>
          </a:p>
          <a:p>
            <a:pPr>
              <a:buNone/>
            </a:pPr>
            <a:r>
              <a:rPr lang="en-US" altLang="zh-CN" dirty="0"/>
              <a:t> </a:t>
            </a:r>
            <a:r>
              <a:rPr lang="en-US" altLang="zh-CN" dirty="0" smtClean="0"/>
              <a:t>          </a:t>
            </a:r>
            <a:r>
              <a:rPr lang="zh-CN" altLang="en-US" sz="1800" smtClean="0">
                <a:solidFill>
                  <a:srgbClr val="C00000"/>
                </a:solidFill>
              </a:rPr>
              <a:t>以上</a:t>
            </a:r>
            <a:r>
              <a:rPr lang="zh-CN" altLang="en-US" sz="1800" dirty="0" smtClean="0">
                <a:solidFill>
                  <a:srgbClr val="C00000"/>
                </a:solidFill>
              </a:rPr>
              <a:t>打分方式仅仅</a:t>
            </a:r>
            <a:r>
              <a:rPr lang="zh-CN" altLang="en-US" sz="1800" smtClean="0">
                <a:solidFill>
                  <a:srgbClr val="C00000"/>
                </a:solidFill>
              </a:rPr>
              <a:t>是举例说明，不代表实际的评审标准</a:t>
            </a:r>
            <a:r>
              <a:rPr lang="zh-CN" altLang="en-US" sz="1800" dirty="0" smtClean="0">
                <a:solidFill>
                  <a:srgbClr val="C00000"/>
                </a:solidFill>
              </a:rPr>
              <a:t>。</a:t>
            </a:r>
            <a:endParaRPr lang="zh-CN" altLang="zh-CN" sz="1800" dirty="0">
              <a:solidFill>
                <a:srgbClr val="C00000"/>
              </a:solidFill>
            </a:endParaRPr>
          </a:p>
        </p:txBody>
      </p:sp>
      <p:sp>
        <p:nvSpPr>
          <p:cNvPr id="5" name="灯片编号占位符 4"/>
          <p:cNvSpPr>
            <a:spLocks noGrp="1"/>
          </p:cNvSpPr>
          <p:nvPr>
            <p:ph type="sldNum" sz="quarter" idx="12"/>
          </p:nvPr>
        </p:nvSpPr>
        <p:spPr/>
        <p:txBody>
          <a:bodyPr/>
          <a:lstStyle/>
          <a:p>
            <a:fld id="{5A9C5BA1-AAB7-4909-B8AA-022AAEAD0CFE}" type="slidenum">
              <a:rPr lang="zh-CN" altLang="en-US" smtClean="0"/>
              <a:pPr/>
              <a:t>10</a:t>
            </a:fld>
            <a:endParaRPr lang="zh-CN" altLang="en-US"/>
          </a:p>
        </p:txBody>
      </p:sp>
      <p:pic>
        <p:nvPicPr>
          <p:cNvPr id="8" name="图片 7" descr="top_cn[1]"/>
          <p:cNvPicPr>
            <a:picLocks noChangeAspect="1"/>
          </p:cNvPicPr>
          <p:nvPr/>
        </p:nvPicPr>
        <p:blipFill>
          <a:blip r:embed="rId2" cstate="print"/>
          <a:stretch>
            <a:fillRect/>
          </a:stretch>
        </p:blipFill>
        <p:spPr>
          <a:xfrm>
            <a:off x="3938112" y="8255"/>
            <a:ext cx="5207794" cy="74422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08720"/>
            <a:ext cx="8229600" cy="1143000"/>
          </a:xfrm>
        </p:spPr>
        <p:txBody>
          <a:bodyPr>
            <a:normAutofit/>
          </a:bodyPr>
          <a:lstStyle/>
          <a:p>
            <a:r>
              <a:rPr lang="zh-CN" altLang="en-US" sz="2000" dirty="0" smtClean="0">
                <a:solidFill>
                  <a:schemeClr val="accent2"/>
                </a:solidFill>
                <a:latin typeface="华文行楷" pitchFamily="2" charset="-122"/>
                <a:ea typeface="华文行楷" pitchFamily="2" charset="-122"/>
              </a:rPr>
              <a:t>数学建模竞赛赛题实例</a:t>
            </a:r>
            <a:endParaRPr lang="zh-CN" altLang="en-US" sz="2000" dirty="0">
              <a:solidFill>
                <a:schemeClr val="accent2"/>
              </a:solidFill>
              <a:latin typeface="华文行楷" pitchFamily="2" charset="-122"/>
              <a:ea typeface="华文行楷" pitchFamily="2" charset="-122"/>
            </a:endParaRPr>
          </a:p>
        </p:txBody>
      </p:sp>
      <p:sp>
        <p:nvSpPr>
          <p:cNvPr id="3" name="内容占位符 2"/>
          <p:cNvSpPr>
            <a:spLocks noGrp="1"/>
          </p:cNvSpPr>
          <p:nvPr>
            <p:ph idx="1"/>
          </p:nvPr>
        </p:nvSpPr>
        <p:spPr>
          <a:xfrm>
            <a:off x="467544" y="1988840"/>
            <a:ext cx="8229600" cy="4381947"/>
          </a:xfrm>
        </p:spPr>
        <p:txBody>
          <a:bodyPr>
            <a:normAutofit fontScale="92500"/>
          </a:bodyPr>
          <a:lstStyle/>
          <a:p>
            <a:pPr algn="just">
              <a:buNone/>
            </a:pPr>
            <a:r>
              <a:rPr lang="en-US" altLang="zh-CN" dirty="0"/>
              <a:t> </a:t>
            </a:r>
            <a:r>
              <a:rPr lang="en-US" altLang="zh-CN" dirty="0" smtClean="0"/>
              <a:t>            </a:t>
            </a:r>
            <a:r>
              <a:rPr lang="zh-CN" altLang="zh-CN" dirty="0" smtClean="0"/>
              <a:t>唐</a:t>
            </a:r>
            <a:r>
              <a:rPr lang="zh-CN" altLang="zh-CN" dirty="0"/>
              <a:t>家山堰塞湖形成于</a:t>
            </a:r>
            <a:r>
              <a:rPr lang="en-US" altLang="zh-CN" dirty="0"/>
              <a:t>08</a:t>
            </a:r>
            <a:r>
              <a:rPr lang="zh-CN" altLang="zh-CN" dirty="0"/>
              <a:t>年</a:t>
            </a:r>
            <a:r>
              <a:rPr lang="en-US" altLang="zh-CN" dirty="0"/>
              <a:t>5</a:t>
            </a:r>
            <a:r>
              <a:rPr lang="zh-CN" altLang="zh-CN" dirty="0"/>
              <a:t>月</a:t>
            </a:r>
            <a:r>
              <a:rPr lang="en-US" altLang="zh-CN" dirty="0"/>
              <a:t>12</a:t>
            </a:r>
            <a:r>
              <a:rPr lang="zh-CN" altLang="zh-CN" dirty="0"/>
              <a:t>日在我国汶川发生的</a:t>
            </a:r>
            <a:r>
              <a:rPr lang="en-US" altLang="zh-CN" dirty="0"/>
              <a:t>8.0</a:t>
            </a:r>
            <a:r>
              <a:rPr lang="zh-CN" altLang="zh-CN" dirty="0"/>
              <a:t>级强烈地震之时。该堰塞湖的堰塞体沿河流方向达</a:t>
            </a:r>
            <a:r>
              <a:rPr lang="en-US" altLang="zh-CN" dirty="0"/>
              <a:t>800</a:t>
            </a:r>
            <a:r>
              <a:rPr lang="zh-CN" altLang="zh-CN" dirty="0"/>
              <a:t>多米，从最终的实际情况看，</a:t>
            </a:r>
            <a:r>
              <a:rPr lang="zh-CN" altLang="zh-CN" dirty="0">
                <a:solidFill>
                  <a:srgbClr val="FF0000"/>
                </a:solidFill>
              </a:rPr>
              <a:t>从坝顶溢出而溃坝</a:t>
            </a:r>
            <a:r>
              <a:rPr lang="zh-CN" altLang="zh-CN" dirty="0"/>
              <a:t>的可能性比其它原因溃坝的可能性大得多。专家收集了大量当时媒体对该堰塞湖情况的报道和博客上的数字地图，其中包括大量珍贵的数据（数据见附件</a:t>
            </a:r>
            <a:r>
              <a:rPr lang="zh-CN" altLang="zh-CN" dirty="0" smtClean="0"/>
              <a:t>），</a:t>
            </a:r>
            <a:r>
              <a:rPr lang="zh-CN" altLang="en-US" dirty="0"/>
              <a:t>研究时</a:t>
            </a:r>
            <a:r>
              <a:rPr lang="zh-CN" altLang="zh-CN" dirty="0" smtClean="0"/>
              <a:t>可收集</a:t>
            </a:r>
            <a:r>
              <a:rPr lang="zh-CN" altLang="zh-CN" dirty="0"/>
              <a:t>其它数据作为参考</a:t>
            </a:r>
            <a:r>
              <a:rPr lang="zh-CN" altLang="zh-CN" dirty="0" smtClean="0"/>
              <a:t>。</a:t>
            </a:r>
            <a:endParaRPr lang="en-US" altLang="zh-CN" dirty="0" smtClean="0"/>
          </a:p>
          <a:p>
            <a:pPr>
              <a:buNone/>
            </a:pPr>
            <a:r>
              <a:rPr lang="zh-CN" altLang="zh-CN" dirty="0" smtClean="0"/>
              <a:t>请</a:t>
            </a:r>
            <a:r>
              <a:rPr lang="zh-CN" altLang="en-US" dirty="0" smtClean="0"/>
              <a:t>你</a:t>
            </a:r>
            <a:r>
              <a:rPr lang="zh-CN" altLang="zh-CN" dirty="0" smtClean="0"/>
              <a:t>研究</a:t>
            </a:r>
            <a:r>
              <a:rPr lang="zh-CN" altLang="zh-CN" dirty="0"/>
              <a:t>堰塞湖及其泄洪规律，完成</a:t>
            </a:r>
            <a:r>
              <a:rPr lang="zh-CN" altLang="zh-CN" dirty="0" smtClean="0"/>
              <a:t>以下工作</a:t>
            </a:r>
            <a:r>
              <a:rPr lang="zh-CN" altLang="en-US" dirty="0" smtClean="0"/>
              <a:t>：</a:t>
            </a:r>
            <a:endParaRPr lang="en-US" altLang="zh-CN" dirty="0" smtClean="0"/>
          </a:p>
        </p:txBody>
      </p:sp>
      <p:sp>
        <p:nvSpPr>
          <p:cNvPr id="5" name="灯片编号占位符 4"/>
          <p:cNvSpPr>
            <a:spLocks noGrp="1"/>
          </p:cNvSpPr>
          <p:nvPr>
            <p:ph type="sldNum" sz="quarter" idx="12"/>
          </p:nvPr>
        </p:nvSpPr>
        <p:spPr/>
        <p:txBody>
          <a:bodyPr/>
          <a:lstStyle/>
          <a:p>
            <a:fld id="{5A9C5BA1-AAB7-4909-B8AA-022AAEAD0CFE}" type="slidenum">
              <a:rPr lang="zh-CN" altLang="en-US" smtClean="0"/>
              <a:pPr/>
              <a:t>2</a:t>
            </a:fld>
            <a:endParaRPr lang="zh-CN" altLang="en-US"/>
          </a:p>
        </p:txBody>
      </p:sp>
      <p:pic>
        <p:nvPicPr>
          <p:cNvPr id="8" name="图片 7" descr="top_cn[1]"/>
          <p:cNvPicPr>
            <a:picLocks noChangeAspect="1"/>
          </p:cNvPicPr>
          <p:nvPr/>
        </p:nvPicPr>
        <p:blipFill>
          <a:blip r:embed="rId2" cstate="print"/>
          <a:stretch>
            <a:fillRect/>
          </a:stretch>
        </p:blipFill>
        <p:spPr>
          <a:xfrm>
            <a:off x="3938112" y="8255"/>
            <a:ext cx="5207794" cy="74422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08720"/>
            <a:ext cx="8229600" cy="1143000"/>
          </a:xfrm>
        </p:spPr>
        <p:txBody>
          <a:bodyPr>
            <a:normAutofit/>
          </a:bodyPr>
          <a:lstStyle/>
          <a:p>
            <a:r>
              <a:rPr lang="zh-CN" altLang="en-US" sz="2000" dirty="0" smtClean="0">
                <a:solidFill>
                  <a:schemeClr val="accent2"/>
                </a:solidFill>
                <a:latin typeface="华文行楷" pitchFamily="2" charset="-122"/>
                <a:ea typeface="华文行楷" pitchFamily="2" charset="-122"/>
              </a:rPr>
              <a:t>数学建模竞赛赛题实例</a:t>
            </a:r>
            <a:endParaRPr lang="zh-CN" altLang="en-US" sz="2000" dirty="0">
              <a:solidFill>
                <a:schemeClr val="accent2"/>
              </a:solidFill>
              <a:latin typeface="华文行楷" pitchFamily="2" charset="-122"/>
              <a:ea typeface="华文行楷" pitchFamily="2" charset="-122"/>
            </a:endParaRPr>
          </a:p>
        </p:txBody>
      </p:sp>
      <p:sp>
        <p:nvSpPr>
          <p:cNvPr id="3" name="内容占位符 2"/>
          <p:cNvSpPr>
            <a:spLocks noGrp="1"/>
          </p:cNvSpPr>
          <p:nvPr>
            <p:ph idx="1"/>
          </p:nvPr>
        </p:nvSpPr>
        <p:spPr>
          <a:xfrm>
            <a:off x="467544" y="2276872"/>
            <a:ext cx="8229600" cy="4093915"/>
          </a:xfrm>
        </p:spPr>
        <p:txBody>
          <a:bodyPr>
            <a:normAutofit/>
          </a:bodyPr>
          <a:lstStyle/>
          <a:p>
            <a:pPr algn="just">
              <a:buNone/>
            </a:pPr>
            <a:r>
              <a:rPr lang="en-US" altLang="zh-CN" sz="2400" dirty="0"/>
              <a:t>1.</a:t>
            </a:r>
            <a:r>
              <a:rPr lang="zh-CN" altLang="zh-CN" sz="2400" dirty="0"/>
              <a:t>建立堰塞湖以</a:t>
            </a:r>
            <a:r>
              <a:rPr lang="zh-CN" altLang="zh-CN" sz="2400" dirty="0">
                <a:solidFill>
                  <a:srgbClr val="FF0000"/>
                </a:solidFill>
              </a:rPr>
              <a:t>水位高程为自变量的蓄水量</a:t>
            </a:r>
            <a:r>
              <a:rPr lang="zh-CN" altLang="zh-CN" sz="2400" dirty="0"/>
              <a:t>的数学模型</a:t>
            </a:r>
            <a:r>
              <a:rPr lang="en-US" altLang="zh-CN" sz="2400" dirty="0"/>
              <a:t> </a:t>
            </a:r>
            <a:r>
              <a:rPr lang="en-US" altLang="zh-CN" sz="2400" dirty="0" smtClean="0"/>
              <a:t>(</a:t>
            </a:r>
            <a:r>
              <a:rPr lang="zh-CN" altLang="en-US" sz="2400" dirty="0" smtClean="0"/>
              <a:t>数据</a:t>
            </a:r>
            <a:r>
              <a:rPr lang="zh-CN" altLang="zh-CN" sz="2400" dirty="0" smtClean="0"/>
              <a:t>见</a:t>
            </a:r>
            <a:r>
              <a:rPr lang="zh-CN" altLang="zh-CN" sz="2400" dirty="0"/>
              <a:t>附件</a:t>
            </a:r>
            <a:r>
              <a:rPr lang="en-US" altLang="zh-CN" sz="2400" dirty="0"/>
              <a:t>1</a:t>
            </a:r>
            <a:r>
              <a:rPr lang="zh-CN" altLang="zh-CN" sz="2400" dirty="0"/>
              <a:t>）。并以该地区天气预报降雨的</a:t>
            </a:r>
            <a:r>
              <a:rPr lang="en-US" altLang="zh-CN" sz="2400" dirty="0"/>
              <a:t>50</a:t>
            </a:r>
            <a:r>
              <a:rPr lang="zh-CN" altLang="zh-CN" sz="2400" dirty="0"/>
              <a:t>、</a:t>
            </a:r>
            <a:r>
              <a:rPr lang="en-US" altLang="zh-CN" sz="2400" dirty="0"/>
              <a:t>80</a:t>
            </a:r>
            <a:r>
              <a:rPr lang="zh-CN" altLang="zh-CN" sz="2400" dirty="0"/>
              <a:t>、</a:t>
            </a:r>
            <a:r>
              <a:rPr lang="en-US" altLang="zh-CN" sz="2400" dirty="0"/>
              <a:t>100</a:t>
            </a:r>
            <a:r>
              <a:rPr lang="zh-CN" altLang="zh-CN" sz="2400" dirty="0"/>
              <a:t>、</a:t>
            </a:r>
            <a:r>
              <a:rPr lang="en-US" altLang="zh-CN" sz="2400" dirty="0"/>
              <a:t>150%</a:t>
            </a:r>
            <a:r>
              <a:rPr lang="zh-CN" altLang="zh-CN" sz="2400" dirty="0"/>
              <a:t>为实际降雨量建立模型预计自</a:t>
            </a:r>
            <a:r>
              <a:rPr lang="en-US" altLang="zh-CN" sz="2400" dirty="0"/>
              <a:t>5</a:t>
            </a:r>
            <a:r>
              <a:rPr lang="zh-CN" altLang="zh-CN" sz="2400" dirty="0"/>
              <a:t>月</a:t>
            </a:r>
            <a:r>
              <a:rPr lang="en-US" altLang="zh-CN" sz="2400" dirty="0"/>
              <a:t>25</a:t>
            </a:r>
            <a:r>
              <a:rPr lang="zh-CN" altLang="zh-CN" sz="2400" dirty="0"/>
              <a:t>日起至</a:t>
            </a:r>
            <a:r>
              <a:rPr lang="en-US" altLang="zh-CN" sz="2400" dirty="0"/>
              <a:t>6</a:t>
            </a:r>
            <a:r>
              <a:rPr lang="zh-CN" altLang="zh-CN" sz="2400" dirty="0"/>
              <a:t>月</a:t>
            </a:r>
            <a:r>
              <a:rPr lang="en-US" altLang="zh-CN" sz="2400" dirty="0"/>
              <a:t>12</a:t>
            </a:r>
            <a:r>
              <a:rPr lang="zh-CN" altLang="zh-CN" sz="2400" dirty="0"/>
              <a:t>日堰塞湖</a:t>
            </a:r>
            <a:r>
              <a:rPr lang="zh-CN" altLang="zh-CN" sz="2400" dirty="0">
                <a:solidFill>
                  <a:srgbClr val="FF0000"/>
                </a:solidFill>
              </a:rPr>
              <a:t>水位每日上升的高度</a:t>
            </a:r>
            <a:r>
              <a:rPr lang="zh-CN" altLang="zh-CN" sz="2400" dirty="0" smtClean="0"/>
              <a:t>；</a:t>
            </a:r>
            <a:endParaRPr lang="en-US" altLang="zh-CN" sz="2400" dirty="0" smtClean="0"/>
          </a:p>
          <a:p>
            <a:pPr algn="just">
              <a:buNone/>
            </a:pPr>
            <a:endParaRPr lang="en-US" altLang="zh-CN" sz="2400" dirty="0" smtClean="0"/>
          </a:p>
          <a:p>
            <a:pPr algn="just">
              <a:buNone/>
            </a:pPr>
            <a:endParaRPr lang="en-US" altLang="zh-CN" sz="2400" dirty="0" smtClean="0"/>
          </a:p>
          <a:p>
            <a:pPr algn="just">
              <a:buNone/>
            </a:pPr>
            <a:r>
              <a:rPr lang="en-US" altLang="zh-CN" sz="2400" dirty="0" smtClean="0"/>
              <a:t>2.</a:t>
            </a:r>
            <a:r>
              <a:rPr lang="zh-CN" altLang="zh-CN" sz="2400" dirty="0" smtClean="0"/>
              <a:t>唐家山堰塞湖泄洪时记录下了大量宝贵的数据（见附件</a:t>
            </a:r>
            <a:r>
              <a:rPr lang="en-US" altLang="zh-CN" sz="2400" dirty="0" smtClean="0"/>
              <a:t>2</a:t>
            </a:r>
            <a:r>
              <a:rPr lang="zh-CN" altLang="zh-CN" sz="2400" dirty="0" smtClean="0"/>
              <a:t>），请你利用这批数据尝试在合理的假设下建立堰塞湖蓄水漫顶后在水流作用下发生</a:t>
            </a:r>
            <a:r>
              <a:rPr lang="zh-CN" altLang="zh-CN" sz="2400" dirty="0" smtClean="0">
                <a:solidFill>
                  <a:srgbClr val="FF0000"/>
                </a:solidFill>
              </a:rPr>
              <a:t>溃坝的数学模型</a:t>
            </a:r>
            <a:r>
              <a:rPr lang="zh-CN" altLang="zh-CN" sz="2400" dirty="0" smtClean="0"/>
              <a:t>，建议包含缺口宽度、深度、水流速度、水量、水位高程，时间等变量。</a:t>
            </a:r>
            <a:endParaRPr lang="en-US" altLang="zh-CN" sz="2400" dirty="0" smtClean="0"/>
          </a:p>
        </p:txBody>
      </p:sp>
      <p:sp>
        <p:nvSpPr>
          <p:cNvPr id="5" name="灯片编号占位符 4"/>
          <p:cNvSpPr>
            <a:spLocks noGrp="1"/>
          </p:cNvSpPr>
          <p:nvPr>
            <p:ph type="sldNum" sz="quarter" idx="12"/>
          </p:nvPr>
        </p:nvSpPr>
        <p:spPr/>
        <p:txBody>
          <a:bodyPr/>
          <a:lstStyle/>
          <a:p>
            <a:fld id="{5A9C5BA1-AAB7-4909-B8AA-022AAEAD0CFE}" type="slidenum">
              <a:rPr lang="zh-CN" altLang="en-US" smtClean="0"/>
              <a:pPr/>
              <a:t>3</a:t>
            </a:fld>
            <a:endParaRPr lang="zh-CN" altLang="en-US"/>
          </a:p>
        </p:txBody>
      </p:sp>
      <p:pic>
        <p:nvPicPr>
          <p:cNvPr id="8" name="图片 7" descr="top_cn[1]"/>
          <p:cNvPicPr>
            <a:picLocks noChangeAspect="1"/>
          </p:cNvPicPr>
          <p:nvPr/>
        </p:nvPicPr>
        <p:blipFill>
          <a:blip r:embed="rId2" cstate="print"/>
          <a:stretch>
            <a:fillRect/>
          </a:stretch>
        </p:blipFill>
        <p:spPr>
          <a:xfrm>
            <a:off x="3938112" y="8255"/>
            <a:ext cx="5207794" cy="74422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08720"/>
            <a:ext cx="8229600" cy="1143000"/>
          </a:xfrm>
        </p:spPr>
        <p:txBody>
          <a:bodyPr>
            <a:normAutofit/>
          </a:bodyPr>
          <a:lstStyle/>
          <a:p>
            <a:r>
              <a:rPr lang="zh-CN" altLang="en-US" sz="2000" dirty="0" smtClean="0">
                <a:solidFill>
                  <a:schemeClr val="accent2"/>
                </a:solidFill>
                <a:latin typeface="华文行楷" pitchFamily="2" charset="-122"/>
                <a:ea typeface="华文行楷" pitchFamily="2" charset="-122"/>
              </a:rPr>
              <a:t>数学建模竞赛赛题实例</a:t>
            </a:r>
            <a:endParaRPr lang="zh-CN" altLang="en-US" sz="2000" dirty="0">
              <a:solidFill>
                <a:schemeClr val="accent2"/>
              </a:solidFill>
              <a:latin typeface="华文行楷" pitchFamily="2" charset="-122"/>
              <a:ea typeface="华文行楷" pitchFamily="2" charset="-122"/>
            </a:endParaRPr>
          </a:p>
        </p:txBody>
      </p:sp>
      <p:sp>
        <p:nvSpPr>
          <p:cNvPr id="3" name="内容占位符 2"/>
          <p:cNvSpPr>
            <a:spLocks noGrp="1"/>
          </p:cNvSpPr>
          <p:nvPr>
            <p:ph idx="1"/>
          </p:nvPr>
        </p:nvSpPr>
        <p:spPr>
          <a:xfrm>
            <a:off x="467544" y="1988840"/>
            <a:ext cx="8229600" cy="4381947"/>
          </a:xfrm>
        </p:spPr>
        <p:txBody>
          <a:bodyPr>
            <a:normAutofit/>
          </a:bodyPr>
          <a:lstStyle/>
          <a:p>
            <a:pPr algn="just">
              <a:buNone/>
            </a:pPr>
            <a:r>
              <a:rPr lang="en-US" altLang="zh-CN" sz="2400" dirty="0"/>
              <a:t>3.</a:t>
            </a:r>
            <a:r>
              <a:rPr lang="zh-CN" altLang="zh-CN" sz="2400" dirty="0"/>
              <a:t>根据数字地图（地图和使用方法见附件</a:t>
            </a:r>
            <a:r>
              <a:rPr lang="en-US" altLang="zh-CN" sz="2400" dirty="0"/>
              <a:t>3</a:t>
            </a:r>
            <a:r>
              <a:rPr lang="zh-CN" altLang="zh-CN" sz="2400" dirty="0"/>
              <a:t>）给出坝体发生溃塌，造成堰塞湖内</a:t>
            </a:r>
            <a:r>
              <a:rPr lang="en-US" altLang="zh-CN" sz="2400" dirty="0"/>
              <a:t>1/3</a:t>
            </a:r>
            <a:r>
              <a:rPr lang="zh-CN" altLang="zh-CN" sz="2400" dirty="0"/>
              <a:t>的蓄水突然下泻时（实际上没有发生）洪水的</a:t>
            </a:r>
            <a:r>
              <a:rPr lang="zh-CN" altLang="zh-CN" sz="2400" dirty="0">
                <a:solidFill>
                  <a:srgbClr val="FF0000"/>
                </a:solidFill>
              </a:rPr>
              <a:t>水流速度及淹没区域</a:t>
            </a:r>
            <a:r>
              <a:rPr lang="zh-CN" altLang="zh-CN" sz="2400" dirty="0"/>
              <a:t>（包括洪水到达各地的时间），并在此基础上考虑洪水淹没区域中人口密集区域的</a:t>
            </a:r>
            <a:r>
              <a:rPr lang="zh-CN" altLang="zh-CN" sz="2400" dirty="0">
                <a:solidFill>
                  <a:srgbClr val="FF0000"/>
                </a:solidFill>
              </a:rPr>
              <a:t>人员撤离方案</a:t>
            </a:r>
            <a:r>
              <a:rPr lang="zh-CN" altLang="zh-CN" sz="2400" dirty="0" smtClean="0"/>
              <a:t>。</a:t>
            </a:r>
            <a:endParaRPr lang="en-US" altLang="zh-CN" sz="2400" dirty="0" smtClean="0"/>
          </a:p>
          <a:p>
            <a:pPr algn="just">
              <a:buNone/>
            </a:pPr>
            <a:endParaRPr lang="en-US" altLang="zh-CN" sz="2400" dirty="0" smtClean="0"/>
          </a:p>
          <a:p>
            <a:pPr algn="just">
              <a:buNone/>
            </a:pPr>
            <a:endParaRPr lang="en-US" altLang="zh-CN" sz="2400" dirty="0" smtClean="0"/>
          </a:p>
          <a:p>
            <a:pPr algn="just">
              <a:buNone/>
            </a:pPr>
            <a:r>
              <a:rPr lang="en-US" altLang="zh-CN" sz="2400" dirty="0" smtClean="0"/>
              <a:t>4.</a:t>
            </a:r>
            <a:r>
              <a:rPr lang="zh-CN" altLang="zh-CN" sz="2400" dirty="0" smtClean="0"/>
              <a:t>请根据所建立的数学模型分析当时有关部门所采取</a:t>
            </a:r>
            <a:r>
              <a:rPr lang="zh-CN" altLang="zh-CN" sz="2400" dirty="0" smtClean="0">
                <a:solidFill>
                  <a:srgbClr val="FF0000"/>
                </a:solidFill>
              </a:rPr>
              <a:t>对策的正确性和改进的可能性</a:t>
            </a:r>
            <a:r>
              <a:rPr lang="zh-CN" altLang="zh-CN" sz="2400" dirty="0" smtClean="0"/>
              <a:t>（见附件</a:t>
            </a:r>
            <a:r>
              <a:rPr lang="en-US" altLang="zh-CN" sz="2400" dirty="0" smtClean="0"/>
              <a:t>4</a:t>
            </a:r>
            <a:r>
              <a:rPr lang="zh-CN" altLang="zh-CN" sz="2400" dirty="0" smtClean="0"/>
              <a:t>）。讨论为应对地震后次生山地灾害</a:t>
            </a:r>
            <a:r>
              <a:rPr lang="en-US" altLang="zh-CN" sz="2400" dirty="0" smtClean="0"/>
              <a:t> (</a:t>
            </a:r>
            <a:r>
              <a:rPr lang="zh-CN" altLang="zh-CN" sz="2400" dirty="0" smtClean="0"/>
              <a:t>不限堰塞湖</a:t>
            </a:r>
            <a:r>
              <a:rPr lang="en-US" altLang="zh-CN" sz="2400" dirty="0" smtClean="0"/>
              <a:t>) </a:t>
            </a:r>
            <a:r>
              <a:rPr lang="zh-CN" altLang="zh-CN" sz="2400" dirty="0" smtClean="0"/>
              <a:t>，科技人员应设法解决的关键问题，并提出有关</a:t>
            </a:r>
            <a:r>
              <a:rPr lang="zh-CN" altLang="zh-CN" sz="2400" dirty="0" smtClean="0">
                <a:solidFill>
                  <a:srgbClr val="FF0000"/>
                </a:solidFill>
              </a:rPr>
              <a:t>建议</a:t>
            </a:r>
            <a:r>
              <a:rPr lang="zh-CN" altLang="zh-CN" sz="2400" dirty="0" smtClean="0"/>
              <a:t>。</a:t>
            </a:r>
            <a:endParaRPr lang="en-US" altLang="zh-CN" sz="2400" dirty="0" smtClean="0"/>
          </a:p>
          <a:p>
            <a:pPr algn="just">
              <a:buNone/>
            </a:pPr>
            <a:endParaRPr lang="en-US" altLang="zh-CN" sz="2400" dirty="0" smtClean="0"/>
          </a:p>
        </p:txBody>
      </p:sp>
      <p:sp>
        <p:nvSpPr>
          <p:cNvPr id="5" name="灯片编号占位符 4"/>
          <p:cNvSpPr>
            <a:spLocks noGrp="1"/>
          </p:cNvSpPr>
          <p:nvPr>
            <p:ph type="sldNum" sz="quarter" idx="12"/>
          </p:nvPr>
        </p:nvSpPr>
        <p:spPr/>
        <p:txBody>
          <a:bodyPr/>
          <a:lstStyle/>
          <a:p>
            <a:fld id="{5A9C5BA1-AAB7-4909-B8AA-022AAEAD0CFE}" type="slidenum">
              <a:rPr lang="zh-CN" altLang="en-US" smtClean="0"/>
              <a:pPr/>
              <a:t>4</a:t>
            </a:fld>
            <a:endParaRPr lang="zh-CN" altLang="en-US"/>
          </a:p>
        </p:txBody>
      </p:sp>
      <p:pic>
        <p:nvPicPr>
          <p:cNvPr id="8" name="图片 7" descr="top_cn[1]"/>
          <p:cNvPicPr>
            <a:picLocks noChangeAspect="1"/>
          </p:cNvPicPr>
          <p:nvPr/>
        </p:nvPicPr>
        <p:blipFill>
          <a:blip r:embed="rId2" cstate="print"/>
          <a:stretch>
            <a:fillRect/>
          </a:stretch>
        </p:blipFill>
        <p:spPr>
          <a:xfrm>
            <a:off x="3938112" y="8255"/>
            <a:ext cx="5207794" cy="74422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08720"/>
            <a:ext cx="8229600" cy="1143000"/>
          </a:xfrm>
        </p:spPr>
        <p:txBody>
          <a:bodyPr>
            <a:normAutofit/>
          </a:bodyPr>
          <a:lstStyle/>
          <a:p>
            <a:r>
              <a:rPr lang="zh-CN" altLang="en-US" sz="2000" dirty="0" smtClean="0">
                <a:solidFill>
                  <a:schemeClr val="accent2"/>
                </a:solidFill>
                <a:latin typeface="华文行楷" pitchFamily="2" charset="-122"/>
                <a:ea typeface="华文行楷" pitchFamily="2" charset="-122"/>
              </a:rPr>
              <a:t>评审</a:t>
            </a:r>
            <a:r>
              <a:rPr lang="zh-CN" altLang="en-US" sz="2000" dirty="0" smtClean="0">
                <a:solidFill>
                  <a:schemeClr val="accent2"/>
                </a:solidFill>
                <a:latin typeface="华文行楷" pitchFamily="2" charset="-122"/>
                <a:ea typeface="华文行楷" pitchFamily="2" charset="-122"/>
              </a:rPr>
              <a:t>的一般原则</a:t>
            </a:r>
            <a:endParaRPr lang="zh-CN" altLang="en-US" sz="2000" dirty="0">
              <a:solidFill>
                <a:schemeClr val="accent2"/>
              </a:solidFill>
              <a:latin typeface="华文行楷" pitchFamily="2" charset="-122"/>
              <a:ea typeface="华文行楷" pitchFamily="2" charset="-122"/>
            </a:endParaRPr>
          </a:p>
        </p:txBody>
      </p:sp>
      <p:sp>
        <p:nvSpPr>
          <p:cNvPr id="3" name="内容占位符 2"/>
          <p:cNvSpPr>
            <a:spLocks noGrp="1"/>
          </p:cNvSpPr>
          <p:nvPr>
            <p:ph idx="1"/>
          </p:nvPr>
        </p:nvSpPr>
        <p:spPr>
          <a:xfrm>
            <a:off x="467544" y="1988840"/>
            <a:ext cx="8229600" cy="4381947"/>
          </a:xfrm>
        </p:spPr>
        <p:txBody>
          <a:bodyPr>
            <a:normAutofit/>
          </a:bodyPr>
          <a:lstStyle/>
          <a:p>
            <a:pPr>
              <a:buNone/>
            </a:pPr>
            <a:r>
              <a:rPr lang="en-US" altLang="zh-CN" sz="3100" dirty="0" smtClean="0"/>
              <a:t> </a:t>
            </a:r>
            <a:r>
              <a:rPr lang="zh-CN" altLang="en-US" sz="3100" dirty="0" smtClean="0"/>
              <a:t>按照</a:t>
            </a:r>
            <a:r>
              <a:rPr lang="zh-CN" altLang="en-US" sz="3100" dirty="0" smtClean="0"/>
              <a:t>百分制进行打分，最高分为</a:t>
            </a:r>
            <a:r>
              <a:rPr lang="en-US" altLang="zh-CN" sz="3100" dirty="0" smtClean="0"/>
              <a:t>100</a:t>
            </a:r>
            <a:r>
              <a:rPr lang="zh-CN" altLang="en-US" sz="3100" dirty="0"/>
              <a:t>分</a:t>
            </a:r>
            <a:r>
              <a:rPr lang="en-US" altLang="zh-CN" sz="3100" dirty="0" smtClean="0"/>
              <a:t>     </a:t>
            </a:r>
            <a:endParaRPr lang="en-US" altLang="zh-CN" sz="3100" dirty="0"/>
          </a:p>
          <a:p>
            <a:pPr>
              <a:buNone/>
            </a:pPr>
            <a:endParaRPr lang="en-US" altLang="zh-CN" sz="3100" dirty="0" smtClean="0"/>
          </a:p>
          <a:p>
            <a:pPr>
              <a:buNone/>
            </a:pPr>
            <a:r>
              <a:rPr lang="zh-CN" altLang="en-US" sz="3100" dirty="0" smtClean="0">
                <a:solidFill>
                  <a:srgbClr val="FF0000"/>
                </a:solidFill>
              </a:rPr>
              <a:t>第一部分</a:t>
            </a:r>
            <a:endParaRPr lang="en-US" altLang="zh-CN" sz="3100" dirty="0"/>
          </a:p>
          <a:p>
            <a:pPr>
              <a:buNone/>
            </a:pPr>
            <a:r>
              <a:rPr lang="en-US" altLang="zh-CN" sz="3100" dirty="0" smtClean="0"/>
              <a:t>            </a:t>
            </a:r>
            <a:r>
              <a:rPr lang="zh-CN" altLang="zh-CN" sz="3100" dirty="0" smtClean="0"/>
              <a:t>摘要</a:t>
            </a:r>
            <a:r>
              <a:rPr lang="zh-CN" altLang="zh-CN" sz="3100" dirty="0"/>
              <a:t>、文章总体写作水平</a:t>
            </a:r>
            <a:r>
              <a:rPr lang="en-US" altLang="zh-CN" sz="3100" dirty="0"/>
              <a:t>  </a:t>
            </a:r>
            <a:r>
              <a:rPr lang="en-US" altLang="zh-CN" sz="3100" dirty="0" smtClean="0"/>
              <a:t>10~15</a:t>
            </a:r>
            <a:r>
              <a:rPr lang="zh-CN" altLang="zh-CN" sz="3100" dirty="0" smtClean="0"/>
              <a:t>分</a:t>
            </a:r>
            <a:endParaRPr lang="en-US" altLang="zh-CN" sz="3100" dirty="0" smtClean="0"/>
          </a:p>
          <a:p>
            <a:pPr>
              <a:buNone/>
            </a:pPr>
            <a:endParaRPr lang="en-US" altLang="zh-CN" sz="3100" dirty="0"/>
          </a:p>
          <a:p>
            <a:pPr>
              <a:buNone/>
            </a:pPr>
            <a:r>
              <a:rPr lang="zh-CN" altLang="en-US" sz="3100" dirty="0" smtClean="0">
                <a:solidFill>
                  <a:srgbClr val="FF0000"/>
                </a:solidFill>
              </a:rPr>
              <a:t>第二部分</a:t>
            </a:r>
            <a:endParaRPr lang="en-US" altLang="zh-CN" sz="3100" dirty="0" smtClean="0">
              <a:solidFill>
                <a:srgbClr val="FF0000"/>
              </a:solidFill>
            </a:endParaRPr>
          </a:p>
          <a:p>
            <a:pPr>
              <a:buNone/>
            </a:pPr>
            <a:r>
              <a:rPr lang="zh-CN" altLang="en-US" sz="3100" dirty="0" smtClean="0"/>
              <a:t>按</a:t>
            </a:r>
            <a:r>
              <a:rPr lang="zh-CN" altLang="en-US" sz="3100" dirty="0" smtClean="0"/>
              <a:t>题目各</a:t>
            </a:r>
            <a:r>
              <a:rPr lang="zh-CN" altLang="en-US" sz="3100" dirty="0" smtClean="0"/>
              <a:t>部分完成</a:t>
            </a:r>
            <a:r>
              <a:rPr lang="zh-CN" altLang="en-US" sz="3100" dirty="0" smtClean="0"/>
              <a:t>情况</a:t>
            </a:r>
            <a:r>
              <a:rPr lang="en-US" altLang="zh-CN" sz="3100" dirty="0" smtClean="0"/>
              <a:t>85~90</a:t>
            </a:r>
            <a:r>
              <a:rPr lang="zh-CN" altLang="en-US" sz="3100" dirty="0" smtClean="0"/>
              <a:t>分</a:t>
            </a:r>
            <a:r>
              <a:rPr lang="zh-CN" altLang="en-US" sz="3100" dirty="0" smtClean="0"/>
              <a:t>，可能：</a:t>
            </a:r>
            <a:endParaRPr lang="en-US" altLang="zh-CN" sz="3100" dirty="0" smtClean="0"/>
          </a:p>
          <a:p>
            <a:pPr>
              <a:buNone/>
            </a:pPr>
            <a:endParaRPr lang="en-US" altLang="zh-CN" sz="3100" dirty="0"/>
          </a:p>
          <a:p>
            <a:pPr>
              <a:buNone/>
            </a:pPr>
            <a:endParaRPr lang="en-US" altLang="zh-CN" dirty="0" smtClean="0"/>
          </a:p>
          <a:p>
            <a:pPr>
              <a:buNone/>
            </a:pPr>
            <a:endParaRPr lang="en-US" altLang="zh-CN" dirty="0" smtClean="0"/>
          </a:p>
        </p:txBody>
      </p:sp>
      <p:sp>
        <p:nvSpPr>
          <p:cNvPr id="5" name="灯片编号占位符 4"/>
          <p:cNvSpPr>
            <a:spLocks noGrp="1"/>
          </p:cNvSpPr>
          <p:nvPr>
            <p:ph type="sldNum" sz="quarter" idx="12"/>
          </p:nvPr>
        </p:nvSpPr>
        <p:spPr/>
        <p:txBody>
          <a:bodyPr/>
          <a:lstStyle/>
          <a:p>
            <a:fld id="{5A9C5BA1-AAB7-4909-B8AA-022AAEAD0CFE}" type="slidenum">
              <a:rPr lang="zh-CN" altLang="en-US" smtClean="0"/>
              <a:pPr/>
              <a:t>5</a:t>
            </a:fld>
            <a:endParaRPr lang="zh-CN" altLang="en-US"/>
          </a:p>
        </p:txBody>
      </p:sp>
      <p:pic>
        <p:nvPicPr>
          <p:cNvPr id="8" name="图片 7" descr="top_cn[1]"/>
          <p:cNvPicPr>
            <a:picLocks noChangeAspect="1"/>
          </p:cNvPicPr>
          <p:nvPr/>
        </p:nvPicPr>
        <p:blipFill>
          <a:blip r:embed="rId2" cstate="print"/>
          <a:stretch>
            <a:fillRect/>
          </a:stretch>
        </p:blipFill>
        <p:spPr>
          <a:xfrm>
            <a:off x="3938112" y="8255"/>
            <a:ext cx="5207794" cy="7442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08720"/>
            <a:ext cx="8229600" cy="1143000"/>
          </a:xfrm>
        </p:spPr>
        <p:txBody>
          <a:bodyPr>
            <a:normAutofit/>
          </a:bodyPr>
          <a:lstStyle/>
          <a:p>
            <a:r>
              <a:rPr lang="zh-CN" altLang="en-US" sz="1800" dirty="0" smtClean="0">
                <a:solidFill>
                  <a:schemeClr val="accent2"/>
                </a:solidFill>
                <a:latin typeface="华文行楷" pitchFamily="2" charset="-122"/>
                <a:ea typeface="华文行楷" pitchFamily="2" charset="-122"/>
              </a:rPr>
              <a:t>评审的一般原则</a:t>
            </a:r>
            <a:endParaRPr lang="zh-CN" altLang="en-US" sz="1800" dirty="0">
              <a:solidFill>
                <a:schemeClr val="accent2"/>
              </a:solidFill>
              <a:latin typeface="华文行楷" pitchFamily="2" charset="-122"/>
              <a:ea typeface="华文行楷" pitchFamily="2" charset="-122"/>
            </a:endParaRPr>
          </a:p>
        </p:txBody>
      </p:sp>
      <p:sp>
        <p:nvSpPr>
          <p:cNvPr id="3" name="内容占位符 2"/>
          <p:cNvSpPr>
            <a:spLocks noGrp="1"/>
          </p:cNvSpPr>
          <p:nvPr>
            <p:ph idx="1"/>
          </p:nvPr>
        </p:nvSpPr>
        <p:spPr>
          <a:xfrm>
            <a:off x="467544" y="2276872"/>
            <a:ext cx="8229600" cy="4093915"/>
          </a:xfrm>
        </p:spPr>
        <p:txBody>
          <a:bodyPr>
            <a:normAutofit fontScale="85000" lnSpcReduction="10000"/>
          </a:bodyPr>
          <a:lstStyle/>
          <a:p>
            <a:pPr>
              <a:buNone/>
            </a:pPr>
            <a:r>
              <a:rPr lang="en-US" altLang="zh-CN" dirty="0" smtClean="0"/>
              <a:t>    </a:t>
            </a:r>
            <a:r>
              <a:rPr lang="zh-CN" altLang="zh-CN" dirty="0" smtClean="0"/>
              <a:t>第</a:t>
            </a:r>
            <a:r>
              <a:rPr lang="zh-CN" altLang="en-US" dirty="0" smtClean="0"/>
              <a:t>一</a:t>
            </a:r>
            <a:r>
              <a:rPr lang="zh-CN" altLang="zh-CN" dirty="0" smtClean="0"/>
              <a:t>问</a:t>
            </a:r>
            <a:r>
              <a:rPr lang="en-US" altLang="zh-CN" dirty="0" smtClean="0"/>
              <a:t>    20~25</a:t>
            </a:r>
            <a:r>
              <a:rPr lang="zh-CN" altLang="zh-CN" dirty="0" smtClean="0"/>
              <a:t>分</a:t>
            </a:r>
            <a:endParaRPr lang="zh-CN" altLang="zh-CN" dirty="0"/>
          </a:p>
          <a:p>
            <a:pPr>
              <a:buNone/>
            </a:pPr>
            <a:r>
              <a:rPr lang="en-US" altLang="zh-CN" dirty="0"/>
              <a:t>  </a:t>
            </a:r>
            <a:endParaRPr lang="en-US" altLang="zh-CN" dirty="0" smtClean="0"/>
          </a:p>
          <a:p>
            <a:pPr>
              <a:buNone/>
            </a:pPr>
            <a:r>
              <a:rPr lang="zh-CN" altLang="en-US" dirty="0" smtClean="0"/>
              <a:t>    第二</a:t>
            </a:r>
            <a:r>
              <a:rPr lang="zh-CN" altLang="zh-CN" dirty="0" smtClean="0"/>
              <a:t>问</a:t>
            </a:r>
            <a:r>
              <a:rPr lang="en-US" altLang="zh-CN" dirty="0" smtClean="0"/>
              <a:t>    </a:t>
            </a:r>
            <a:r>
              <a:rPr lang="en-US" altLang="zh-CN" dirty="0" smtClean="0"/>
              <a:t>       30</a:t>
            </a:r>
            <a:r>
              <a:rPr lang="zh-CN" altLang="zh-CN" dirty="0" smtClean="0"/>
              <a:t>分</a:t>
            </a:r>
            <a:endParaRPr lang="en-US" altLang="zh-CN" dirty="0" smtClean="0"/>
          </a:p>
          <a:p>
            <a:pPr>
              <a:buNone/>
            </a:pPr>
            <a:endParaRPr lang="en-US" altLang="zh-CN" dirty="0" smtClean="0"/>
          </a:p>
          <a:p>
            <a:pPr>
              <a:buNone/>
            </a:pPr>
            <a:r>
              <a:rPr lang="zh-CN" altLang="en-US" dirty="0" smtClean="0"/>
              <a:t>    第三</a:t>
            </a:r>
            <a:r>
              <a:rPr lang="zh-CN" altLang="zh-CN" dirty="0" smtClean="0"/>
              <a:t>问</a:t>
            </a:r>
            <a:r>
              <a:rPr lang="en-US" altLang="zh-CN" dirty="0" smtClean="0"/>
              <a:t>    </a:t>
            </a:r>
            <a:r>
              <a:rPr lang="en-US" altLang="zh-CN" dirty="0" smtClean="0"/>
              <a:t>       25</a:t>
            </a:r>
            <a:r>
              <a:rPr lang="zh-CN" altLang="zh-CN" dirty="0" smtClean="0"/>
              <a:t>分</a:t>
            </a:r>
            <a:endParaRPr lang="en-US" altLang="zh-CN" dirty="0" smtClean="0"/>
          </a:p>
          <a:p>
            <a:pPr>
              <a:buNone/>
            </a:pPr>
            <a:endParaRPr lang="en-US" altLang="zh-CN" dirty="0" smtClean="0"/>
          </a:p>
          <a:p>
            <a:pPr>
              <a:buNone/>
            </a:pPr>
            <a:r>
              <a:rPr lang="zh-CN" altLang="en-US" dirty="0" smtClean="0"/>
              <a:t>    第四</a:t>
            </a:r>
            <a:r>
              <a:rPr lang="zh-CN" altLang="zh-CN" dirty="0" smtClean="0"/>
              <a:t>问</a:t>
            </a:r>
            <a:r>
              <a:rPr lang="en-US" altLang="zh-CN" dirty="0" smtClean="0"/>
              <a:t>    </a:t>
            </a:r>
            <a:r>
              <a:rPr lang="en-US" altLang="zh-CN" dirty="0" smtClean="0"/>
              <a:t>        10</a:t>
            </a:r>
            <a:r>
              <a:rPr lang="zh-CN" altLang="zh-CN" dirty="0" smtClean="0"/>
              <a:t>分</a:t>
            </a:r>
            <a:endParaRPr lang="en-US" altLang="zh-CN" dirty="0" smtClean="0"/>
          </a:p>
          <a:p>
            <a:pPr marL="514350" indent="-514350">
              <a:buNone/>
            </a:pPr>
            <a:endParaRPr lang="en-US" altLang="zh-CN" dirty="0"/>
          </a:p>
          <a:p>
            <a:pPr>
              <a:buNone/>
            </a:pPr>
            <a:r>
              <a:rPr lang="en-US" altLang="zh-CN" dirty="0"/>
              <a:t> </a:t>
            </a:r>
            <a:endParaRPr lang="zh-CN" altLang="zh-CN" sz="1800" dirty="0">
              <a:solidFill>
                <a:srgbClr val="C00000"/>
              </a:solidFill>
            </a:endParaRPr>
          </a:p>
        </p:txBody>
      </p:sp>
      <p:sp>
        <p:nvSpPr>
          <p:cNvPr id="5" name="灯片编号占位符 4"/>
          <p:cNvSpPr>
            <a:spLocks noGrp="1"/>
          </p:cNvSpPr>
          <p:nvPr>
            <p:ph type="sldNum" sz="quarter" idx="12"/>
          </p:nvPr>
        </p:nvSpPr>
        <p:spPr/>
        <p:txBody>
          <a:bodyPr/>
          <a:lstStyle/>
          <a:p>
            <a:fld id="{5A9C5BA1-AAB7-4909-B8AA-022AAEAD0CFE}" type="slidenum">
              <a:rPr lang="zh-CN" altLang="en-US" smtClean="0"/>
              <a:pPr/>
              <a:t>6</a:t>
            </a:fld>
            <a:endParaRPr lang="zh-CN" altLang="en-US"/>
          </a:p>
        </p:txBody>
      </p:sp>
      <p:pic>
        <p:nvPicPr>
          <p:cNvPr id="8" name="图片 7" descr="top_cn[1]"/>
          <p:cNvPicPr>
            <a:picLocks noChangeAspect="1"/>
          </p:cNvPicPr>
          <p:nvPr/>
        </p:nvPicPr>
        <p:blipFill>
          <a:blip r:embed="rId2" cstate="print"/>
          <a:stretch>
            <a:fillRect/>
          </a:stretch>
        </p:blipFill>
        <p:spPr>
          <a:xfrm>
            <a:off x="3938112" y="8255"/>
            <a:ext cx="5207794" cy="7442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08720"/>
            <a:ext cx="8229600" cy="1143000"/>
          </a:xfrm>
        </p:spPr>
        <p:txBody>
          <a:bodyPr>
            <a:normAutofit/>
          </a:bodyPr>
          <a:lstStyle/>
          <a:p>
            <a:r>
              <a:rPr lang="zh-CN" altLang="en-US" sz="2000" dirty="0" smtClean="0">
                <a:solidFill>
                  <a:schemeClr val="accent2"/>
                </a:solidFill>
                <a:latin typeface="华文行楷" pitchFamily="2" charset="-122"/>
                <a:ea typeface="华文行楷" pitchFamily="2" charset="-122"/>
              </a:rPr>
              <a:t>评审的一般原则</a:t>
            </a:r>
            <a:endParaRPr lang="zh-CN" altLang="en-US" sz="2000" dirty="0">
              <a:solidFill>
                <a:schemeClr val="accent2"/>
              </a:solidFill>
              <a:latin typeface="华文行楷" pitchFamily="2" charset="-122"/>
              <a:ea typeface="华文行楷" pitchFamily="2" charset="-122"/>
            </a:endParaRPr>
          </a:p>
        </p:txBody>
      </p:sp>
      <p:sp>
        <p:nvSpPr>
          <p:cNvPr id="3" name="内容占位符 2"/>
          <p:cNvSpPr>
            <a:spLocks noGrp="1"/>
          </p:cNvSpPr>
          <p:nvPr>
            <p:ph idx="1"/>
          </p:nvPr>
        </p:nvSpPr>
        <p:spPr>
          <a:xfrm>
            <a:off x="467544" y="1988840"/>
            <a:ext cx="8229600" cy="4381947"/>
          </a:xfrm>
        </p:spPr>
        <p:txBody>
          <a:bodyPr>
            <a:normAutofit fontScale="70000" lnSpcReduction="20000"/>
          </a:bodyPr>
          <a:lstStyle/>
          <a:p>
            <a:pPr>
              <a:buNone/>
            </a:pPr>
            <a:r>
              <a:rPr lang="en-US" altLang="zh-CN" dirty="0" smtClean="0"/>
              <a:t>       </a:t>
            </a:r>
            <a:r>
              <a:rPr lang="zh-CN" altLang="zh-CN" dirty="0"/>
              <a:t>第一问</a:t>
            </a:r>
            <a:r>
              <a:rPr lang="en-US" altLang="zh-CN" dirty="0"/>
              <a:t>   </a:t>
            </a:r>
            <a:r>
              <a:rPr lang="en-US" altLang="zh-CN" dirty="0" smtClean="0"/>
              <a:t>                                     20~25</a:t>
            </a:r>
            <a:r>
              <a:rPr lang="zh-CN" altLang="zh-CN" dirty="0" smtClean="0"/>
              <a:t>分</a:t>
            </a:r>
            <a:endParaRPr lang="en-US" altLang="zh-CN" dirty="0" smtClean="0"/>
          </a:p>
          <a:p>
            <a:pPr>
              <a:buNone/>
            </a:pPr>
            <a:endParaRPr lang="en-US" altLang="zh-CN" dirty="0" smtClean="0"/>
          </a:p>
          <a:p>
            <a:pPr>
              <a:buNone/>
            </a:pPr>
            <a:endParaRPr lang="zh-CN" altLang="zh-CN" dirty="0"/>
          </a:p>
          <a:p>
            <a:pPr>
              <a:buNone/>
            </a:pPr>
            <a:r>
              <a:rPr lang="en-US" altLang="zh-CN" dirty="0"/>
              <a:t>1.  </a:t>
            </a:r>
            <a:r>
              <a:rPr lang="zh-CN" altLang="zh-CN" dirty="0"/>
              <a:t>水位高程与蓄水量关系</a:t>
            </a:r>
            <a:r>
              <a:rPr lang="en-US" altLang="zh-CN" dirty="0"/>
              <a:t>  </a:t>
            </a:r>
            <a:r>
              <a:rPr lang="en-US" altLang="zh-CN" dirty="0" smtClean="0"/>
              <a:t>    10</a:t>
            </a:r>
            <a:r>
              <a:rPr lang="zh-CN" altLang="zh-CN" dirty="0"/>
              <a:t>分</a:t>
            </a:r>
          </a:p>
          <a:p>
            <a:pPr>
              <a:buNone/>
            </a:pPr>
            <a:r>
              <a:rPr lang="en-US" altLang="zh-CN" dirty="0"/>
              <a:t>    </a:t>
            </a:r>
            <a:r>
              <a:rPr lang="zh-CN" altLang="zh-CN" dirty="0"/>
              <a:t>（</a:t>
            </a:r>
            <a:r>
              <a:rPr lang="en-US" altLang="zh-CN" dirty="0"/>
              <a:t>1</a:t>
            </a:r>
            <a:r>
              <a:rPr lang="zh-CN" altLang="zh-CN" dirty="0"/>
              <a:t>）根据</a:t>
            </a:r>
            <a:r>
              <a:rPr lang="zh-CN" altLang="zh-CN" dirty="0" smtClean="0"/>
              <a:t>数据</a:t>
            </a:r>
            <a:r>
              <a:rPr lang="zh-CN" altLang="en-US" dirty="0" smtClean="0"/>
              <a:t>做</a:t>
            </a:r>
            <a:r>
              <a:rPr lang="zh-CN" altLang="zh-CN" dirty="0" smtClean="0"/>
              <a:t>函数</a:t>
            </a:r>
            <a:r>
              <a:rPr lang="zh-CN" altLang="zh-CN" dirty="0"/>
              <a:t>拟合</a:t>
            </a:r>
            <a:r>
              <a:rPr lang="en-US" altLang="zh-CN" dirty="0"/>
              <a:t>        </a:t>
            </a:r>
            <a:r>
              <a:rPr lang="en-US" altLang="zh-CN" dirty="0" smtClean="0"/>
              <a:t>            </a:t>
            </a:r>
            <a:r>
              <a:rPr lang="en-US" altLang="zh-CN" dirty="0"/>
              <a:t>5</a:t>
            </a:r>
            <a:r>
              <a:rPr lang="zh-CN" altLang="zh-CN" dirty="0"/>
              <a:t>分</a:t>
            </a:r>
          </a:p>
          <a:p>
            <a:pPr>
              <a:buNone/>
            </a:pPr>
            <a:r>
              <a:rPr lang="en-US" altLang="zh-CN" dirty="0" smtClean="0"/>
              <a:t>    </a:t>
            </a:r>
            <a:r>
              <a:rPr lang="zh-CN" altLang="zh-CN" dirty="0" smtClean="0"/>
              <a:t>（</a:t>
            </a:r>
            <a:r>
              <a:rPr lang="en-US" altLang="zh-CN" dirty="0"/>
              <a:t>2</a:t>
            </a:r>
            <a:r>
              <a:rPr lang="zh-CN" altLang="zh-CN" dirty="0" smtClean="0"/>
              <a:t>）细致</a:t>
            </a:r>
            <a:r>
              <a:rPr lang="zh-CN" altLang="zh-CN" dirty="0"/>
              <a:t>讨论</a:t>
            </a:r>
            <a:r>
              <a:rPr lang="zh-CN" altLang="zh-CN" dirty="0" smtClean="0"/>
              <a:t>或</a:t>
            </a:r>
            <a:r>
              <a:rPr lang="zh-CN" altLang="en-US" dirty="0" smtClean="0"/>
              <a:t>用</a:t>
            </a:r>
            <a:r>
              <a:rPr lang="zh-CN" altLang="zh-CN" dirty="0" smtClean="0"/>
              <a:t>其它方法</a:t>
            </a:r>
            <a:r>
              <a:rPr lang="zh-CN" altLang="en-US" dirty="0" smtClean="0"/>
              <a:t>比较</a:t>
            </a:r>
            <a:r>
              <a:rPr lang="en-US" altLang="zh-CN" dirty="0" smtClean="0"/>
              <a:t>       </a:t>
            </a:r>
            <a:r>
              <a:rPr lang="en-US" altLang="zh-CN" dirty="0"/>
              <a:t>5</a:t>
            </a:r>
            <a:r>
              <a:rPr lang="zh-CN" altLang="zh-CN" dirty="0"/>
              <a:t>分</a:t>
            </a:r>
          </a:p>
          <a:p>
            <a:pPr>
              <a:buNone/>
            </a:pPr>
            <a:r>
              <a:rPr lang="en-US" altLang="zh-CN" dirty="0"/>
              <a:t>          </a:t>
            </a:r>
            <a:r>
              <a:rPr lang="en-US" altLang="zh-CN" dirty="0" smtClean="0"/>
              <a:t>     </a:t>
            </a:r>
            <a:r>
              <a:rPr lang="zh-CN" altLang="en-US" dirty="0" smtClean="0"/>
              <a:t>可</a:t>
            </a:r>
            <a:r>
              <a:rPr lang="zh-CN" altLang="zh-CN" dirty="0" smtClean="0"/>
              <a:t>用</a:t>
            </a:r>
            <a:r>
              <a:rPr lang="en-US" altLang="zh-CN" dirty="0" smtClean="0"/>
              <a:t>DEM</a:t>
            </a:r>
            <a:r>
              <a:rPr lang="zh-CN" altLang="en-US" dirty="0" smtClean="0"/>
              <a:t>高程</a:t>
            </a:r>
            <a:r>
              <a:rPr lang="zh-CN" altLang="zh-CN" dirty="0" smtClean="0"/>
              <a:t>图做数值积分</a:t>
            </a:r>
            <a:endParaRPr lang="zh-CN" altLang="zh-CN" dirty="0"/>
          </a:p>
          <a:p>
            <a:pPr>
              <a:buNone/>
            </a:pPr>
            <a:r>
              <a:rPr lang="en-US" altLang="zh-CN" dirty="0" smtClean="0"/>
              <a:t>    </a:t>
            </a:r>
          </a:p>
          <a:p>
            <a:pPr>
              <a:buNone/>
            </a:pPr>
            <a:endParaRPr lang="en-US" altLang="zh-CN" dirty="0" smtClean="0"/>
          </a:p>
          <a:p>
            <a:pPr>
              <a:buNone/>
            </a:pPr>
            <a:r>
              <a:rPr lang="en-US" altLang="zh-CN" dirty="0" smtClean="0"/>
              <a:t>2</a:t>
            </a:r>
            <a:r>
              <a:rPr lang="en-US" altLang="zh-CN" dirty="0"/>
              <a:t>.  </a:t>
            </a:r>
            <a:r>
              <a:rPr lang="zh-CN" altLang="zh-CN" dirty="0" smtClean="0"/>
              <a:t>下雨</a:t>
            </a:r>
            <a:r>
              <a:rPr lang="zh-CN" altLang="en-US" dirty="0" smtClean="0"/>
              <a:t>、湖</a:t>
            </a:r>
            <a:r>
              <a:rPr lang="zh-CN" altLang="zh-CN" dirty="0" smtClean="0"/>
              <a:t>水</a:t>
            </a:r>
            <a:r>
              <a:rPr lang="zh-CN" altLang="en-US" dirty="0" smtClean="0"/>
              <a:t>上升高度预测    </a:t>
            </a:r>
            <a:r>
              <a:rPr lang="en-US" altLang="zh-CN" dirty="0" smtClean="0"/>
              <a:t>10</a:t>
            </a:r>
            <a:r>
              <a:rPr lang="zh-CN" altLang="zh-CN" dirty="0"/>
              <a:t>分</a:t>
            </a:r>
          </a:p>
          <a:p>
            <a:pPr>
              <a:buNone/>
            </a:pPr>
            <a:r>
              <a:rPr lang="en-US" altLang="zh-CN" dirty="0" smtClean="0"/>
              <a:t>   </a:t>
            </a:r>
            <a:r>
              <a:rPr lang="zh-CN" altLang="zh-CN" dirty="0"/>
              <a:t>（</a:t>
            </a:r>
            <a:r>
              <a:rPr lang="en-US" altLang="zh-CN" dirty="0"/>
              <a:t>1</a:t>
            </a:r>
            <a:r>
              <a:rPr lang="zh-CN" altLang="zh-CN" dirty="0" smtClean="0"/>
              <a:t>）</a:t>
            </a:r>
            <a:r>
              <a:rPr lang="zh-CN" altLang="en-US" dirty="0" smtClean="0"/>
              <a:t>非</a:t>
            </a:r>
            <a:r>
              <a:rPr lang="zh-CN" altLang="zh-CN" dirty="0" smtClean="0"/>
              <a:t>降雨</a:t>
            </a:r>
            <a:r>
              <a:rPr lang="zh-CN" altLang="en-US" dirty="0" smtClean="0"/>
              <a:t>来水的</a:t>
            </a:r>
            <a:r>
              <a:rPr lang="zh-CN" altLang="zh-CN" dirty="0" smtClean="0"/>
              <a:t>水位上升</a:t>
            </a:r>
            <a:r>
              <a:rPr lang="zh-CN" altLang="en-US" dirty="0" smtClean="0"/>
              <a:t>、</a:t>
            </a:r>
            <a:r>
              <a:rPr lang="zh-CN" altLang="zh-CN" dirty="0" smtClean="0"/>
              <a:t>降雨</a:t>
            </a:r>
            <a:r>
              <a:rPr lang="zh-CN" altLang="en-US" dirty="0" smtClean="0"/>
              <a:t>迟滞效应</a:t>
            </a:r>
            <a:r>
              <a:rPr lang="zh-CN" altLang="zh-CN" dirty="0" smtClean="0"/>
              <a:t>的</a:t>
            </a:r>
            <a:r>
              <a:rPr lang="zh-CN" altLang="zh-CN" dirty="0"/>
              <a:t>水位</a:t>
            </a:r>
            <a:r>
              <a:rPr lang="zh-CN" altLang="zh-CN" dirty="0" smtClean="0"/>
              <a:t>上升</a:t>
            </a:r>
            <a:r>
              <a:rPr lang="zh-CN" altLang="en-US" dirty="0" smtClean="0">
                <a:solidFill>
                  <a:srgbClr val="FF0000"/>
                </a:solidFill>
              </a:rPr>
              <a:t>！</a:t>
            </a:r>
            <a:endParaRPr lang="zh-CN" altLang="zh-CN" dirty="0">
              <a:solidFill>
                <a:srgbClr val="FF0000"/>
              </a:solidFill>
            </a:endParaRPr>
          </a:p>
          <a:p>
            <a:pPr>
              <a:buNone/>
            </a:pPr>
            <a:r>
              <a:rPr lang="en-US" altLang="zh-CN" dirty="0" smtClean="0"/>
              <a:t>   </a:t>
            </a:r>
            <a:r>
              <a:rPr lang="zh-CN" altLang="zh-CN" dirty="0" smtClean="0"/>
              <a:t>（</a:t>
            </a:r>
            <a:r>
              <a:rPr lang="en-US" altLang="zh-CN" dirty="0"/>
              <a:t>2</a:t>
            </a:r>
            <a:r>
              <a:rPr lang="zh-CN" altLang="zh-CN" dirty="0" smtClean="0"/>
              <a:t>）</a:t>
            </a:r>
            <a:r>
              <a:rPr lang="zh-CN" altLang="en-US" dirty="0" smtClean="0"/>
              <a:t>直接引用</a:t>
            </a:r>
            <a:r>
              <a:rPr lang="zh-CN" altLang="zh-CN" dirty="0" smtClean="0"/>
              <a:t>媒体</a:t>
            </a:r>
            <a:r>
              <a:rPr lang="zh-CN" altLang="zh-CN" dirty="0"/>
              <a:t>“降雨</a:t>
            </a:r>
            <a:r>
              <a:rPr lang="en-US" altLang="zh-CN" dirty="0"/>
              <a:t>2</a:t>
            </a:r>
            <a:r>
              <a:rPr lang="zh-CN" altLang="zh-CN" dirty="0"/>
              <a:t>毫米，水位上升</a:t>
            </a:r>
            <a:r>
              <a:rPr lang="en-US" altLang="zh-CN" dirty="0"/>
              <a:t>1</a:t>
            </a:r>
            <a:r>
              <a:rPr lang="zh-CN" altLang="zh-CN" dirty="0"/>
              <a:t>米”的</a:t>
            </a:r>
            <a:r>
              <a:rPr lang="zh-CN" altLang="zh-CN" dirty="0" smtClean="0"/>
              <a:t>结论</a:t>
            </a:r>
            <a:r>
              <a:rPr lang="zh-CN" altLang="en-US" dirty="0" smtClean="0">
                <a:solidFill>
                  <a:srgbClr val="FF0000"/>
                </a:solidFill>
              </a:rPr>
              <a:t>？</a:t>
            </a:r>
            <a:endParaRPr lang="en-US" altLang="zh-CN" dirty="0" smtClean="0">
              <a:solidFill>
                <a:srgbClr val="FF0000"/>
              </a:solidFill>
            </a:endParaRPr>
          </a:p>
        </p:txBody>
      </p:sp>
      <p:sp>
        <p:nvSpPr>
          <p:cNvPr id="5" name="灯片编号占位符 4"/>
          <p:cNvSpPr>
            <a:spLocks noGrp="1"/>
          </p:cNvSpPr>
          <p:nvPr>
            <p:ph type="sldNum" sz="quarter" idx="12"/>
          </p:nvPr>
        </p:nvSpPr>
        <p:spPr/>
        <p:txBody>
          <a:bodyPr/>
          <a:lstStyle/>
          <a:p>
            <a:fld id="{5A9C5BA1-AAB7-4909-B8AA-022AAEAD0CFE}" type="slidenum">
              <a:rPr lang="zh-CN" altLang="en-US" smtClean="0"/>
              <a:pPr/>
              <a:t>7</a:t>
            </a:fld>
            <a:endParaRPr lang="zh-CN" altLang="en-US"/>
          </a:p>
        </p:txBody>
      </p:sp>
      <p:pic>
        <p:nvPicPr>
          <p:cNvPr id="8" name="图片 7" descr="top_cn[1]"/>
          <p:cNvPicPr>
            <a:picLocks noChangeAspect="1"/>
          </p:cNvPicPr>
          <p:nvPr/>
        </p:nvPicPr>
        <p:blipFill>
          <a:blip r:embed="rId2" cstate="print"/>
          <a:stretch>
            <a:fillRect/>
          </a:stretch>
        </p:blipFill>
        <p:spPr>
          <a:xfrm>
            <a:off x="3938112" y="8255"/>
            <a:ext cx="5207794" cy="7442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08720"/>
            <a:ext cx="8229600" cy="1143000"/>
          </a:xfrm>
        </p:spPr>
        <p:txBody>
          <a:bodyPr>
            <a:normAutofit/>
          </a:bodyPr>
          <a:lstStyle/>
          <a:p>
            <a:r>
              <a:rPr lang="zh-CN" altLang="en-US" sz="2000" dirty="0" smtClean="0">
                <a:solidFill>
                  <a:schemeClr val="accent2"/>
                </a:solidFill>
                <a:latin typeface="华文行楷" pitchFamily="2" charset="-122"/>
                <a:ea typeface="华文行楷" pitchFamily="2" charset="-122"/>
              </a:rPr>
              <a:t>评审的一般原则</a:t>
            </a:r>
            <a:endParaRPr lang="zh-CN" altLang="en-US" sz="2000" dirty="0">
              <a:solidFill>
                <a:schemeClr val="accent2"/>
              </a:solidFill>
              <a:latin typeface="华文行楷" pitchFamily="2" charset="-122"/>
              <a:ea typeface="华文行楷" pitchFamily="2" charset="-122"/>
            </a:endParaRPr>
          </a:p>
        </p:txBody>
      </p:sp>
      <p:sp>
        <p:nvSpPr>
          <p:cNvPr id="3" name="内容占位符 2"/>
          <p:cNvSpPr>
            <a:spLocks noGrp="1"/>
          </p:cNvSpPr>
          <p:nvPr>
            <p:ph idx="1"/>
          </p:nvPr>
        </p:nvSpPr>
        <p:spPr>
          <a:xfrm>
            <a:off x="467544" y="2276872"/>
            <a:ext cx="8229600" cy="4093915"/>
          </a:xfrm>
        </p:spPr>
        <p:txBody>
          <a:bodyPr/>
          <a:lstStyle/>
          <a:p>
            <a:pPr>
              <a:buNone/>
            </a:pPr>
            <a:r>
              <a:rPr lang="en-US" altLang="zh-CN" dirty="0" smtClean="0"/>
              <a:t>    </a:t>
            </a:r>
            <a:r>
              <a:rPr lang="zh-CN" altLang="zh-CN" dirty="0" smtClean="0"/>
              <a:t>第二</a:t>
            </a:r>
            <a:r>
              <a:rPr lang="zh-CN" altLang="zh-CN" dirty="0"/>
              <a:t>问</a:t>
            </a:r>
            <a:r>
              <a:rPr lang="en-US" altLang="zh-CN" dirty="0"/>
              <a:t>    30</a:t>
            </a:r>
            <a:r>
              <a:rPr lang="zh-CN" altLang="zh-CN" dirty="0" smtClean="0"/>
              <a:t>分</a:t>
            </a:r>
            <a:endParaRPr lang="en-US" altLang="zh-CN" dirty="0" smtClean="0"/>
          </a:p>
          <a:p>
            <a:pPr>
              <a:buNone/>
            </a:pPr>
            <a:endParaRPr lang="zh-CN" altLang="zh-CN" dirty="0"/>
          </a:p>
          <a:p>
            <a:pPr>
              <a:buNone/>
            </a:pPr>
            <a:r>
              <a:rPr lang="en-US" altLang="zh-CN" dirty="0" smtClean="0"/>
              <a:t>     </a:t>
            </a:r>
            <a:r>
              <a:rPr lang="en-US" altLang="zh-CN" sz="2400" dirty="0"/>
              <a:t>1.   </a:t>
            </a:r>
            <a:r>
              <a:rPr lang="zh-CN" altLang="zh-CN" sz="2400" dirty="0"/>
              <a:t>简单套用别人的溃坝模型</a:t>
            </a:r>
            <a:r>
              <a:rPr lang="en-US" altLang="zh-CN" sz="2400" dirty="0"/>
              <a:t>    0</a:t>
            </a:r>
            <a:r>
              <a:rPr lang="zh-CN" altLang="zh-CN" sz="2400" dirty="0"/>
              <a:t>～</a:t>
            </a:r>
            <a:r>
              <a:rPr lang="en-US" altLang="zh-CN" sz="2400" dirty="0"/>
              <a:t>10</a:t>
            </a:r>
            <a:r>
              <a:rPr lang="zh-CN" altLang="zh-CN" sz="2400" dirty="0" smtClean="0"/>
              <a:t>分</a:t>
            </a:r>
            <a:endParaRPr lang="en-US" altLang="zh-CN" sz="2400" dirty="0" smtClean="0"/>
          </a:p>
          <a:p>
            <a:pPr>
              <a:buNone/>
            </a:pPr>
            <a:endParaRPr lang="zh-CN" altLang="zh-CN" sz="2400" dirty="0"/>
          </a:p>
          <a:p>
            <a:pPr>
              <a:buNone/>
            </a:pPr>
            <a:r>
              <a:rPr lang="en-US" altLang="zh-CN" sz="2400" dirty="0" smtClean="0"/>
              <a:t>       </a:t>
            </a:r>
            <a:r>
              <a:rPr lang="en-US" altLang="zh-CN" sz="2400" dirty="0"/>
              <a:t>2.   </a:t>
            </a:r>
            <a:r>
              <a:rPr lang="zh-CN" altLang="zh-CN" sz="2400" dirty="0"/>
              <a:t>套用别人溃坝</a:t>
            </a:r>
            <a:r>
              <a:rPr lang="zh-CN" altLang="zh-CN" sz="2400" dirty="0" smtClean="0"/>
              <a:t>模型</a:t>
            </a:r>
            <a:r>
              <a:rPr lang="zh-CN" altLang="en-US" sz="2400" dirty="0" smtClean="0"/>
              <a:t>做</a:t>
            </a:r>
            <a:r>
              <a:rPr lang="zh-CN" altLang="zh-CN" sz="2400" dirty="0" smtClean="0"/>
              <a:t>分析</a:t>
            </a:r>
            <a:r>
              <a:rPr lang="zh-CN" altLang="zh-CN" sz="2400" dirty="0"/>
              <a:t>讨论</a:t>
            </a:r>
            <a:r>
              <a:rPr lang="en-US" altLang="zh-CN" sz="2400" dirty="0"/>
              <a:t>    10</a:t>
            </a:r>
            <a:r>
              <a:rPr lang="zh-CN" altLang="zh-CN" sz="2400" dirty="0"/>
              <a:t>～</a:t>
            </a:r>
            <a:r>
              <a:rPr lang="en-US" altLang="zh-CN" sz="2400" dirty="0"/>
              <a:t>20</a:t>
            </a:r>
            <a:r>
              <a:rPr lang="zh-CN" altLang="zh-CN" sz="2400" dirty="0" smtClean="0"/>
              <a:t>分</a:t>
            </a:r>
            <a:endParaRPr lang="en-US" altLang="zh-CN" sz="2400" dirty="0" smtClean="0"/>
          </a:p>
          <a:p>
            <a:pPr>
              <a:buNone/>
            </a:pPr>
            <a:endParaRPr lang="zh-CN" altLang="zh-CN" sz="2400" dirty="0"/>
          </a:p>
          <a:p>
            <a:pPr>
              <a:buNone/>
            </a:pPr>
            <a:r>
              <a:rPr lang="en-US" altLang="zh-CN" sz="2400" dirty="0" smtClean="0"/>
              <a:t>       </a:t>
            </a:r>
            <a:r>
              <a:rPr lang="en-US" altLang="zh-CN" sz="2400" dirty="0"/>
              <a:t>3.   </a:t>
            </a:r>
            <a:r>
              <a:rPr lang="zh-CN" altLang="zh-CN" sz="2400" dirty="0" smtClean="0"/>
              <a:t>有创造性</a:t>
            </a:r>
            <a:r>
              <a:rPr lang="zh-CN" altLang="zh-CN" sz="2400" dirty="0"/>
              <a:t>，推论正确，</a:t>
            </a:r>
            <a:r>
              <a:rPr lang="zh-CN" altLang="zh-CN" sz="2400" dirty="0" smtClean="0"/>
              <a:t>结果</a:t>
            </a:r>
            <a:r>
              <a:rPr lang="zh-CN" altLang="en-US" sz="2400" dirty="0" smtClean="0"/>
              <a:t>合理</a:t>
            </a:r>
            <a:r>
              <a:rPr lang="en-US" altLang="zh-CN" sz="2400" dirty="0" smtClean="0"/>
              <a:t>  </a:t>
            </a:r>
            <a:r>
              <a:rPr lang="en-US" altLang="zh-CN" sz="2400" dirty="0"/>
              <a:t>20</a:t>
            </a:r>
            <a:r>
              <a:rPr lang="zh-CN" altLang="zh-CN" sz="2400" dirty="0"/>
              <a:t>～</a:t>
            </a:r>
            <a:r>
              <a:rPr lang="en-US" altLang="zh-CN" sz="2400" dirty="0"/>
              <a:t>30</a:t>
            </a:r>
            <a:r>
              <a:rPr lang="zh-CN" altLang="zh-CN" sz="2400" dirty="0"/>
              <a:t>分</a:t>
            </a:r>
          </a:p>
          <a:p>
            <a:pPr>
              <a:buNone/>
            </a:pPr>
            <a:endParaRPr lang="zh-CN" altLang="zh-CN" dirty="0"/>
          </a:p>
        </p:txBody>
      </p:sp>
      <p:sp>
        <p:nvSpPr>
          <p:cNvPr id="5" name="灯片编号占位符 4"/>
          <p:cNvSpPr>
            <a:spLocks noGrp="1"/>
          </p:cNvSpPr>
          <p:nvPr>
            <p:ph type="sldNum" sz="quarter" idx="12"/>
          </p:nvPr>
        </p:nvSpPr>
        <p:spPr/>
        <p:txBody>
          <a:bodyPr/>
          <a:lstStyle/>
          <a:p>
            <a:fld id="{5A9C5BA1-AAB7-4909-B8AA-022AAEAD0CFE}" type="slidenum">
              <a:rPr lang="zh-CN" altLang="en-US" smtClean="0"/>
              <a:pPr/>
              <a:t>8</a:t>
            </a:fld>
            <a:endParaRPr lang="zh-CN" altLang="en-US"/>
          </a:p>
        </p:txBody>
      </p:sp>
      <p:pic>
        <p:nvPicPr>
          <p:cNvPr id="8" name="图片 7" descr="top_cn[1]"/>
          <p:cNvPicPr>
            <a:picLocks noChangeAspect="1"/>
          </p:cNvPicPr>
          <p:nvPr/>
        </p:nvPicPr>
        <p:blipFill>
          <a:blip r:embed="rId2" cstate="print"/>
          <a:stretch>
            <a:fillRect/>
          </a:stretch>
        </p:blipFill>
        <p:spPr>
          <a:xfrm>
            <a:off x="3938112" y="8255"/>
            <a:ext cx="5207794" cy="74422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08720"/>
            <a:ext cx="8229600" cy="1143000"/>
          </a:xfrm>
        </p:spPr>
        <p:txBody>
          <a:bodyPr>
            <a:normAutofit/>
          </a:bodyPr>
          <a:lstStyle/>
          <a:p>
            <a:r>
              <a:rPr lang="zh-CN" altLang="en-US" sz="2000" dirty="0" smtClean="0">
                <a:solidFill>
                  <a:schemeClr val="accent2"/>
                </a:solidFill>
                <a:latin typeface="华文行楷" pitchFamily="2" charset="-122"/>
                <a:ea typeface="华文行楷" pitchFamily="2" charset="-122"/>
              </a:rPr>
              <a:t>评审的一般原则</a:t>
            </a:r>
            <a:endParaRPr lang="zh-CN" altLang="en-US" sz="2000" dirty="0">
              <a:solidFill>
                <a:schemeClr val="accent2"/>
              </a:solidFill>
              <a:latin typeface="华文行楷" pitchFamily="2" charset="-122"/>
              <a:ea typeface="华文行楷" pitchFamily="2" charset="-122"/>
            </a:endParaRPr>
          </a:p>
        </p:txBody>
      </p:sp>
      <p:sp>
        <p:nvSpPr>
          <p:cNvPr id="3" name="内容占位符 2"/>
          <p:cNvSpPr>
            <a:spLocks noGrp="1"/>
          </p:cNvSpPr>
          <p:nvPr>
            <p:ph idx="1"/>
          </p:nvPr>
        </p:nvSpPr>
        <p:spPr>
          <a:xfrm>
            <a:off x="467544" y="2276872"/>
            <a:ext cx="8229600" cy="4093915"/>
          </a:xfrm>
        </p:spPr>
        <p:txBody>
          <a:bodyPr>
            <a:normAutofit fontScale="40000" lnSpcReduction="20000"/>
          </a:bodyPr>
          <a:lstStyle/>
          <a:p>
            <a:pPr>
              <a:buNone/>
            </a:pPr>
            <a:r>
              <a:rPr lang="en-US" altLang="zh-CN" dirty="0" smtClean="0"/>
              <a:t>     </a:t>
            </a:r>
            <a:r>
              <a:rPr lang="zh-CN" altLang="zh-CN" sz="7000" dirty="0" smtClean="0"/>
              <a:t>第三</a:t>
            </a:r>
            <a:r>
              <a:rPr lang="zh-CN" altLang="zh-CN" sz="7000" dirty="0"/>
              <a:t>问</a:t>
            </a:r>
            <a:r>
              <a:rPr lang="en-US" altLang="zh-CN" sz="7000" dirty="0"/>
              <a:t>    25</a:t>
            </a:r>
            <a:r>
              <a:rPr lang="zh-CN" altLang="zh-CN" sz="7000" dirty="0"/>
              <a:t>分</a:t>
            </a:r>
          </a:p>
          <a:p>
            <a:pPr>
              <a:buNone/>
            </a:pPr>
            <a:r>
              <a:rPr lang="en-US" altLang="zh-CN" dirty="0" smtClean="0"/>
              <a:t>  </a:t>
            </a:r>
          </a:p>
          <a:p>
            <a:pPr>
              <a:buNone/>
            </a:pPr>
            <a:r>
              <a:rPr lang="en-US" altLang="zh-CN" dirty="0"/>
              <a:t> </a:t>
            </a:r>
            <a:r>
              <a:rPr lang="en-US" altLang="zh-CN" dirty="0" smtClean="0"/>
              <a:t>  </a:t>
            </a:r>
          </a:p>
          <a:p>
            <a:pPr>
              <a:buNone/>
            </a:pPr>
            <a:r>
              <a:rPr lang="en-US" altLang="zh-CN" sz="5100" dirty="0"/>
              <a:t> </a:t>
            </a:r>
            <a:r>
              <a:rPr lang="en-US" altLang="zh-CN" sz="5100" dirty="0" smtClean="0"/>
              <a:t> 1</a:t>
            </a:r>
            <a:r>
              <a:rPr lang="en-US" altLang="zh-CN" sz="5100" dirty="0"/>
              <a:t>.  </a:t>
            </a:r>
            <a:r>
              <a:rPr lang="zh-CN" altLang="zh-CN" sz="5100" dirty="0"/>
              <a:t>溃坝水流方程（模型与结果一致）</a:t>
            </a:r>
            <a:r>
              <a:rPr lang="en-US" altLang="zh-CN" sz="5100" dirty="0"/>
              <a:t>    10</a:t>
            </a:r>
            <a:r>
              <a:rPr lang="zh-CN" altLang="zh-CN" sz="5100" dirty="0"/>
              <a:t>分</a:t>
            </a:r>
          </a:p>
          <a:p>
            <a:pPr>
              <a:buNone/>
            </a:pPr>
            <a:r>
              <a:rPr lang="en-US" altLang="zh-CN" sz="5100" dirty="0"/>
              <a:t>  2.  </a:t>
            </a:r>
            <a:r>
              <a:rPr lang="zh-CN" altLang="zh-CN" sz="5100" dirty="0"/>
              <a:t>下游疏散、撤离人口方案</a:t>
            </a:r>
            <a:r>
              <a:rPr lang="en-US" altLang="zh-CN" sz="5100" dirty="0"/>
              <a:t>  10</a:t>
            </a:r>
            <a:r>
              <a:rPr lang="zh-CN" altLang="zh-CN" sz="5100" dirty="0"/>
              <a:t>分</a:t>
            </a:r>
          </a:p>
          <a:p>
            <a:pPr>
              <a:buNone/>
            </a:pPr>
            <a:r>
              <a:rPr lang="en-US" altLang="zh-CN" sz="5100" dirty="0"/>
              <a:t>     </a:t>
            </a:r>
            <a:r>
              <a:rPr lang="zh-CN" altLang="zh-CN" sz="5100" dirty="0"/>
              <a:t>（</a:t>
            </a:r>
            <a:r>
              <a:rPr lang="en-US" altLang="zh-CN" sz="5100" dirty="0"/>
              <a:t>1</a:t>
            </a:r>
            <a:r>
              <a:rPr lang="zh-CN" altLang="zh-CN" sz="5100" dirty="0"/>
              <a:t>）笼统给出撤离方案</a:t>
            </a:r>
            <a:r>
              <a:rPr lang="en-US" altLang="zh-CN" sz="5100" dirty="0"/>
              <a:t>    0</a:t>
            </a:r>
            <a:r>
              <a:rPr lang="zh-CN" altLang="zh-CN" sz="5100" dirty="0"/>
              <a:t>～</a:t>
            </a:r>
            <a:r>
              <a:rPr lang="en-US" altLang="zh-CN" sz="5100" dirty="0"/>
              <a:t>5</a:t>
            </a:r>
            <a:r>
              <a:rPr lang="zh-CN" altLang="zh-CN" sz="5100" dirty="0"/>
              <a:t>分</a:t>
            </a:r>
          </a:p>
          <a:p>
            <a:pPr>
              <a:buNone/>
            </a:pPr>
            <a:r>
              <a:rPr lang="en-US" altLang="zh-CN" sz="5100" dirty="0"/>
              <a:t>     </a:t>
            </a:r>
            <a:r>
              <a:rPr lang="zh-CN" altLang="zh-CN" sz="5100" dirty="0"/>
              <a:t>（</a:t>
            </a:r>
            <a:r>
              <a:rPr lang="en-US" altLang="zh-CN" sz="5100" dirty="0"/>
              <a:t>2</a:t>
            </a:r>
            <a:r>
              <a:rPr lang="zh-CN" altLang="zh-CN" sz="5100" dirty="0" smtClean="0"/>
              <a:t>）</a:t>
            </a:r>
            <a:r>
              <a:rPr lang="zh-CN" altLang="en-US" sz="5100" dirty="0" smtClean="0"/>
              <a:t>给出</a:t>
            </a:r>
            <a:r>
              <a:rPr lang="zh-CN" altLang="zh-CN" sz="5100" dirty="0" smtClean="0"/>
              <a:t>下游</a:t>
            </a:r>
            <a:r>
              <a:rPr lang="zh-CN" altLang="zh-CN" sz="5100" dirty="0"/>
              <a:t>某一</a:t>
            </a:r>
            <a:r>
              <a:rPr lang="zh-CN" altLang="zh-CN" sz="5100" dirty="0" smtClean="0"/>
              <a:t>市镇撤离方案</a:t>
            </a:r>
            <a:r>
              <a:rPr lang="en-US" altLang="zh-CN" sz="5100" dirty="0" smtClean="0"/>
              <a:t>  </a:t>
            </a:r>
            <a:r>
              <a:rPr lang="en-US" altLang="zh-CN" sz="5100" dirty="0"/>
              <a:t>0</a:t>
            </a:r>
            <a:r>
              <a:rPr lang="zh-CN" altLang="zh-CN" sz="5100" dirty="0"/>
              <a:t>～</a:t>
            </a:r>
            <a:r>
              <a:rPr lang="en-US" altLang="zh-CN" sz="5100" dirty="0"/>
              <a:t>10</a:t>
            </a:r>
            <a:r>
              <a:rPr lang="zh-CN" altLang="zh-CN" sz="5100" dirty="0"/>
              <a:t>分</a:t>
            </a:r>
          </a:p>
          <a:p>
            <a:pPr>
              <a:buNone/>
            </a:pPr>
            <a:r>
              <a:rPr lang="en-US" altLang="zh-CN" sz="5100" dirty="0"/>
              <a:t>     </a:t>
            </a:r>
            <a:r>
              <a:rPr lang="zh-CN" altLang="zh-CN" sz="5100" dirty="0"/>
              <a:t>（</a:t>
            </a:r>
            <a:r>
              <a:rPr lang="en-US" altLang="zh-CN" sz="5100" dirty="0"/>
              <a:t>3</a:t>
            </a:r>
            <a:r>
              <a:rPr lang="zh-CN" altLang="zh-CN" sz="5100" dirty="0"/>
              <a:t>）撤离人口</a:t>
            </a:r>
            <a:r>
              <a:rPr lang="zh-CN" altLang="zh-CN" sz="5100" dirty="0" smtClean="0"/>
              <a:t>数</a:t>
            </a:r>
            <a:r>
              <a:rPr lang="zh-CN" altLang="en-US" sz="5100" dirty="0" smtClean="0"/>
              <a:t>符合实际</a:t>
            </a:r>
            <a:r>
              <a:rPr lang="zh-CN" altLang="zh-CN" sz="5100" dirty="0" smtClean="0"/>
              <a:t>。</a:t>
            </a:r>
            <a:endParaRPr lang="zh-CN" altLang="zh-CN" sz="5100" dirty="0"/>
          </a:p>
          <a:p>
            <a:pPr>
              <a:buNone/>
            </a:pPr>
            <a:r>
              <a:rPr lang="en-US" altLang="zh-CN" sz="5100" dirty="0"/>
              <a:t>  3.  </a:t>
            </a:r>
            <a:r>
              <a:rPr lang="zh-CN" altLang="zh-CN" sz="5100" dirty="0"/>
              <a:t>洪水到达时间</a:t>
            </a:r>
            <a:r>
              <a:rPr lang="en-US" altLang="zh-CN" sz="5100" dirty="0"/>
              <a:t>    5</a:t>
            </a:r>
            <a:r>
              <a:rPr lang="zh-CN" altLang="zh-CN" sz="5100" dirty="0"/>
              <a:t>分</a:t>
            </a:r>
          </a:p>
          <a:p>
            <a:pPr>
              <a:buNone/>
            </a:pPr>
            <a:r>
              <a:rPr lang="en-US" altLang="zh-CN" sz="5100" dirty="0"/>
              <a:t>     </a:t>
            </a:r>
            <a:r>
              <a:rPr lang="zh-CN" altLang="zh-CN" sz="5100" dirty="0"/>
              <a:t>（</a:t>
            </a:r>
            <a:r>
              <a:rPr lang="en-US" altLang="zh-CN" sz="5100" dirty="0"/>
              <a:t>1</a:t>
            </a:r>
            <a:r>
              <a:rPr lang="zh-CN" altLang="zh-CN" sz="5100" dirty="0" smtClean="0"/>
              <a:t>）洪水</a:t>
            </a:r>
            <a:r>
              <a:rPr lang="zh-CN" altLang="zh-CN" sz="5100" dirty="0"/>
              <a:t>到达某一</a:t>
            </a:r>
            <a:r>
              <a:rPr lang="zh-CN" altLang="zh-CN" sz="5100" dirty="0" smtClean="0"/>
              <a:t>城市</a:t>
            </a:r>
            <a:r>
              <a:rPr lang="zh-CN" altLang="en-US" sz="5100" dirty="0" smtClean="0"/>
              <a:t>的实际</a:t>
            </a:r>
            <a:r>
              <a:rPr lang="zh-CN" altLang="zh-CN" sz="5100" dirty="0" smtClean="0"/>
              <a:t>计算</a:t>
            </a:r>
            <a:endParaRPr lang="zh-CN" altLang="zh-CN" sz="5100" dirty="0"/>
          </a:p>
          <a:p>
            <a:pPr>
              <a:buNone/>
            </a:pPr>
            <a:r>
              <a:rPr lang="en-US" altLang="zh-CN" sz="5100" dirty="0"/>
              <a:t>     </a:t>
            </a:r>
            <a:r>
              <a:rPr lang="zh-CN" altLang="zh-CN" sz="5100" dirty="0"/>
              <a:t>（</a:t>
            </a:r>
            <a:r>
              <a:rPr lang="en-US" altLang="zh-CN" sz="5100" dirty="0"/>
              <a:t>2</a:t>
            </a:r>
            <a:r>
              <a:rPr lang="zh-CN" altLang="zh-CN" sz="5100" dirty="0"/>
              <a:t>）按瞬时溃坝模型计算，</a:t>
            </a:r>
            <a:r>
              <a:rPr lang="zh-CN" altLang="zh-CN" sz="5100" dirty="0" smtClean="0"/>
              <a:t>洪水到达</a:t>
            </a:r>
            <a:r>
              <a:rPr lang="zh-CN" altLang="en-US" sz="5100" dirty="0" smtClean="0"/>
              <a:t>各地时间</a:t>
            </a:r>
            <a:endParaRPr lang="zh-CN" altLang="zh-CN" sz="5100" dirty="0"/>
          </a:p>
          <a:p>
            <a:pPr>
              <a:buNone/>
            </a:pPr>
            <a:r>
              <a:rPr lang="en-US" altLang="zh-CN" sz="5100" dirty="0"/>
              <a:t>     </a:t>
            </a:r>
            <a:r>
              <a:rPr lang="zh-CN" altLang="zh-CN" sz="5100" dirty="0"/>
              <a:t>（</a:t>
            </a:r>
            <a:r>
              <a:rPr lang="en-US" altLang="zh-CN" sz="5100" dirty="0"/>
              <a:t>3</a:t>
            </a:r>
            <a:r>
              <a:rPr lang="zh-CN" altLang="zh-CN" sz="5100" dirty="0"/>
              <a:t>）按逐渐溃坝模型计算，</a:t>
            </a:r>
            <a:r>
              <a:rPr lang="zh-CN" altLang="zh-CN" sz="5100" dirty="0" smtClean="0"/>
              <a:t>洪水到达</a:t>
            </a:r>
            <a:r>
              <a:rPr lang="zh-CN" altLang="en-US" sz="5100" dirty="0" smtClean="0"/>
              <a:t>各地时间</a:t>
            </a:r>
            <a:endParaRPr lang="zh-CN" altLang="zh-CN" sz="5100" dirty="0"/>
          </a:p>
          <a:p>
            <a:pPr>
              <a:buNone/>
            </a:pPr>
            <a:r>
              <a:rPr lang="en-US" altLang="zh-CN" sz="5100" dirty="0"/>
              <a:t>     </a:t>
            </a:r>
            <a:r>
              <a:rPr lang="zh-CN" altLang="zh-CN" sz="5100" dirty="0"/>
              <a:t>（</a:t>
            </a:r>
            <a:r>
              <a:rPr lang="en-US" altLang="zh-CN" sz="5100" dirty="0"/>
              <a:t>4</a:t>
            </a:r>
            <a:r>
              <a:rPr lang="zh-CN" altLang="zh-CN" sz="5100" dirty="0" smtClean="0"/>
              <a:t>）结合</a:t>
            </a:r>
            <a:r>
              <a:rPr lang="zh-CN" altLang="zh-CN" sz="5100" dirty="0"/>
              <a:t>最大</a:t>
            </a:r>
            <a:r>
              <a:rPr lang="zh-CN" altLang="zh-CN" sz="5100" dirty="0" smtClean="0"/>
              <a:t>流量</a:t>
            </a:r>
            <a:r>
              <a:rPr lang="zh-CN" altLang="en-US" sz="5100" dirty="0" smtClean="0">
                <a:solidFill>
                  <a:srgbClr val="FF0000"/>
                </a:solidFill>
              </a:rPr>
              <a:t>？</a:t>
            </a:r>
            <a:endParaRPr lang="zh-CN" altLang="zh-CN" sz="5100" dirty="0">
              <a:solidFill>
                <a:srgbClr val="FF0000"/>
              </a:solidFill>
            </a:endParaRPr>
          </a:p>
          <a:p>
            <a:pPr>
              <a:buNone/>
            </a:pPr>
            <a:r>
              <a:rPr lang="en-US" altLang="zh-CN" dirty="0"/>
              <a:t> </a:t>
            </a:r>
            <a:endParaRPr lang="zh-CN" altLang="zh-CN" dirty="0"/>
          </a:p>
        </p:txBody>
      </p:sp>
      <p:sp>
        <p:nvSpPr>
          <p:cNvPr id="5" name="灯片编号占位符 4"/>
          <p:cNvSpPr>
            <a:spLocks noGrp="1"/>
          </p:cNvSpPr>
          <p:nvPr>
            <p:ph type="sldNum" sz="quarter" idx="12"/>
          </p:nvPr>
        </p:nvSpPr>
        <p:spPr/>
        <p:txBody>
          <a:bodyPr/>
          <a:lstStyle/>
          <a:p>
            <a:fld id="{5A9C5BA1-AAB7-4909-B8AA-022AAEAD0CFE}" type="slidenum">
              <a:rPr lang="zh-CN" altLang="en-US" smtClean="0"/>
              <a:pPr/>
              <a:t>9</a:t>
            </a:fld>
            <a:endParaRPr lang="zh-CN" altLang="en-US"/>
          </a:p>
        </p:txBody>
      </p:sp>
      <p:pic>
        <p:nvPicPr>
          <p:cNvPr id="8" name="图片 7" descr="top_cn[1]"/>
          <p:cNvPicPr>
            <a:picLocks noChangeAspect="1"/>
          </p:cNvPicPr>
          <p:nvPr/>
        </p:nvPicPr>
        <p:blipFill>
          <a:blip r:embed="rId2" cstate="print"/>
          <a:stretch>
            <a:fillRect/>
          </a:stretch>
        </p:blipFill>
        <p:spPr>
          <a:xfrm>
            <a:off x="3938112" y="8255"/>
            <a:ext cx="5207794" cy="74422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785</Words>
  <Application>Microsoft Office PowerPoint</Application>
  <PresentationFormat>全屏显示(4:3)</PresentationFormat>
  <Paragraphs>90</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数学建模竞赛赛题实例</vt:lpstr>
      <vt:lpstr>数学建模竞赛赛题实例</vt:lpstr>
      <vt:lpstr>数学建模竞赛赛题实例</vt:lpstr>
      <vt:lpstr>数学建模竞赛赛题实例</vt:lpstr>
      <vt:lpstr>评审的一般原则</vt:lpstr>
      <vt:lpstr>评审的一般原则</vt:lpstr>
      <vt:lpstr>评审的一般原则</vt:lpstr>
      <vt:lpstr>评审的一般原则</vt:lpstr>
      <vt:lpstr>评审的一般原则</vt:lpstr>
      <vt:lpstr>评审的一般原则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数学建模竞赛赛题讲评</dc:title>
  <dc:creator>zhang</dc:creator>
  <cp:lastModifiedBy>zhang</cp:lastModifiedBy>
  <cp:revision>21</cp:revision>
  <dcterms:created xsi:type="dcterms:W3CDTF">2018-08-22T03:08:47Z</dcterms:created>
  <dcterms:modified xsi:type="dcterms:W3CDTF">2018-09-01T08:57:37Z</dcterms:modified>
</cp:coreProperties>
</file>