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79" r:id="rId3"/>
    <p:sldId id="284" r:id="rId4"/>
    <p:sldId id="290" r:id="rId5"/>
    <p:sldId id="291" r:id="rId6"/>
    <p:sldId id="346" r:id="rId7"/>
    <p:sldId id="328" r:id="rId8"/>
    <p:sldId id="327" r:id="rId9"/>
    <p:sldId id="344" r:id="rId10"/>
    <p:sldId id="343" r:id="rId11"/>
    <p:sldId id="348" r:id="rId12"/>
    <p:sldId id="330" r:id="rId13"/>
    <p:sldId id="349" r:id="rId14"/>
    <p:sldId id="331" r:id="rId15"/>
    <p:sldId id="350" r:id="rId16"/>
    <p:sldId id="332" r:id="rId17"/>
    <p:sldId id="333" r:id="rId18"/>
    <p:sldId id="351" r:id="rId19"/>
    <p:sldId id="352" r:id="rId20"/>
    <p:sldId id="334" r:id="rId21"/>
    <p:sldId id="335" r:id="rId22"/>
    <p:sldId id="336" r:id="rId23"/>
    <p:sldId id="337" r:id="rId24"/>
    <p:sldId id="338" r:id="rId25"/>
    <p:sldId id="339" r:id="rId26"/>
    <p:sldId id="340" r:id="rId27"/>
    <p:sldId id="341" r:id="rId28"/>
    <p:sldId id="342" r:id="rId29"/>
    <p:sldId id="347" r:id="rId30"/>
    <p:sldId id="292"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varScale="1">
        <p:scale>
          <a:sx n="114" d="100"/>
          <a:sy n="114" d="100"/>
        </p:scale>
        <p:origin x="18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CA9FE9-982A-4993-A95A-83F8688CCC8C}" type="datetimeFigureOut">
              <a:rPr lang="zh-CN" altLang="en-US" smtClean="0"/>
              <a:t>2018/9/2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336DB-0E4C-4871-8EB4-392955C6F66B}" type="slidenum">
              <a:rPr lang="zh-CN" altLang="en-US" smtClean="0"/>
              <a:t>‹#›</a:t>
            </a:fld>
            <a:endParaRPr lang="zh-CN" altLang="en-US"/>
          </a:p>
        </p:txBody>
      </p:sp>
    </p:spTree>
    <p:extLst>
      <p:ext uri="{BB962C8B-B14F-4D97-AF65-F5344CB8AC3E}">
        <p14:creationId xmlns:p14="http://schemas.microsoft.com/office/powerpoint/2010/main" val="347077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8336DB-0E4C-4871-8EB4-392955C6F66B}" type="slidenum">
              <a:rPr lang="zh-CN" altLang="en-US" smtClean="0"/>
              <a:t>7</a:t>
            </a:fld>
            <a:endParaRPr lang="zh-CN" altLang="en-US"/>
          </a:p>
        </p:txBody>
      </p:sp>
    </p:spTree>
    <p:extLst>
      <p:ext uri="{BB962C8B-B14F-4D97-AF65-F5344CB8AC3E}">
        <p14:creationId xmlns:p14="http://schemas.microsoft.com/office/powerpoint/2010/main" val="3068279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B5D27B-EDC8-4053-BC7A-C595AB0EA736}" type="slidenum">
              <a:rPr lang="zh-CN" altLang="en-US" smtClean="0"/>
              <a:t>30</a:t>
            </a:fld>
            <a:endParaRPr lang="zh-CN" altLang="en-US"/>
          </a:p>
        </p:txBody>
      </p:sp>
    </p:spTree>
    <p:extLst>
      <p:ext uri="{BB962C8B-B14F-4D97-AF65-F5344CB8AC3E}">
        <p14:creationId xmlns:p14="http://schemas.microsoft.com/office/powerpoint/2010/main" val="1412346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0D5915E-DF8E-4C80-8BA1-7AB912A3CC8B}" type="datetimeFigureOut">
              <a:rPr lang="zh-CN" altLang="en-US" smtClean="0"/>
              <a:t>2018/9/2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C2CCB2-698E-403A-9E7F-8D0677C6FF48}" type="slidenum">
              <a:rPr lang="zh-CN" altLang="en-US" smtClean="0"/>
              <a:t>‹#›</a:t>
            </a:fld>
            <a:endParaRPr lang="zh-CN" altLang="en-US"/>
          </a:p>
        </p:txBody>
      </p:sp>
    </p:spTree>
    <p:extLst>
      <p:ext uri="{BB962C8B-B14F-4D97-AF65-F5344CB8AC3E}">
        <p14:creationId xmlns:p14="http://schemas.microsoft.com/office/powerpoint/2010/main" val="2127476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0D5915E-DF8E-4C80-8BA1-7AB912A3CC8B}" type="datetimeFigureOut">
              <a:rPr lang="zh-CN" altLang="en-US" smtClean="0"/>
              <a:t>2018/9/2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C2CCB2-698E-403A-9E7F-8D0677C6FF48}" type="slidenum">
              <a:rPr lang="zh-CN" altLang="en-US" smtClean="0"/>
              <a:t>‹#›</a:t>
            </a:fld>
            <a:endParaRPr lang="zh-CN" altLang="en-US"/>
          </a:p>
        </p:txBody>
      </p:sp>
    </p:spTree>
    <p:extLst>
      <p:ext uri="{BB962C8B-B14F-4D97-AF65-F5344CB8AC3E}">
        <p14:creationId xmlns:p14="http://schemas.microsoft.com/office/powerpoint/2010/main" val="1980183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0D5915E-DF8E-4C80-8BA1-7AB912A3CC8B}" type="datetimeFigureOut">
              <a:rPr lang="zh-CN" altLang="en-US" smtClean="0"/>
              <a:t>2018/9/2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C2CCB2-698E-403A-9E7F-8D0677C6FF48}" type="slidenum">
              <a:rPr lang="zh-CN" altLang="en-US" smtClean="0"/>
              <a:t>‹#›</a:t>
            </a:fld>
            <a:endParaRPr lang="zh-CN" altLang="en-US"/>
          </a:p>
        </p:txBody>
      </p:sp>
    </p:spTree>
    <p:extLst>
      <p:ext uri="{BB962C8B-B14F-4D97-AF65-F5344CB8AC3E}">
        <p14:creationId xmlns:p14="http://schemas.microsoft.com/office/powerpoint/2010/main" val="85362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0D5915E-DF8E-4C80-8BA1-7AB912A3CC8B}" type="datetimeFigureOut">
              <a:rPr lang="zh-CN" altLang="en-US" smtClean="0"/>
              <a:t>2018/9/2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C2CCB2-698E-403A-9E7F-8D0677C6FF48}" type="slidenum">
              <a:rPr lang="zh-CN" altLang="en-US" smtClean="0"/>
              <a:t>‹#›</a:t>
            </a:fld>
            <a:endParaRPr lang="zh-CN" altLang="en-US"/>
          </a:p>
        </p:txBody>
      </p:sp>
    </p:spTree>
    <p:extLst>
      <p:ext uri="{BB962C8B-B14F-4D97-AF65-F5344CB8AC3E}">
        <p14:creationId xmlns:p14="http://schemas.microsoft.com/office/powerpoint/2010/main" val="1812125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0D5915E-DF8E-4C80-8BA1-7AB912A3CC8B}" type="datetimeFigureOut">
              <a:rPr lang="zh-CN" altLang="en-US" smtClean="0"/>
              <a:t>2018/9/2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C2CCB2-698E-403A-9E7F-8D0677C6FF48}" type="slidenum">
              <a:rPr lang="zh-CN" altLang="en-US" smtClean="0"/>
              <a:t>‹#›</a:t>
            </a:fld>
            <a:endParaRPr lang="zh-CN" altLang="en-US"/>
          </a:p>
        </p:txBody>
      </p:sp>
    </p:spTree>
    <p:extLst>
      <p:ext uri="{BB962C8B-B14F-4D97-AF65-F5344CB8AC3E}">
        <p14:creationId xmlns:p14="http://schemas.microsoft.com/office/powerpoint/2010/main" val="2718600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0D5915E-DF8E-4C80-8BA1-7AB912A3CC8B}" type="datetimeFigureOut">
              <a:rPr lang="zh-CN" altLang="en-US" smtClean="0"/>
              <a:t>2018/9/2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C2CCB2-698E-403A-9E7F-8D0677C6FF48}" type="slidenum">
              <a:rPr lang="zh-CN" altLang="en-US" smtClean="0"/>
              <a:t>‹#›</a:t>
            </a:fld>
            <a:endParaRPr lang="zh-CN" altLang="en-US"/>
          </a:p>
        </p:txBody>
      </p:sp>
    </p:spTree>
    <p:extLst>
      <p:ext uri="{BB962C8B-B14F-4D97-AF65-F5344CB8AC3E}">
        <p14:creationId xmlns:p14="http://schemas.microsoft.com/office/powerpoint/2010/main" val="1964975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0D5915E-DF8E-4C80-8BA1-7AB912A3CC8B}" type="datetimeFigureOut">
              <a:rPr lang="zh-CN" altLang="en-US" smtClean="0"/>
              <a:t>2018/9/2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C2CCB2-698E-403A-9E7F-8D0677C6FF48}" type="slidenum">
              <a:rPr lang="zh-CN" altLang="en-US" smtClean="0"/>
              <a:t>‹#›</a:t>
            </a:fld>
            <a:endParaRPr lang="zh-CN" altLang="en-US"/>
          </a:p>
        </p:txBody>
      </p:sp>
    </p:spTree>
    <p:extLst>
      <p:ext uri="{BB962C8B-B14F-4D97-AF65-F5344CB8AC3E}">
        <p14:creationId xmlns:p14="http://schemas.microsoft.com/office/powerpoint/2010/main" val="1496686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0D5915E-DF8E-4C80-8BA1-7AB912A3CC8B}" type="datetimeFigureOut">
              <a:rPr lang="zh-CN" altLang="en-US" smtClean="0"/>
              <a:t>2018/9/2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C2CCB2-698E-403A-9E7F-8D0677C6FF48}" type="slidenum">
              <a:rPr lang="zh-CN" altLang="en-US" smtClean="0"/>
              <a:t>‹#›</a:t>
            </a:fld>
            <a:endParaRPr lang="zh-CN" altLang="en-US"/>
          </a:p>
        </p:txBody>
      </p:sp>
    </p:spTree>
    <p:extLst>
      <p:ext uri="{BB962C8B-B14F-4D97-AF65-F5344CB8AC3E}">
        <p14:creationId xmlns:p14="http://schemas.microsoft.com/office/powerpoint/2010/main" val="2536288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D5915E-DF8E-4C80-8BA1-7AB912A3CC8B}" type="datetimeFigureOut">
              <a:rPr lang="zh-CN" altLang="en-US" smtClean="0"/>
              <a:t>2018/9/2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C2CCB2-698E-403A-9E7F-8D0677C6FF48}" type="slidenum">
              <a:rPr lang="zh-CN" altLang="en-US" smtClean="0"/>
              <a:t>‹#›</a:t>
            </a:fld>
            <a:endParaRPr lang="zh-CN" altLang="en-US"/>
          </a:p>
        </p:txBody>
      </p:sp>
    </p:spTree>
    <p:extLst>
      <p:ext uri="{BB962C8B-B14F-4D97-AF65-F5344CB8AC3E}">
        <p14:creationId xmlns:p14="http://schemas.microsoft.com/office/powerpoint/2010/main" val="409107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0D5915E-DF8E-4C80-8BA1-7AB912A3CC8B}" type="datetimeFigureOut">
              <a:rPr lang="zh-CN" altLang="en-US" smtClean="0"/>
              <a:t>2018/9/2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C2CCB2-698E-403A-9E7F-8D0677C6FF48}" type="slidenum">
              <a:rPr lang="zh-CN" altLang="en-US" smtClean="0"/>
              <a:t>‹#›</a:t>
            </a:fld>
            <a:endParaRPr lang="zh-CN" altLang="en-US"/>
          </a:p>
        </p:txBody>
      </p:sp>
    </p:spTree>
    <p:extLst>
      <p:ext uri="{BB962C8B-B14F-4D97-AF65-F5344CB8AC3E}">
        <p14:creationId xmlns:p14="http://schemas.microsoft.com/office/powerpoint/2010/main" val="124528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0D5915E-DF8E-4C80-8BA1-7AB912A3CC8B}" type="datetimeFigureOut">
              <a:rPr lang="zh-CN" altLang="en-US" smtClean="0"/>
              <a:t>2018/9/2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C2CCB2-698E-403A-9E7F-8D0677C6FF48}" type="slidenum">
              <a:rPr lang="zh-CN" altLang="en-US" smtClean="0"/>
              <a:t>‹#›</a:t>
            </a:fld>
            <a:endParaRPr lang="zh-CN" altLang="en-US"/>
          </a:p>
        </p:txBody>
      </p:sp>
    </p:spTree>
    <p:extLst>
      <p:ext uri="{BB962C8B-B14F-4D97-AF65-F5344CB8AC3E}">
        <p14:creationId xmlns:p14="http://schemas.microsoft.com/office/powerpoint/2010/main" val="536729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D5915E-DF8E-4C80-8BA1-7AB912A3CC8B}" type="datetimeFigureOut">
              <a:rPr lang="zh-CN" altLang="en-US" smtClean="0"/>
              <a:t>2018/9/2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2CCB2-698E-403A-9E7F-8D0677C6FF48}" type="slidenum">
              <a:rPr lang="zh-CN" altLang="en-US" smtClean="0"/>
              <a:t>‹#›</a:t>
            </a:fld>
            <a:endParaRPr lang="zh-CN" altLang="en-US"/>
          </a:p>
        </p:txBody>
      </p:sp>
    </p:spTree>
    <p:extLst>
      <p:ext uri="{BB962C8B-B14F-4D97-AF65-F5344CB8AC3E}">
        <p14:creationId xmlns:p14="http://schemas.microsoft.com/office/powerpoint/2010/main" val="1017785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image" Target="../media/image8.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png"/><Relationship Id="rId5" Type="http://schemas.openxmlformats.org/officeDocument/2006/relationships/image" Target="../media/image14.w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jpeg"/><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6.wmf"/><Relationship Id="rId4" Type="http://schemas.openxmlformats.org/officeDocument/2006/relationships/oleObject" Target="../embeddings/oleObject4.bin"/><Relationship Id="rId9"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5.png"/><Relationship Id="rId5" Type="http://schemas.openxmlformats.org/officeDocument/2006/relationships/image" Target="../media/image14.w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0000"/>
                <a:lumOff val="40000"/>
              </a:schemeClr>
            </a:gs>
            <a:gs pos="75000">
              <a:schemeClr val="accent6">
                <a:lumMod val="33000"/>
                <a:lumOff val="67000"/>
              </a:schemeClr>
            </a:gs>
            <a:gs pos="100000">
              <a:schemeClr val="accent6">
                <a:lumMod val="100000"/>
              </a:schemeClr>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313793" y="1597151"/>
            <a:ext cx="9564414" cy="1864043"/>
          </a:xfrm>
          <a:effectLst>
            <a:outerShdw blurRad="50800" dist="38100" dir="2700000" algn="tl" rotWithShape="0">
              <a:prstClr val="black">
                <a:alpha val="40000"/>
              </a:prstClr>
            </a:outerShdw>
          </a:effectLst>
        </p:spPr>
        <p:txBody>
          <a:bodyPr>
            <a:normAutofit/>
          </a:bodyPr>
          <a:lstStyle/>
          <a:p>
            <a:r>
              <a:rPr lang="zh-CN" altLang="en-US" dirty="0">
                <a:latin typeface="微软雅黑" panose="020B0503020204020204" pitchFamily="34" charset="-122"/>
                <a:ea typeface="微软雅黑" panose="020B0503020204020204" pitchFamily="34" charset="-122"/>
              </a:rPr>
              <a:t>数学模型及其算法思想</a:t>
            </a:r>
          </a:p>
        </p:txBody>
      </p:sp>
      <p:sp>
        <p:nvSpPr>
          <p:cNvPr id="9" name="文本框 8"/>
          <p:cNvSpPr txBox="1"/>
          <p:nvPr/>
        </p:nvSpPr>
        <p:spPr>
          <a:xfrm>
            <a:off x="4849501" y="5774750"/>
            <a:ext cx="2517036" cy="369332"/>
          </a:xfrm>
          <a:prstGeom prst="rect">
            <a:avLst/>
          </a:prstGeom>
          <a:noFill/>
        </p:spPr>
        <p:txBody>
          <a:bodyPr wrap="none" rtlCol="0">
            <a:spAutoFit/>
          </a:bodyPr>
          <a:lstStyle/>
          <a:p>
            <a:r>
              <a:rPr lang="en-US" altLang="zh-CN" dirty="0">
                <a:solidFill>
                  <a:schemeClr val="accent5">
                    <a:lumMod val="75000"/>
                  </a:schemeClr>
                </a:solidFill>
                <a:latin typeface="华文楷体" panose="02010600040101010101" pitchFamily="2" charset="-122"/>
                <a:ea typeface="华文楷体" panose="02010600040101010101" pitchFamily="2" charset="-122"/>
              </a:rPr>
              <a:t>2018</a:t>
            </a:r>
            <a:r>
              <a:rPr lang="zh-CN" altLang="en-US" dirty="0">
                <a:solidFill>
                  <a:schemeClr val="accent5">
                    <a:lumMod val="75000"/>
                  </a:schemeClr>
                </a:solidFill>
                <a:latin typeface="华文楷体" panose="02010600040101010101" pitchFamily="2" charset="-122"/>
                <a:ea typeface="华文楷体" panose="02010600040101010101" pitchFamily="2" charset="-122"/>
              </a:rPr>
              <a:t>年</a:t>
            </a:r>
            <a:r>
              <a:rPr lang="en-US" altLang="zh-CN" dirty="0">
                <a:solidFill>
                  <a:schemeClr val="accent5">
                    <a:lumMod val="75000"/>
                  </a:schemeClr>
                </a:solidFill>
                <a:latin typeface="华文楷体" panose="02010600040101010101" pitchFamily="2" charset="-122"/>
                <a:ea typeface="华文楷体" panose="02010600040101010101" pitchFamily="2" charset="-122"/>
              </a:rPr>
              <a:t>9</a:t>
            </a:r>
            <a:r>
              <a:rPr lang="zh-CN" altLang="en-US" dirty="0">
                <a:solidFill>
                  <a:schemeClr val="accent5">
                    <a:lumMod val="75000"/>
                  </a:schemeClr>
                </a:solidFill>
                <a:latin typeface="华文楷体" panose="02010600040101010101" pitchFamily="2" charset="-122"/>
                <a:ea typeface="华文楷体" panose="02010600040101010101" pitchFamily="2" charset="-122"/>
              </a:rPr>
              <a:t>月</a:t>
            </a:r>
            <a:r>
              <a:rPr lang="en-US" altLang="zh-CN" dirty="0">
                <a:solidFill>
                  <a:schemeClr val="accent5">
                    <a:lumMod val="75000"/>
                  </a:schemeClr>
                </a:solidFill>
                <a:latin typeface="华文楷体" panose="02010600040101010101" pitchFamily="2" charset="-122"/>
                <a:ea typeface="华文楷体" panose="02010600040101010101" pitchFamily="2" charset="-122"/>
              </a:rPr>
              <a:t>2</a:t>
            </a:r>
            <a:r>
              <a:rPr lang="zh-CN" altLang="en-US" dirty="0">
                <a:solidFill>
                  <a:schemeClr val="accent5">
                    <a:lumMod val="75000"/>
                  </a:schemeClr>
                </a:solidFill>
                <a:latin typeface="华文楷体" panose="02010600040101010101" pitchFamily="2" charset="-122"/>
                <a:ea typeface="华文楷体" panose="02010600040101010101" pitchFamily="2" charset="-122"/>
              </a:rPr>
              <a:t>日上海大学</a:t>
            </a:r>
          </a:p>
        </p:txBody>
      </p:sp>
      <p:sp>
        <p:nvSpPr>
          <p:cNvPr id="10" name="矩形 9"/>
          <p:cNvSpPr/>
          <p:nvPr/>
        </p:nvSpPr>
        <p:spPr>
          <a:xfrm>
            <a:off x="5465056" y="3919741"/>
            <a:ext cx="1261884" cy="523220"/>
          </a:xfrm>
          <a:prstGeom prst="rect">
            <a:avLst/>
          </a:prstGeom>
        </p:spPr>
        <p:txBody>
          <a:bodyPr wrap="none">
            <a:spAutoFit/>
          </a:bodyPr>
          <a:lstStyle/>
          <a:p>
            <a:pPr algn="ctr"/>
            <a:r>
              <a:rPr lang="zh-CN" altLang="en-US" sz="2800" b="1" dirty="0">
                <a:solidFill>
                  <a:schemeClr val="accent1">
                    <a:lumMod val="75000"/>
                  </a:schemeClr>
                </a:solidFill>
                <a:latin typeface="微软雅黑" panose="020B0503020204020204" pitchFamily="34" charset="-122"/>
                <a:ea typeface="微软雅黑" panose="020B0503020204020204" pitchFamily="34" charset="-122"/>
              </a:rPr>
              <a:t>陈雄达</a:t>
            </a:r>
          </a:p>
        </p:txBody>
      </p:sp>
      <p:sp>
        <p:nvSpPr>
          <p:cNvPr id="8" name="矩形 7"/>
          <p:cNvSpPr/>
          <p:nvPr/>
        </p:nvSpPr>
        <p:spPr>
          <a:xfrm>
            <a:off x="4849501" y="4525639"/>
            <a:ext cx="2492990" cy="369332"/>
          </a:xfrm>
          <a:prstGeom prst="rect">
            <a:avLst/>
          </a:prstGeom>
        </p:spPr>
        <p:txBody>
          <a:bodyPr wrap="none">
            <a:spAutoFit/>
          </a:bodyPr>
          <a:lstStyle/>
          <a:p>
            <a:r>
              <a:rPr lang="zh-CN" altLang="en-US" b="1" dirty="0">
                <a:solidFill>
                  <a:schemeClr val="accent1">
                    <a:lumMod val="75000"/>
                  </a:schemeClr>
                </a:solidFill>
                <a:latin typeface="微软雅黑" panose="020B0503020204020204" pitchFamily="34" charset="-122"/>
                <a:ea typeface="微软雅黑" panose="020B0503020204020204" pitchFamily="34" charset="-122"/>
              </a:rPr>
              <a:t>同济大学数学科学学院</a:t>
            </a:r>
          </a:p>
        </p:txBody>
      </p:sp>
      <p:sp>
        <p:nvSpPr>
          <p:cNvPr id="11" name="矩形 10"/>
          <p:cNvSpPr/>
          <p:nvPr/>
        </p:nvSpPr>
        <p:spPr>
          <a:xfrm>
            <a:off x="4695613" y="4977819"/>
            <a:ext cx="2800767" cy="400110"/>
          </a:xfrm>
          <a:prstGeom prst="rect">
            <a:avLst/>
          </a:prstGeom>
        </p:spPr>
        <p:txBody>
          <a:bodyPr wrap="none">
            <a:spAutoFit/>
          </a:bodyPr>
          <a:lstStyle/>
          <a:p>
            <a:r>
              <a:rPr lang="en-US" altLang="zh-CN" sz="2000" b="1" dirty="0">
                <a:solidFill>
                  <a:schemeClr val="accent1">
                    <a:lumMod val="75000"/>
                  </a:schemeClr>
                </a:solidFill>
                <a:latin typeface="Courier New" panose="02070309020205020404" pitchFamily="49" charset="0"/>
                <a:ea typeface="微软雅黑" panose="020B0503020204020204" pitchFamily="34" charset="-122"/>
                <a:cs typeface="Courier New" panose="02070309020205020404" pitchFamily="49" charset="0"/>
              </a:rPr>
              <a:t>cxd@tongji.edu.cn</a:t>
            </a:r>
            <a:endParaRPr lang="zh-CN" altLang="en-US" sz="2000" b="1" dirty="0">
              <a:solidFill>
                <a:schemeClr val="accent1">
                  <a:lumMod val="75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882003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Monte Carlo</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模拟</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内容占位符 2"/>
          <p:cNvSpPr>
            <a:spLocks noGrp="1"/>
          </p:cNvSpPr>
          <p:nvPr>
            <p:ph idx="1"/>
          </p:nvPr>
        </p:nvSpPr>
        <p:spPr>
          <a:xfrm>
            <a:off x="458304" y="1412616"/>
            <a:ext cx="11479696" cy="5150743"/>
          </a:xfrm>
        </p:spPr>
        <p:txBody>
          <a:bodyPr/>
          <a:lstStyle/>
          <a:p>
            <a:r>
              <a:rPr lang="zh-CN" altLang="en-US" sz="2000" dirty="0"/>
              <a:t>近年来</a:t>
            </a:r>
            <a:r>
              <a:rPr lang="en-US" altLang="zh-CN" sz="2000" dirty="0"/>
              <a:t>"</a:t>
            </a:r>
            <a:r>
              <a:rPr lang="zh-CN" altLang="en-US" sz="2000" dirty="0"/>
              <a:t>彩票飓风</a:t>
            </a:r>
            <a:r>
              <a:rPr lang="en-US" altLang="zh-CN" sz="2000" dirty="0"/>
              <a:t>"</a:t>
            </a:r>
            <a:r>
              <a:rPr lang="zh-CN" altLang="en-US" sz="2000" dirty="0"/>
              <a:t>席卷中华大地，巨额诱惑使越来越多的人加入到</a:t>
            </a:r>
            <a:r>
              <a:rPr lang="en-US" altLang="zh-CN" sz="2000" dirty="0"/>
              <a:t>"</a:t>
            </a:r>
            <a:r>
              <a:rPr lang="zh-CN" altLang="en-US" sz="2000" dirty="0"/>
              <a:t>彩民</a:t>
            </a:r>
            <a:r>
              <a:rPr lang="en-US" altLang="zh-CN" sz="2000" dirty="0"/>
              <a:t>"</a:t>
            </a:r>
            <a:r>
              <a:rPr lang="zh-CN" altLang="en-US" sz="2000" dirty="0"/>
              <a:t>的行列，目前流行的彩票主要有</a:t>
            </a:r>
            <a:r>
              <a:rPr lang="en-US" altLang="zh-CN" sz="2000" dirty="0"/>
              <a:t>"</a:t>
            </a:r>
            <a:r>
              <a:rPr lang="zh-CN" altLang="en-US" sz="2000" dirty="0"/>
              <a:t>传统型</a:t>
            </a:r>
            <a:r>
              <a:rPr lang="en-US" altLang="zh-CN" sz="2000" dirty="0"/>
              <a:t>"</a:t>
            </a:r>
            <a:r>
              <a:rPr lang="zh-CN" altLang="en-US" sz="2000" dirty="0"/>
              <a:t>和</a:t>
            </a:r>
            <a:r>
              <a:rPr lang="en-US" altLang="zh-CN" sz="2000" dirty="0"/>
              <a:t>"</a:t>
            </a:r>
            <a:r>
              <a:rPr lang="zh-CN" altLang="en-US" sz="2000" dirty="0"/>
              <a:t>乐透型</a:t>
            </a:r>
            <a:r>
              <a:rPr lang="en-US" altLang="zh-CN" sz="2000" dirty="0"/>
              <a:t>"</a:t>
            </a:r>
            <a:r>
              <a:rPr lang="zh-CN" altLang="en-US" sz="2000" dirty="0"/>
              <a:t>两种类型。</a:t>
            </a:r>
          </a:p>
          <a:p>
            <a:r>
              <a:rPr lang="en-US" altLang="zh-CN" sz="2000" dirty="0"/>
              <a:t>"</a:t>
            </a:r>
            <a:r>
              <a:rPr lang="zh-CN" altLang="en-US" sz="2000" dirty="0"/>
              <a:t>传统型</a:t>
            </a:r>
            <a:r>
              <a:rPr lang="en-US" altLang="zh-CN" sz="2000" dirty="0"/>
              <a:t>"</a:t>
            </a:r>
            <a:r>
              <a:rPr lang="zh-CN" altLang="en-US" sz="2000" dirty="0"/>
              <a:t>采用</a:t>
            </a:r>
            <a:r>
              <a:rPr lang="en-US" altLang="zh-CN" sz="2000" dirty="0"/>
              <a:t>"10</a:t>
            </a:r>
            <a:r>
              <a:rPr lang="zh-CN" altLang="en-US" sz="2000" dirty="0"/>
              <a:t>选</a:t>
            </a:r>
            <a:r>
              <a:rPr lang="en-US" altLang="zh-CN" sz="2000" dirty="0"/>
              <a:t>6+1"</a:t>
            </a:r>
            <a:r>
              <a:rPr lang="zh-CN" altLang="en-US" sz="2000" dirty="0"/>
              <a:t>方案：限从</a:t>
            </a:r>
            <a:r>
              <a:rPr lang="en-US" altLang="zh-CN" sz="2000" dirty="0"/>
              <a:t>6</a:t>
            </a:r>
            <a:r>
              <a:rPr lang="zh-CN" altLang="en-US" sz="2000" dirty="0"/>
              <a:t>组</a:t>
            </a:r>
            <a:r>
              <a:rPr lang="en-US" altLang="zh-CN" sz="2000" dirty="0"/>
              <a:t>0~9</a:t>
            </a:r>
            <a:r>
              <a:rPr lang="zh-CN" altLang="en-US" sz="2000" dirty="0"/>
              <a:t>号球中摇出</a:t>
            </a:r>
            <a:r>
              <a:rPr lang="en-US" altLang="zh-CN" sz="2000" dirty="0"/>
              <a:t>6</a:t>
            </a:r>
            <a:r>
              <a:rPr lang="zh-CN" altLang="en-US" sz="2000" dirty="0"/>
              <a:t>个基本号码，每组摇出一个，然后从</a:t>
            </a:r>
            <a:r>
              <a:rPr lang="en-US" altLang="zh-CN" sz="2000" dirty="0"/>
              <a:t>0~4</a:t>
            </a:r>
            <a:r>
              <a:rPr lang="zh-CN" altLang="en-US" sz="2000" dirty="0"/>
              <a:t>号球中摇出一个特别号码，构成中奖号码。投注者从</a:t>
            </a:r>
            <a:r>
              <a:rPr lang="en-US" altLang="zh-CN" sz="2000" dirty="0"/>
              <a:t>0~9</a:t>
            </a:r>
            <a:r>
              <a:rPr lang="zh-CN" altLang="en-US" sz="2000" dirty="0"/>
              <a:t>十个号码中任选</a:t>
            </a:r>
            <a:r>
              <a:rPr lang="en-US" altLang="zh-CN" sz="2000" dirty="0"/>
              <a:t>6</a:t>
            </a:r>
            <a:r>
              <a:rPr lang="zh-CN" altLang="en-US" sz="2000" dirty="0"/>
              <a:t>个基本号码（可重复），从</a:t>
            </a:r>
            <a:r>
              <a:rPr lang="en-US" altLang="zh-CN" sz="2000" dirty="0"/>
              <a:t>0~4</a:t>
            </a:r>
            <a:r>
              <a:rPr lang="zh-CN" altLang="en-US" sz="2000" dirty="0"/>
              <a:t>中选一个特别号码，构成一注，根据单注号码与中奖号码相符的个数多少及顺序确定中奖等级。以中奖号码</a:t>
            </a:r>
            <a:r>
              <a:rPr lang="en-US" altLang="zh-CN" sz="2000" dirty="0"/>
              <a:t>"</a:t>
            </a:r>
            <a:r>
              <a:rPr lang="en-US" altLang="zh-CN" sz="2000" dirty="0" err="1"/>
              <a:t>abcdef+g</a:t>
            </a:r>
            <a:r>
              <a:rPr lang="en-US" altLang="zh-CN" sz="2000" dirty="0"/>
              <a:t>"</a:t>
            </a:r>
            <a:r>
              <a:rPr lang="zh-CN" altLang="en-US" sz="2000" dirty="0"/>
              <a:t>为例说明中奖等级，如表一（</a:t>
            </a:r>
            <a:r>
              <a:rPr lang="en-US" altLang="zh-CN" sz="2000" dirty="0"/>
              <a:t>X</a:t>
            </a:r>
            <a:r>
              <a:rPr lang="zh-CN" altLang="en-US" sz="2000" dirty="0"/>
              <a:t>表示未选中的号码）。</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en-US" altLang="zh-CN" sz="2000" dirty="0"/>
              <a:t>CUMCM1997A </a:t>
            </a:r>
            <a:r>
              <a:rPr lang="zh-CN" altLang="en-US" sz="2000" dirty="0"/>
              <a:t>零件参数设计</a:t>
            </a:r>
          </a:p>
          <a:p>
            <a:pPr marL="0" indent="0">
              <a:buNone/>
            </a:pPr>
            <a:endParaRPr lang="zh-CN" altLang="en-US" dirty="0"/>
          </a:p>
        </p:txBody>
      </p:sp>
      <p:sp>
        <p:nvSpPr>
          <p:cNvPr id="27" name="文本框 24"/>
          <p:cNvSpPr txBox="1"/>
          <p:nvPr/>
        </p:nvSpPr>
        <p:spPr>
          <a:xfrm>
            <a:off x="101605" y="1012507"/>
            <a:ext cx="3884397" cy="400110"/>
          </a:xfrm>
          <a:prstGeom prst="rect">
            <a:avLst/>
          </a:prstGeom>
          <a:noFill/>
        </p:spPr>
        <p:txBody>
          <a:bodyPr wrap="none" rtlCol="0">
            <a:spAutoFit/>
          </a:bodyPr>
          <a:lstStyle/>
          <a:p>
            <a:pPr marL="285750" indent="-285750">
              <a:buFont typeface="Wingdings" panose="05000000000000000000" pitchFamily="2" charset="2"/>
              <a:buChar char="n"/>
            </a:pPr>
            <a:r>
              <a:rPr lang="en-US" altLang="zh-CN" sz="2000" dirty="0">
                <a:latin typeface="Cooper Black" panose="0208090404030B020404" pitchFamily="18" charset="0"/>
                <a:ea typeface="微软雅黑" panose="020B0503020204020204" pitchFamily="34" charset="-122"/>
              </a:rPr>
              <a:t>CUMCM2002B</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彩票中的数学</a:t>
            </a:r>
          </a:p>
        </p:txBody>
      </p:sp>
      <p:pic>
        <p:nvPicPr>
          <p:cNvPr id="17" name="图片 16"/>
          <p:cNvPicPr>
            <a:picLocks noChangeAspect="1"/>
          </p:cNvPicPr>
          <p:nvPr/>
        </p:nvPicPr>
        <p:blipFill>
          <a:blip r:embed="rId3"/>
          <a:stretch>
            <a:fillRect/>
          </a:stretch>
        </p:blipFill>
        <p:spPr>
          <a:xfrm>
            <a:off x="0" y="3625015"/>
            <a:ext cx="5943600" cy="1838325"/>
          </a:xfrm>
          <a:prstGeom prst="rect">
            <a:avLst/>
          </a:prstGeom>
        </p:spPr>
      </p:pic>
      <p:pic>
        <p:nvPicPr>
          <p:cNvPr id="18" name="图片 17"/>
          <p:cNvPicPr>
            <a:picLocks noChangeAspect="1"/>
          </p:cNvPicPr>
          <p:nvPr/>
        </p:nvPicPr>
        <p:blipFill>
          <a:blip r:embed="rId4"/>
          <a:stretch>
            <a:fillRect/>
          </a:stretch>
        </p:blipFill>
        <p:spPr>
          <a:xfrm>
            <a:off x="5648325" y="4398633"/>
            <a:ext cx="6543675" cy="2057400"/>
          </a:xfrm>
          <a:prstGeom prst="rect">
            <a:avLst/>
          </a:prstGeom>
        </p:spPr>
      </p:pic>
    </p:spTree>
    <p:extLst>
      <p:ext uri="{BB962C8B-B14F-4D97-AF65-F5344CB8AC3E}">
        <p14:creationId xmlns:p14="http://schemas.microsoft.com/office/powerpoint/2010/main" val="608339920"/>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Monte Carlo</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模拟</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内容占位符 2"/>
          <p:cNvSpPr>
            <a:spLocks noGrp="1"/>
          </p:cNvSpPr>
          <p:nvPr>
            <p:ph idx="1"/>
          </p:nvPr>
        </p:nvSpPr>
        <p:spPr>
          <a:xfrm>
            <a:off x="458304" y="1412616"/>
            <a:ext cx="11479696" cy="5150743"/>
          </a:xfrm>
        </p:spPr>
        <p:txBody>
          <a:bodyPr/>
          <a:lstStyle/>
          <a:p>
            <a:pPr>
              <a:buFont typeface="Wingdings" panose="05000000000000000000" pitchFamily="2" charset="2"/>
              <a:buChar char="l"/>
            </a:pPr>
            <a:r>
              <a:rPr lang="zh-CN" altLang="en-US" dirty="0" smtClean="0"/>
              <a:t>模拟算法的要求</a:t>
            </a:r>
            <a:endParaRPr lang="en-US" altLang="zh-CN" dirty="0" smtClean="0"/>
          </a:p>
          <a:p>
            <a:pPr lvl="1">
              <a:buFont typeface="Wingdings" panose="05000000000000000000" pitchFamily="2" charset="2"/>
              <a:buChar char="l"/>
            </a:pPr>
            <a:r>
              <a:rPr lang="zh-CN" altLang="en-US" dirty="0" smtClean="0"/>
              <a:t>描述模拟的机理</a:t>
            </a:r>
            <a:r>
              <a:rPr lang="en-US" altLang="zh-CN" dirty="0" smtClean="0"/>
              <a:t>,</a:t>
            </a:r>
            <a:r>
              <a:rPr lang="zh-CN" altLang="en-US" dirty="0" smtClean="0"/>
              <a:t> 说明与问题机理的相似性</a:t>
            </a:r>
            <a:endParaRPr lang="en-US" altLang="zh-CN" dirty="0" smtClean="0"/>
          </a:p>
          <a:p>
            <a:pPr lvl="1">
              <a:buFont typeface="Wingdings" panose="05000000000000000000" pitchFamily="2" charset="2"/>
              <a:buChar char="l"/>
            </a:pPr>
            <a:r>
              <a:rPr lang="zh-CN" altLang="en-US" dirty="0" smtClean="0"/>
              <a:t>模拟参数的确定</a:t>
            </a:r>
            <a:endParaRPr lang="en-US" altLang="zh-CN" dirty="0" smtClean="0"/>
          </a:p>
          <a:p>
            <a:pPr lvl="1">
              <a:buFont typeface="Wingdings" panose="05000000000000000000" pitchFamily="2" charset="2"/>
              <a:buChar char="l"/>
            </a:pPr>
            <a:r>
              <a:rPr lang="zh-CN" altLang="en-US" dirty="0"/>
              <a:t>次数足够多</a:t>
            </a:r>
            <a:r>
              <a:rPr lang="en-US" altLang="zh-CN" dirty="0"/>
              <a:t>,</a:t>
            </a:r>
            <a:r>
              <a:rPr lang="zh-CN" altLang="en-US" dirty="0"/>
              <a:t> 结果稳定</a:t>
            </a:r>
            <a:endParaRPr lang="en-US" altLang="zh-CN" dirty="0"/>
          </a:p>
          <a:p>
            <a:pPr lvl="1">
              <a:buFont typeface="Wingdings" panose="05000000000000000000" pitchFamily="2" charset="2"/>
              <a:buChar char="l"/>
            </a:pPr>
            <a:endParaRPr lang="en-US" altLang="zh-CN" dirty="0" smtClean="0"/>
          </a:p>
        </p:txBody>
      </p:sp>
      <p:sp>
        <p:nvSpPr>
          <p:cNvPr id="27" name="文本框 24"/>
          <p:cNvSpPr txBox="1"/>
          <p:nvPr/>
        </p:nvSpPr>
        <p:spPr>
          <a:xfrm>
            <a:off x="101605" y="1012507"/>
            <a:ext cx="3884397" cy="400110"/>
          </a:xfrm>
          <a:prstGeom prst="rect">
            <a:avLst/>
          </a:prstGeom>
          <a:noFill/>
        </p:spPr>
        <p:txBody>
          <a:bodyPr wrap="none" rtlCol="0">
            <a:spAutoFit/>
          </a:bodyPr>
          <a:lstStyle/>
          <a:p>
            <a:pPr marL="285750" indent="-285750">
              <a:buFont typeface="Wingdings" panose="05000000000000000000" pitchFamily="2" charset="2"/>
              <a:buChar char="n"/>
            </a:pPr>
            <a:r>
              <a:rPr lang="en-US" altLang="zh-CN" sz="2000" dirty="0">
                <a:latin typeface="Cooper Black" panose="0208090404030B020404" pitchFamily="18" charset="0"/>
                <a:ea typeface="微软雅黑" panose="020B0503020204020204" pitchFamily="34" charset="-122"/>
              </a:rPr>
              <a:t>CUMCM2002B</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彩票中的数学</a:t>
            </a:r>
          </a:p>
        </p:txBody>
      </p:sp>
    </p:spTree>
    <p:extLst>
      <p:ext uri="{BB962C8B-B14F-4D97-AF65-F5344CB8AC3E}">
        <p14:creationId xmlns:p14="http://schemas.microsoft.com/office/powerpoint/2010/main" val="854234081"/>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数据插值、拟合，参数估计</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内容占位符 2"/>
          <p:cNvSpPr>
            <a:spLocks noGrp="1"/>
          </p:cNvSpPr>
          <p:nvPr>
            <p:ph idx="1"/>
          </p:nvPr>
        </p:nvSpPr>
        <p:spPr>
          <a:xfrm>
            <a:off x="458304" y="1412616"/>
            <a:ext cx="11479696" cy="5150743"/>
          </a:xfrm>
        </p:spPr>
        <p:txBody>
          <a:bodyPr/>
          <a:lstStyle/>
          <a:p>
            <a:r>
              <a:rPr lang="zh-CN" altLang="en-US" sz="2000" dirty="0"/>
              <a:t>要在一山区修建公路</a:t>
            </a:r>
            <a:r>
              <a:rPr lang="en-US" altLang="zh-CN" sz="2000" dirty="0"/>
              <a:t>, </a:t>
            </a:r>
            <a:r>
              <a:rPr lang="zh-CN" altLang="en-US" sz="2000" dirty="0"/>
              <a:t>首先测得一些地点的高程</a:t>
            </a:r>
            <a:r>
              <a:rPr lang="en-US" altLang="zh-CN" sz="2000" dirty="0"/>
              <a:t>, </a:t>
            </a:r>
            <a:r>
              <a:rPr lang="zh-CN" altLang="en-US" sz="2000" dirty="0"/>
              <a:t>数据见表。在</a:t>
            </a:r>
            <a:r>
              <a:rPr lang="en-US" altLang="zh-CN" sz="2000" dirty="0"/>
              <a:t>(2000,2800)</a:t>
            </a:r>
            <a:r>
              <a:rPr lang="zh-CN" altLang="en-US" sz="2000" dirty="0"/>
              <a:t>附近有一山口湖，其最高水位略高于</a:t>
            </a:r>
            <a:r>
              <a:rPr lang="en-US" altLang="zh-CN" sz="2000" dirty="0"/>
              <a:t>1350</a:t>
            </a:r>
            <a:r>
              <a:rPr lang="zh-CN" altLang="en-US" sz="2000" dirty="0"/>
              <a:t>米，雨季时在山谷中形成一溪流。雨量最大时，溪流水面宽度与横坐标关系近似为</a:t>
            </a:r>
            <a:endParaRPr lang="en-US" altLang="zh-CN" sz="2000" dirty="0"/>
          </a:p>
          <a:p>
            <a:pPr marL="0" indent="0" algn="ctr">
              <a:buNone/>
            </a:pPr>
            <a:r>
              <a:rPr lang="en-US" altLang="zh-CN" sz="2000" dirty="0"/>
              <a:t> </a:t>
            </a:r>
            <a:endParaRPr lang="zh-CN" altLang="en-US" sz="2000" dirty="0"/>
          </a:p>
          <a:p>
            <a:pPr marL="0" indent="0">
              <a:buNone/>
            </a:pPr>
            <a:endParaRPr lang="en-US" altLang="zh-CN" dirty="0"/>
          </a:p>
          <a:p>
            <a:pPr marL="0" indent="0">
              <a:buNone/>
            </a:pPr>
            <a:r>
              <a:rPr lang="en-US" altLang="zh-CN" dirty="0"/>
              <a:t>    </a:t>
            </a:r>
            <a:r>
              <a:rPr lang="zh-CN" altLang="en-US" sz="2000" dirty="0"/>
              <a:t>公路从山脚</a:t>
            </a:r>
            <a:r>
              <a:rPr lang="en-US" altLang="zh-CN" sz="2000" dirty="0"/>
              <a:t>(0,800)</a:t>
            </a:r>
            <a:r>
              <a:rPr lang="zh-CN" altLang="en-US" sz="2000" dirty="0"/>
              <a:t>处开始，经过居民点</a:t>
            </a:r>
            <a:r>
              <a:rPr lang="en-US" altLang="zh-CN" sz="2000" dirty="0"/>
              <a:t>(4000,2000)</a:t>
            </a:r>
            <a:r>
              <a:rPr lang="zh-CN" altLang="en-US" sz="2000" dirty="0"/>
              <a:t>至矿区</a:t>
            </a:r>
            <a:r>
              <a:rPr lang="en-US" altLang="zh-CN" sz="2000" dirty="0"/>
              <a:t>(2000,4000). </a:t>
            </a:r>
            <a:r>
              <a:rPr lang="zh-CN" altLang="en-US" sz="2000" dirty="0"/>
              <a:t>已知路段工程成本及对路段坡  </a:t>
            </a:r>
            <a:endParaRPr lang="en-US" altLang="zh-CN" sz="2000" dirty="0"/>
          </a:p>
          <a:p>
            <a:pPr marL="0" indent="0">
              <a:buNone/>
            </a:pPr>
            <a:r>
              <a:rPr lang="en-US" altLang="zh-CN" sz="2000" dirty="0"/>
              <a:t>     </a:t>
            </a:r>
            <a:r>
              <a:rPr lang="zh-CN" altLang="en-US" sz="2000" dirty="0"/>
              <a:t>度的限制如下</a:t>
            </a:r>
            <a:endParaRPr lang="en-US" altLang="zh-CN" sz="2000" dirty="0"/>
          </a:p>
          <a:p>
            <a:pPr marL="0" indent="0">
              <a:buNone/>
            </a:pPr>
            <a:r>
              <a:rPr lang="en-US" altLang="zh-CN" sz="2000" dirty="0"/>
              <a:t> </a:t>
            </a:r>
          </a:p>
          <a:p>
            <a:r>
              <a:rPr lang="en-US" altLang="zh-CN" sz="2000" dirty="0"/>
              <a:t>MCM1998A</a:t>
            </a:r>
            <a:r>
              <a:rPr lang="zh-CN" altLang="en-US" sz="2000" dirty="0"/>
              <a:t> 生物组织切片的三维插值处理</a:t>
            </a:r>
          </a:p>
        </p:txBody>
      </p:sp>
      <p:sp>
        <p:nvSpPr>
          <p:cNvPr id="27" name="文本框 24"/>
          <p:cNvSpPr txBox="1"/>
          <p:nvPr/>
        </p:nvSpPr>
        <p:spPr>
          <a:xfrm>
            <a:off x="101605" y="1012507"/>
            <a:ext cx="3418565" cy="400110"/>
          </a:xfrm>
          <a:prstGeom prst="rect">
            <a:avLst/>
          </a:prstGeom>
          <a:noFill/>
        </p:spPr>
        <p:txBody>
          <a:bodyPr wrap="none" rtlCol="0">
            <a:spAutoFit/>
          </a:bodyPr>
          <a:lstStyle/>
          <a:p>
            <a:pPr marL="285750" indent="-285750">
              <a:buFont typeface="Wingdings" panose="05000000000000000000" pitchFamily="2" charset="2"/>
              <a:buChar char="n"/>
            </a:pPr>
            <a:r>
              <a:rPr lang="en-US" altLang="zh-CN" sz="2000" dirty="0">
                <a:latin typeface="Cooper Black" panose="0208090404030B020404" pitchFamily="18" charset="0"/>
                <a:ea typeface="微软雅黑" panose="020B0503020204020204" pitchFamily="34" charset="-122"/>
              </a:rPr>
              <a:t>CUMCM1994A</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逢山开路</a:t>
            </a:r>
          </a:p>
        </p:txBody>
      </p:sp>
      <p:graphicFrame>
        <p:nvGraphicFramePr>
          <p:cNvPr id="5" name="对象 4"/>
          <p:cNvGraphicFramePr>
            <a:graphicFrameLocks noChangeAspect="1"/>
          </p:cNvGraphicFramePr>
          <p:nvPr>
            <p:extLst>
              <p:ext uri="{D42A27DB-BD31-4B8C-83A1-F6EECF244321}">
                <p14:modId xmlns:p14="http://schemas.microsoft.com/office/powerpoint/2010/main" val="616649564"/>
              </p:ext>
            </p:extLst>
          </p:nvPr>
        </p:nvGraphicFramePr>
        <p:xfrm>
          <a:off x="3256011" y="2140029"/>
          <a:ext cx="5258070" cy="812406"/>
        </p:xfrm>
        <a:graphic>
          <a:graphicData uri="http://schemas.openxmlformats.org/presentationml/2006/ole">
            <mc:AlternateContent xmlns:mc="http://schemas.openxmlformats.org/markup-compatibility/2006">
              <mc:Choice xmlns:v="urn:schemas-microsoft-com:vml" Requires="v">
                <p:oleObj spid="_x0000_s26648" name="公式" r:id="rId4" imgW="2958840" imgH="457200" progId="Equation.3">
                  <p:embed/>
                </p:oleObj>
              </mc:Choice>
              <mc:Fallback>
                <p:oleObj name="公式" r:id="rId4" imgW="2958840" imgH="457200" progId="Equation.3">
                  <p:embed/>
                  <p:pic>
                    <p:nvPicPr>
                      <p:cNvPr id="0" name=""/>
                      <p:cNvPicPr/>
                      <p:nvPr/>
                    </p:nvPicPr>
                    <p:blipFill>
                      <a:blip r:embed="rId5"/>
                      <a:stretch>
                        <a:fillRect/>
                      </a:stretch>
                    </p:blipFill>
                    <p:spPr>
                      <a:xfrm>
                        <a:off x="3256011" y="2140029"/>
                        <a:ext cx="5258070" cy="812406"/>
                      </a:xfrm>
                      <a:prstGeom prst="rect">
                        <a:avLst/>
                      </a:prstGeom>
                    </p:spPr>
                  </p:pic>
                </p:oleObj>
              </mc:Fallback>
            </mc:AlternateContent>
          </a:graphicData>
        </a:graphic>
      </p:graphicFrame>
      <p:pic>
        <p:nvPicPr>
          <p:cNvPr id="6" name="图片 5"/>
          <p:cNvPicPr>
            <a:picLocks noChangeAspect="1"/>
          </p:cNvPicPr>
          <p:nvPr/>
        </p:nvPicPr>
        <p:blipFill>
          <a:blip r:embed="rId6"/>
          <a:stretch>
            <a:fillRect/>
          </a:stretch>
        </p:blipFill>
        <p:spPr>
          <a:xfrm>
            <a:off x="6096000" y="3895725"/>
            <a:ext cx="6038850" cy="2962275"/>
          </a:xfrm>
          <a:prstGeom prst="rect">
            <a:avLst/>
          </a:prstGeom>
        </p:spPr>
      </p:pic>
      <p:pic>
        <p:nvPicPr>
          <p:cNvPr id="12" name="图片 11"/>
          <p:cNvPicPr>
            <a:picLocks noChangeAspect="1"/>
          </p:cNvPicPr>
          <p:nvPr/>
        </p:nvPicPr>
        <p:blipFill>
          <a:blip r:embed="rId7"/>
          <a:stretch>
            <a:fillRect/>
          </a:stretch>
        </p:blipFill>
        <p:spPr>
          <a:xfrm>
            <a:off x="1983825" y="5663404"/>
            <a:ext cx="3933825" cy="914400"/>
          </a:xfrm>
          <a:prstGeom prst="rect">
            <a:avLst/>
          </a:prstGeom>
        </p:spPr>
      </p:pic>
    </p:spTree>
    <p:extLst>
      <p:ext uri="{BB962C8B-B14F-4D97-AF65-F5344CB8AC3E}">
        <p14:creationId xmlns:p14="http://schemas.microsoft.com/office/powerpoint/2010/main" val="2228354786"/>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数据插值、拟合，参数估计</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内容占位符 2"/>
          <p:cNvSpPr>
            <a:spLocks noGrp="1"/>
          </p:cNvSpPr>
          <p:nvPr>
            <p:ph idx="1"/>
          </p:nvPr>
        </p:nvSpPr>
        <p:spPr>
          <a:xfrm>
            <a:off x="458304" y="1412616"/>
            <a:ext cx="11479696" cy="5150743"/>
          </a:xfrm>
        </p:spPr>
        <p:txBody>
          <a:bodyPr/>
          <a:lstStyle/>
          <a:p>
            <a:endParaRPr lang="en-US" altLang="zh-CN" sz="2000" dirty="0"/>
          </a:p>
          <a:p>
            <a:pPr>
              <a:buFont typeface="Wingdings" panose="05000000000000000000" pitchFamily="2" charset="2"/>
              <a:buChar char="l"/>
            </a:pPr>
            <a:r>
              <a:rPr lang="en-US" altLang="zh-CN" sz="2000" dirty="0"/>
              <a:t> </a:t>
            </a:r>
            <a:r>
              <a:rPr lang="zh-CN" altLang="en-US" sz="2000" dirty="0" smtClean="0"/>
              <a:t>插值、拟合的使用场景</a:t>
            </a:r>
            <a:endParaRPr lang="en-US" altLang="zh-CN" sz="2000" dirty="0" smtClean="0"/>
          </a:p>
          <a:p>
            <a:pPr lvl="1">
              <a:buFont typeface="Wingdings" panose="05000000000000000000" pitchFamily="2" charset="2"/>
              <a:buChar char="l"/>
            </a:pPr>
            <a:r>
              <a:rPr lang="zh-CN" altLang="en-US" sz="1600" dirty="0" smtClean="0"/>
              <a:t>离散数据的连续化</a:t>
            </a:r>
            <a:endParaRPr lang="en-US" altLang="zh-CN" sz="1600" dirty="0" smtClean="0"/>
          </a:p>
          <a:p>
            <a:pPr lvl="1">
              <a:buFont typeface="Wingdings" panose="05000000000000000000" pitchFamily="2" charset="2"/>
              <a:buChar char="l"/>
            </a:pPr>
            <a:r>
              <a:rPr lang="zh-CN" altLang="en-US" sz="1600" dirty="0" smtClean="0"/>
              <a:t>寻找最优参数值</a:t>
            </a:r>
            <a:endParaRPr lang="en-US" altLang="zh-CN" sz="1600" dirty="0" smtClean="0"/>
          </a:p>
          <a:p>
            <a:pPr lvl="1">
              <a:buFont typeface="Wingdings" panose="05000000000000000000" pitchFamily="2" charset="2"/>
              <a:buChar char="l"/>
            </a:pPr>
            <a:r>
              <a:rPr lang="zh-CN" altLang="en-US" sz="1600" dirty="0" smtClean="0"/>
              <a:t>其他计算用途，如积分、求导等</a:t>
            </a:r>
            <a:endParaRPr lang="en-US" altLang="zh-CN" sz="1600" dirty="0"/>
          </a:p>
        </p:txBody>
      </p:sp>
      <p:sp>
        <p:nvSpPr>
          <p:cNvPr id="27" name="文本框 24"/>
          <p:cNvSpPr txBox="1"/>
          <p:nvPr/>
        </p:nvSpPr>
        <p:spPr>
          <a:xfrm>
            <a:off x="101605" y="1012507"/>
            <a:ext cx="5109091" cy="1015663"/>
          </a:xfrm>
          <a:prstGeom prst="rect">
            <a:avLst/>
          </a:prstGeom>
          <a:noFill/>
        </p:spPr>
        <p:txBody>
          <a:bodyPr wrap="none" rtlCol="0">
            <a:spAutoFit/>
          </a:bodyPr>
          <a:lstStyle/>
          <a:p>
            <a:pPr marL="285750" indent="-285750">
              <a:buFont typeface="Wingdings" panose="05000000000000000000" pitchFamily="2" charset="2"/>
              <a:buChar char="n"/>
            </a:pPr>
            <a:r>
              <a:rPr lang="en-US" altLang="zh-CN" sz="2000" dirty="0">
                <a:latin typeface="Cooper Black" panose="0208090404030B020404" pitchFamily="18" charset="0"/>
                <a:ea typeface="微软雅黑" panose="020B0503020204020204" pitchFamily="34" charset="-122"/>
              </a:rPr>
              <a:t>CUMCM1994A</a:t>
            </a:r>
            <a:r>
              <a:rPr lang="en-US" altLang="zh-CN"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逢山开路</a:t>
            </a:r>
            <a:endParaRPr lang="en-US" altLang="zh-CN" sz="20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en-US" altLang="zh-CN" sz="2000" dirty="0"/>
              <a:t>MCM1998A</a:t>
            </a:r>
            <a:r>
              <a:rPr lang="zh-CN" altLang="en-US" sz="2000" dirty="0"/>
              <a:t> 生物组织切片的三维插值处理</a:t>
            </a:r>
          </a:p>
          <a:p>
            <a:pPr marL="285750" indent="-285750">
              <a:buFont typeface="Wingdings" panose="05000000000000000000" pitchFamily="2" charset="2"/>
              <a:buChar char="n"/>
            </a:pPr>
            <a:endParaRPr lang="zh-CN" altLang="en-US" sz="20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6096000" y="3895725"/>
            <a:ext cx="6038850" cy="2962275"/>
          </a:xfrm>
          <a:prstGeom prst="rect">
            <a:avLst/>
          </a:prstGeom>
        </p:spPr>
      </p:pic>
    </p:spTree>
    <p:extLst>
      <p:ext uri="{BB962C8B-B14F-4D97-AF65-F5344CB8AC3E}">
        <p14:creationId xmlns:p14="http://schemas.microsoft.com/office/powerpoint/2010/main" val="137270889"/>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图论方法建模</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内容占位符 2"/>
          <p:cNvSpPr>
            <a:spLocks noGrp="1"/>
          </p:cNvSpPr>
          <p:nvPr>
            <p:ph idx="1"/>
          </p:nvPr>
        </p:nvSpPr>
        <p:spPr>
          <a:xfrm>
            <a:off x="458304" y="1412616"/>
            <a:ext cx="11479696" cy="5150743"/>
          </a:xfrm>
        </p:spPr>
        <p:txBody>
          <a:bodyPr>
            <a:normAutofit fontScale="92500" lnSpcReduction="20000"/>
          </a:bodyPr>
          <a:lstStyle/>
          <a:p>
            <a:r>
              <a:rPr lang="en-US" altLang="zh-CN" sz="2000" dirty="0"/>
              <a:t>2016</a:t>
            </a:r>
            <a:r>
              <a:rPr lang="zh-CN" altLang="en-US" sz="2000" dirty="0"/>
              <a:t>年</a:t>
            </a:r>
            <a:r>
              <a:rPr lang="en-US" altLang="zh-CN" sz="2000" dirty="0"/>
              <a:t>2</a:t>
            </a:r>
            <a:r>
              <a:rPr lang="zh-CN" altLang="en-US" sz="2000" dirty="0"/>
              <a:t>月</a:t>
            </a:r>
            <a:r>
              <a:rPr lang="en-US" altLang="zh-CN" sz="2000" dirty="0"/>
              <a:t>21</a:t>
            </a:r>
            <a:r>
              <a:rPr lang="zh-CN" altLang="en-US" sz="2000" dirty="0"/>
              <a:t>日，国务院发布</a:t>
            </a:r>
            <a:r>
              <a:rPr lang="en-US" altLang="zh-CN" sz="2000" dirty="0"/>
              <a:t>《</a:t>
            </a:r>
            <a:r>
              <a:rPr lang="zh-CN" altLang="en-US" sz="2000" dirty="0"/>
              <a:t>关于进一步加强城市规划建设管理工作的若干意见</a:t>
            </a:r>
            <a:r>
              <a:rPr lang="en-US" altLang="zh-CN" sz="2000" dirty="0"/>
              <a:t>》</a:t>
            </a:r>
            <a:r>
              <a:rPr lang="zh-CN" altLang="en-US" sz="2000" dirty="0"/>
              <a:t>，其中第十六条关于推广街区制，原则上不再建设封闭住宅小区，已建成的住宅小区和单位大院要逐步开放等意见，引起了广泛的关注和讨论。</a:t>
            </a:r>
          </a:p>
          <a:p>
            <a:r>
              <a:rPr lang="zh-CN" altLang="en-US" sz="2000" dirty="0"/>
              <a:t>除了开放小区可能引发的安保等问题外，议论的焦点之一是：开放小区能否达到优化路网结构，提高道路通行能力，改善交通状况的目的，以及改善效果如何。一种观点认为封闭式小区破坏了城市路网结构，堵塞了城市“毛细血管”，容易造成交通阻塞。小区开放后，路网密度提高，道路面积增加，通行能力自然会有提升。也有人认为这与小区面积、位置、外部及内部道路状况等诸多因素有关，不能一概而论。还有人认为小区开放后，虽然可通行道路增多了，相应地，小区周边主路上进出小区的交叉路口的车辆也会增多，也可能会影响主路的通行速度。</a:t>
            </a:r>
          </a:p>
          <a:p>
            <a:r>
              <a:rPr lang="zh-CN" altLang="en-US" sz="2000" dirty="0"/>
              <a:t>城市规划和交通管理部门希望你们建立数学模型，就小区开放对周边道路通行的影响进行研究，为科学决策提供定量依据，为此请你们尝试解决以下问题：</a:t>
            </a:r>
          </a:p>
          <a:p>
            <a:r>
              <a:rPr lang="en-US" altLang="zh-CN" sz="2000" dirty="0"/>
              <a:t>1. </a:t>
            </a:r>
            <a:r>
              <a:rPr lang="zh-CN" altLang="en-US" sz="2000" dirty="0"/>
              <a:t>请选取合适的评价指标体系，用以评价小区开放对周边道路通行的影响。</a:t>
            </a:r>
          </a:p>
          <a:p>
            <a:r>
              <a:rPr lang="en-US" altLang="zh-CN" sz="2000" dirty="0"/>
              <a:t>2. </a:t>
            </a:r>
            <a:r>
              <a:rPr lang="zh-CN" altLang="en-US" sz="2000" dirty="0"/>
              <a:t>请建立关于车辆通行的数学模型，用以研究小区开放对周边道路通行的影响。</a:t>
            </a:r>
          </a:p>
          <a:p>
            <a:r>
              <a:rPr lang="en-US" altLang="zh-CN" sz="2000" dirty="0"/>
              <a:t>3. </a:t>
            </a:r>
            <a:r>
              <a:rPr lang="zh-CN" altLang="en-US" sz="2000" dirty="0"/>
              <a:t>小区开放产生的效果，可能会与小区结构及周边道路结构、车流量有关。请选取或构建不同类型的小区，应用你们建立的模型，定量比较各类型小区开放前后对道路通行的影响。</a:t>
            </a:r>
          </a:p>
          <a:p>
            <a:r>
              <a:rPr lang="en-US" altLang="zh-CN" sz="2000" dirty="0"/>
              <a:t>4. </a:t>
            </a:r>
            <a:r>
              <a:rPr lang="zh-CN" altLang="en-US" sz="2000" dirty="0"/>
              <a:t>根据你们的研究结果，从交通通行的角度，向城市规划和交通管理部门提出你们关于小区开放的合理化建议。</a:t>
            </a:r>
            <a:endParaRPr lang="en-US" altLang="zh-CN" sz="2000" dirty="0"/>
          </a:p>
          <a:p>
            <a:endParaRPr lang="en-US" altLang="zh-CN" sz="2000" dirty="0"/>
          </a:p>
          <a:p>
            <a:r>
              <a:rPr lang="en-US" altLang="zh-CN" sz="2000" dirty="0"/>
              <a:t>CUMCM1994B </a:t>
            </a:r>
            <a:r>
              <a:rPr lang="zh-CN" altLang="en-US" sz="2000" dirty="0"/>
              <a:t>锁具装箱</a:t>
            </a:r>
          </a:p>
        </p:txBody>
      </p:sp>
      <p:sp>
        <p:nvSpPr>
          <p:cNvPr id="27" name="文本框 24"/>
          <p:cNvSpPr txBox="1"/>
          <p:nvPr/>
        </p:nvSpPr>
        <p:spPr>
          <a:xfrm>
            <a:off x="101605" y="1012507"/>
            <a:ext cx="5440785" cy="400110"/>
          </a:xfrm>
          <a:prstGeom prst="rect">
            <a:avLst/>
          </a:prstGeom>
          <a:noFill/>
        </p:spPr>
        <p:txBody>
          <a:bodyPr wrap="none" rtlCol="0">
            <a:spAutoFit/>
          </a:bodyPr>
          <a:lstStyle/>
          <a:p>
            <a:pPr marL="285750" indent="-285750">
              <a:buFont typeface="Wingdings" panose="05000000000000000000" pitchFamily="2" charset="2"/>
              <a:buChar char="n"/>
            </a:pPr>
            <a:r>
              <a:rPr lang="en-US" altLang="zh-CN" sz="2000" dirty="0">
                <a:latin typeface="Cooper Black" panose="0208090404030B020404" pitchFamily="18" charset="0"/>
                <a:ea typeface="微软雅黑" panose="020B0503020204020204" pitchFamily="34" charset="-122"/>
              </a:rPr>
              <a:t>CUMCM2016B</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小区开放对道路通行的影响</a:t>
            </a:r>
          </a:p>
        </p:txBody>
      </p:sp>
    </p:spTree>
    <p:extLst>
      <p:ext uri="{BB962C8B-B14F-4D97-AF65-F5344CB8AC3E}">
        <p14:creationId xmlns:p14="http://schemas.microsoft.com/office/powerpoint/2010/main" val="241162990"/>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图论方法建模</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内容占位符 2"/>
          <p:cNvSpPr>
            <a:spLocks noGrp="1"/>
          </p:cNvSpPr>
          <p:nvPr>
            <p:ph idx="1"/>
          </p:nvPr>
        </p:nvSpPr>
        <p:spPr>
          <a:xfrm>
            <a:off x="458304" y="1412616"/>
            <a:ext cx="11479696" cy="5150743"/>
          </a:xfrm>
        </p:spPr>
        <p:txBody>
          <a:bodyPr>
            <a:normAutofit/>
          </a:bodyPr>
          <a:lstStyle/>
          <a:p>
            <a:r>
              <a:rPr lang="zh-CN" altLang="en-US" sz="2000" dirty="0" smtClean="0"/>
              <a:t>图论与最优化结合的某些问题类型</a:t>
            </a:r>
            <a:endParaRPr lang="en-US" altLang="zh-CN" sz="2000" dirty="0" smtClean="0"/>
          </a:p>
          <a:p>
            <a:pPr lvl="1"/>
            <a:r>
              <a:rPr lang="zh-CN" altLang="en-US" sz="1600" dirty="0" smtClean="0"/>
              <a:t>运输问题</a:t>
            </a:r>
            <a:endParaRPr lang="en-US" altLang="zh-CN" sz="1600" dirty="0" smtClean="0"/>
          </a:p>
          <a:p>
            <a:pPr lvl="1"/>
            <a:r>
              <a:rPr lang="zh-CN" altLang="en-US" sz="1600" dirty="0" smtClean="0"/>
              <a:t>最大流问题</a:t>
            </a:r>
            <a:endParaRPr lang="en-US" altLang="zh-CN" sz="1600" dirty="0" smtClean="0"/>
          </a:p>
          <a:p>
            <a:pPr lvl="1"/>
            <a:r>
              <a:rPr lang="zh-CN" altLang="en-US" sz="1600" dirty="0" smtClean="0"/>
              <a:t>选址问题</a:t>
            </a:r>
            <a:endParaRPr lang="en-US" altLang="zh-CN" sz="1600" dirty="0" smtClean="0"/>
          </a:p>
          <a:p>
            <a:pPr lvl="1"/>
            <a:r>
              <a:rPr lang="zh-CN" altLang="en-US" sz="1600" dirty="0" smtClean="0"/>
              <a:t>匹配问题</a:t>
            </a:r>
            <a:endParaRPr lang="en-US" altLang="zh-CN" sz="1600" dirty="0" smtClean="0"/>
          </a:p>
          <a:p>
            <a:pPr lvl="1"/>
            <a:r>
              <a:rPr lang="en-US" altLang="zh-CN" sz="1600" dirty="0" smtClean="0"/>
              <a:t>…</a:t>
            </a:r>
          </a:p>
          <a:p>
            <a:pPr lvl="1"/>
            <a:endParaRPr lang="zh-CN" altLang="en-US" sz="1600" dirty="0"/>
          </a:p>
        </p:txBody>
      </p:sp>
      <p:sp>
        <p:nvSpPr>
          <p:cNvPr id="27" name="文本框 24"/>
          <p:cNvSpPr txBox="1"/>
          <p:nvPr/>
        </p:nvSpPr>
        <p:spPr>
          <a:xfrm>
            <a:off x="101605" y="1012507"/>
            <a:ext cx="5440785" cy="400110"/>
          </a:xfrm>
          <a:prstGeom prst="rect">
            <a:avLst/>
          </a:prstGeom>
          <a:noFill/>
        </p:spPr>
        <p:txBody>
          <a:bodyPr wrap="none" rtlCol="0">
            <a:spAutoFit/>
          </a:bodyPr>
          <a:lstStyle/>
          <a:p>
            <a:pPr marL="285750" indent="-285750">
              <a:buFont typeface="Wingdings" panose="05000000000000000000" pitchFamily="2" charset="2"/>
              <a:buChar char="n"/>
            </a:pPr>
            <a:r>
              <a:rPr lang="en-US" altLang="zh-CN" sz="2000" dirty="0">
                <a:latin typeface="Cooper Black" panose="0208090404030B020404" pitchFamily="18" charset="0"/>
                <a:ea typeface="微软雅黑" panose="020B0503020204020204" pitchFamily="34" charset="-122"/>
              </a:rPr>
              <a:t>CUMCM2016B</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小区开放对道路通行的影响</a:t>
            </a:r>
          </a:p>
        </p:txBody>
      </p:sp>
    </p:spTree>
    <p:extLst>
      <p:ext uri="{BB962C8B-B14F-4D97-AF65-F5344CB8AC3E}">
        <p14:creationId xmlns:p14="http://schemas.microsoft.com/office/powerpoint/2010/main" val="1795401162"/>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4683760" y="1420012"/>
            <a:ext cx="7508240" cy="5437988"/>
          </a:xfrm>
          <a:prstGeom prst="rect">
            <a:avLst/>
          </a:prstGeom>
        </p:spPr>
      </p:pic>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分支定界法，分治算法</a:t>
            </a:r>
          </a:p>
        </p:txBody>
      </p:sp>
      <p:pic>
        <p:nvPicPr>
          <p:cNvPr id="4" name="图片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内容占位符 2"/>
          <p:cNvSpPr>
            <a:spLocks noGrp="1"/>
          </p:cNvSpPr>
          <p:nvPr>
            <p:ph idx="1"/>
          </p:nvPr>
        </p:nvSpPr>
        <p:spPr>
          <a:xfrm>
            <a:off x="458304" y="1412616"/>
            <a:ext cx="4796956" cy="5150743"/>
          </a:xfrm>
        </p:spPr>
        <p:txBody>
          <a:bodyPr>
            <a:normAutofit/>
          </a:bodyPr>
          <a:lstStyle/>
          <a:p>
            <a:r>
              <a:rPr lang="zh-CN" altLang="en-US" sz="2000" dirty="0"/>
              <a:t>要铺设一条从</a:t>
            </a:r>
            <a:r>
              <a:rPr lang="en-US" altLang="zh-CN" sz="2000" dirty="0"/>
              <a:t>A1</a:t>
            </a:r>
            <a:r>
              <a:rPr lang="zh-CN" altLang="en-US" sz="2000" dirty="0"/>
              <a:t>到</a:t>
            </a:r>
            <a:r>
              <a:rPr lang="en-US" altLang="zh-CN" sz="2000" dirty="0"/>
              <a:t>A15</a:t>
            </a:r>
            <a:r>
              <a:rPr lang="zh-CN" altLang="en-US" sz="2000" dirty="0"/>
              <a:t>的输送天然气主管道，如下图。钢管生产厂家有</a:t>
            </a:r>
            <a:r>
              <a:rPr lang="en-US" altLang="zh-CN" sz="2000" dirty="0"/>
              <a:t>S1</a:t>
            </a:r>
            <a:r>
              <a:rPr lang="zh-CN" altLang="en-US" sz="2000" dirty="0"/>
              <a:t>到</a:t>
            </a:r>
            <a:r>
              <a:rPr lang="en-US" altLang="zh-CN" sz="2000" dirty="0"/>
              <a:t>S7. </a:t>
            </a:r>
            <a:r>
              <a:rPr lang="zh-CN" altLang="en-US" sz="2000" dirty="0"/>
              <a:t>图中粗线表示铁路，单细线表示公路。</a:t>
            </a:r>
            <a:r>
              <a:rPr lang="en-US" altLang="zh-CN" sz="2000" dirty="0"/>
              <a:t>1km</a:t>
            </a:r>
            <a:r>
              <a:rPr lang="zh-CN" altLang="en-US" sz="2000" dirty="0"/>
              <a:t>主管道钢管称为</a:t>
            </a:r>
            <a:r>
              <a:rPr lang="en-US" altLang="zh-CN" sz="2000" dirty="0"/>
              <a:t>1</a:t>
            </a:r>
            <a:r>
              <a:rPr lang="zh-CN" altLang="en-US" sz="2000" dirty="0"/>
              <a:t>单位钢管。</a:t>
            </a:r>
            <a:r>
              <a:rPr lang="zh-CN" altLang="en-US" sz="2000" dirty="0">
                <a:solidFill>
                  <a:srgbClr val="FF0000"/>
                </a:solidFill>
              </a:rPr>
              <a:t>一个厂家如果承担生产这种钢管，至少生产</a:t>
            </a:r>
            <a:r>
              <a:rPr lang="en-US" altLang="zh-CN" sz="2000" dirty="0">
                <a:solidFill>
                  <a:srgbClr val="FF0000"/>
                </a:solidFill>
              </a:rPr>
              <a:t>500</a:t>
            </a:r>
            <a:r>
              <a:rPr lang="zh-CN" altLang="en-US" sz="2000" dirty="0">
                <a:solidFill>
                  <a:srgbClr val="FF0000"/>
                </a:solidFill>
              </a:rPr>
              <a:t>个单位。</a:t>
            </a:r>
            <a:endParaRPr lang="en-US" altLang="zh-CN" sz="2000" dirty="0">
              <a:solidFill>
                <a:srgbClr val="FF0000"/>
              </a:solidFill>
            </a:endParaRPr>
          </a:p>
          <a:p>
            <a:endParaRPr lang="en-US" altLang="zh-CN" sz="2000" dirty="0">
              <a:solidFill>
                <a:srgbClr val="FF0000"/>
              </a:solidFill>
            </a:endParaRPr>
          </a:p>
          <a:p>
            <a:endParaRPr lang="en-US" altLang="zh-CN" sz="2000" dirty="0">
              <a:solidFill>
                <a:srgbClr val="FF0000"/>
              </a:solidFill>
            </a:endParaRPr>
          </a:p>
          <a:p>
            <a:endParaRPr lang="en-US" altLang="zh-CN" sz="2000" dirty="0">
              <a:solidFill>
                <a:srgbClr val="FF0000"/>
              </a:solidFill>
            </a:endParaRPr>
          </a:p>
          <a:p>
            <a:endParaRPr lang="en-US" altLang="zh-CN" sz="2000" dirty="0">
              <a:solidFill>
                <a:srgbClr val="FF0000"/>
              </a:solidFill>
            </a:endParaRPr>
          </a:p>
          <a:p>
            <a:endParaRPr lang="en-US" altLang="zh-CN" sz="2000" dirty="0">
              <a:solidFill>
                <a:srgbClr val="FF0000"/>
              </a:solidFill>
            </a:endParaRPr>
          </a:p>
          <a:p>
            <a:endParaRPr lang="en-US" altLang="zh-CN" sz="2000" dirty="0">
              <a:solidFill>
                <a:srgbClr val="FF0000"/>
              </a:solidFill>
            </a:endParaRPr>
          </a:p>
          <a:p>
            <a:endParaRPr lang="en-US" altLang="zh-CN" sz="2000" dirty="0">
              <a:solidFill>
                <a:srgbClr val="FF0000"/>
              </a:solidFill>
            </a:endParaRPr>
          </a:p>
          <a:p>
            <a:r>
              <a:rPr lang="en-US" altLang="zh-CN" sz="2000" dirty="0"/>
              <a:t>CUMCM1998B </a:t>
            </a:r>
            <a:r>
              <a:rPr lang="zh-CN" altLang="en-US" sz="2000" dirty="0"/>
              <a:t>灾情巡视路线</a:t>
            </a:r>
            <a:endParaRPr lang="en-US" altLang="zh-CN" sz="2000" dirty="0"/>
          </a:p>
        </p:txBody>
      </p:sp>
      <p:sp>
        <p:nvSpPr>
          <p:cNvPr id="27" name="文本框 24"/>
          <p:cNvSpPr txBox="1"/>
          <p:nvPr/>
        </p:nvSpPr>
        <p:spPr>
          <a:xfrm>
            <a:off x="101605" y="1012507"/>
            <a:ext cx="4174541" cy="400110"/>
          </a:xfrm>
          <a:prstGeom prst="rect">
            <a:avLst/>
          </a:prstGeom>
          <a:noFill/>
        </p:spPr>
        <p:txBody>
          <a:bodyPr wrap="none" rtlCol="0">
            <a:spAutoFit/>
          </a:bodyPr>
          <a:lstStyle/>
          <a:p>
            <a:pPr marL="285750" indent="-285750">
              <a:buFont typeface="Wingdings" panose="05000000000000000000" pitchFamily="2" charset="2"/>
              <a:buChar char="n"/>
            </a:pPr>
            <a:r>
              <a:rPr lang="en-US" altLang="zh-CN" sz="2000" dirty="0">
                <a:latin typeface="Cooper Black" panose="0208090404030B020404" pitchFamily="18" charset="0"/>
                <a:ea typeface="微软雅黑" panose="020B0503020204020204" pitchFamily="34" charset="-122"/>
              </a:rPr>
              <a:t>CUMCM2000B</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钢管订购和运输</a:t>
            </a:r>
          </a:p>
        </p:txBody>
      </p:sp>
      <p:pic>
        <p:nvPicPr>
          <p:cNvPr id="3" name="图片 2"/>
          <p:cNvPicPr>
            <a:picLocks noChangeAspect="1"/>
          </p:cNvPicPr>
          <p:nvPr/>
        </p:nvPicPr>
        <p:blipFill>
          <a:blip r:embed="rId4"/>
          <a:stretch>
            <a:fillRect/>
          </a:stretch>
        </p:blipFill>
        <p:spPr>
          <a:xfrm>
            <a:off x="165424" y="3791267"/>
            <a:ext cx="3829050" cy="657225"/>
          </a:xfrm>
          <a:prstGeom prst="rect">
            <a:avLst/>
          </a:prstGeom>
        </p:spPr>
      </p:pic>
      <p:pic>
        <p:nvPicPr>
          <p:cNvPr id="5" name="图片 4"/>
          <p:cNvPicPr>
            <a:picLocks noChangeAspect="1"/>
          </p:cNvPicPr>
          <p:nvPr/>
        </p:nvPicPr>
        <p:blipFill>
          <a:blip r:embed="rId5"/>
          <a:stretch>
            <a:fillRect/>
          </a:stretch>
        </p:blipFill>
        <p:spPr>
          <a:xfrm>
            <a:off x="165424" y="4679315"/>
            <a:ext cx="4400550" cy="933450"/>
          </a:xfrm>
          <a:prstGeom prst="rect">
            <a:avLst/>
          </a:prstGeom>
        </p:spPr>
      </p:pic>
    </p:spTree>
    <p:extLst>
      <p:ext uri="{BB962C8B-B14F-4D97-AF65-F5344CB8AC3E}">
        <p14:creationId xmlns:p14="http://schemas.microsoft.com/office/powerpoint/2010/main" val="2925606701"/>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smtClean="0">
                <a:solidFill>
                  <a:schemeClr val="accent1">
                    <a:lumMod val="75000"/>
                  </a:schemeClr>
                </a:solidFill>
                <a:latin typeface="微软雅黑" panose="020B0503020204020204" pitchFamily="34" charset="-122"/>
                <a:ea typeface="微软雅黑" panose="020B0503020204020204" pitchFamily="34" charset="-122"/>
              </a:rPr>
              <a:t>分治算法</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内容占位符 2"/>
          <p:cNvSpPr>
            <a:spLocks noGrp="1"/>
          </p:cNvSpPr>
          <p:nvPr>
            <p:ph idx="1"/>
          </p:nvPr>
        </p:nvSpPr>
        <p:spPr>
          <a:xfrm>
            <a:off x="458304" y="1412616"/>
            <a:ext cx="11479696" cy="5150743"/>
          </a:xfrm>
        </p:spPr>
        <p:txBody>
          <a:bodyPr>
            <a:normAutofit/>
          </a:bodyPr>
          <a:lstStyle/>
          <a:p>
            <a:pPr>
              <a:buFont typeface="Wingdings" panose="05000000000000000000" pitchFamily="2" charset="2"/>
              <a:buChar char="l"/>
            </a:pPr>
            <a:r>
              <a:rPr lang="zh-CN" altLang="en-US" sz="2000" dirty="0" smtClean="0"/>
              <a:t>分支算法的原理</a:t>
            </a:r>
            <a:endParaRPr lang="en-US" altLang="zh-CN" sz="2000" dirty="0" smtClean="0"/>
          </a:p>
          <a:p>
            <a:pPr lvl="1">
              <a:buFont typeface="Wingdings" panose="05000000000000000000" pitchFamily="2" charset="2"/>
              <a:buChar char="l"/>
            </a:pPr>
            <a:r>
              <a:rPr lang="zh-CN" altLang="en-US" sz="1200" dirty="0" smtClean="0"/>
              <a:t>分割成同类型的问题，规模缩小</a:t>
            </a:r>
            <a:endParaRPr lang="en-US" altLang="zh-CN" sz="1200" dirty="0" smtClean="0"/>
          </a:p>
          <a:p>
            <a:pPr lvl="1">
              <a:buFont typeface="Wingdings" panose="05000000000000000000" pitchFamily="2" charset="2"/>
              <a:buChar char="l"/>
            </a:pPr>
            <a:r>
              <a:rPr lang="zh-CN" altLang="en-US" sz="1200" dirty="0" smtClean="0"/>
              <a:t>分别计算</a:t>
            </a:r>
            <a:endParaRPr lang="en-US" altLang="zh-CN" sz="1200" dirty="0" smtClean="0"/>
          </a:p>
          <a:p>
            <a:pPr lvl="1">
              <a:buFont typeface="Wingdings" panose="05000000000000000000" pitchFamily="2" charset="2"/>
              <a:buChar char="l"/>
            </a:pPr>
            <a:r>
              <a:rPr lang="zh-CN" altLang="en-US" sz="1200" dirty="0" smtClean="0"/>
              <a:t>合并</a:t>
            </a:r>
            <a:r>
              <a:rPr lang="zh-CN" altLang="en-US" sz="1200" dirty="0"/>
              <a:t>答案</a:t>
            </a:r>
            <a:endParaRPr lang="en-US" altLang="zh-CN" sz="1200" dirty="0" smtClean="0"/>
          </a:p>
          <a:p>
            <a:pPr lvl="1">
              <a:buFont typeface="Wingdings" panose="05000000000000000000" pitchFamily="2" charset="2"/>
              <a:buChar char="l"/>
            </a:pPr>
            <a:endParaRPr lang="zh-CN" altLang="en-US" sz="1200" dirty="0"/>
          </a:p>
        </p:txBody>
      </p:sp>
      <p:sp>
        <p:nvSpPr>
          <p:cNvPr id="27" name="文本框 24"/>
          <p:cNvSpPr txBox="1"/>
          <p:nvPr/>
        </p:nvSpPr>
        <p:spPr>
          <a:xfrm>
            <a:off x="101605" y="1012507"/>
            <a:ext cx="4174541" cy="400110"/>
          </a:xfrm>
          <a:prstGeom prst="rect">
            <a:avLst/>
          </a:prstGeom>
          <a:noFill/>
        </p:spPr>
        <p:txBody>
          <a:bodyPr wrap="none" rtlCol="0">
            <a:spAutoFit/>
          </a:bodyPr>
          <a:lstStyle/>
          <a:p>
            <a:pPr marL="285750" indent="-285750">
              <a:buFont typeface="Wingdings" panose="05000000000000000000" pitchFamily="2" charset="2"/>
              <a:buChar char="n"/>
            </a:pPr>
            <a:r>
              <a:rPr lang="en-US" altLang="zh-CN" sz="2000" dirty="0" smtClean="0">
                <a:latin typeface="Cooper Black" panose="0208090404030B020404" pitchFamily="18" charset="0"/>
                <a:ea typeface="微软雅黑" panose="020B0503020204020204" pitchFamily="34" charset="-122"/>
              </a:rPr>
              <a:t>CUMCM2000B</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钢管订购与运输</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6953512"/>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网格化算法、穷举法</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内容占位符 2"/>
          <p:cNvSpPr>
            <a:spLocks noGrp="1"/>
          </p:cNvSpPr>
          <p:nvPr>
            <p:ph idx="1"/>
          </p:nvPr>
        </p:nvSpPr>
        <p:spPr>
          <a:xfrm>
            <a:off x="458304" y="1412616"/>
            <a:ext cx="11479696" cy="5150743"/>
          </a:xfrm>
        </p:spPr>
        <p:txBody>
          <a:bodyPr>
            <a:normAutofit lnSpcReduction="10000"/>
          </a:bodyPr>
          <a:lstStyle/>
          <a:p>
            <a:r>
              <a:rPr lang="zh-CN" altLang="en-US" sz="2000" dirty="0"/>
              <a:t>一件产品由若干零件组装而成，标志产品性能的某个参数取决于这些零件的参数。零件参数包括标定值和容差两部分。进行成批生产时，标定值表示一批零件该参数的平均值，容差则给出了参数偏离其标定值的容许范围。若将零件参数视为随机变量，则标定值代表期望值，在生产部门无特殊要求时，容差通常规定为均方差的</a:t>
            </a:r>
            <a:r>
              <a:rPr lang="en-US" altLang="zh-CN" sz="2000" dirty="0"/>
              <a:t>3</a:t>
            </a:r>
            <a:r>
              <a:rPr lang="zh-CN" altLang="en-US" sz="2000" dirty="0"/>
              <a:t>倍。 进行零件参数设计，就是要确定其标定值和容差。这时要考虑两方面因素：一是当各零件组装成产品时，如果产品参数偏离预先设定的目标值，就会造成质量损失，偏离越大，损失越大；二是零件容差的大小决定了其制造成本，容差设计得越小，成本越高。试通过如下的具体问题给出一般的零件参数设计方法。</a:t>
            </a:r>
            <a:endParaRPr lang="en-US" altLang="zh-CN" sz="2000" dirty="0"/>
          </a:p>
          <a:p>
            <a:r>
              <a:rPr lang="zh-CN" altLang="en-US" sz="2000" dirty="0"/>
              <a:t>经验公式</a:t>
            </a:r>
            <a:endParaRPr lang="en-US" altLang="zh-CN" sz="2000" dirty="0"/>
          </a:p>
          <a:p>
            <a:endParaRPr lang="en-US" altLang="zh-CN" sz="2000" dirty="0"/>
          </a:p>
          <a:p>
            <a:endParaRPr lang="en-US" altLang="zh-CN" sz="2000" dirty="0"/>
          </a:p>
          <a:p>
            <a:r>
              <a:rPr lang="zh-CN" altLang="en-US" sz="2000" dirty="0"/>
              <a:t>标定值</a:t>
            </a:r>
            <a:r>
              <a:rPr lang="en-US" altLang="zh-CN" sz="2000" dirty="0"/>
              <a:t>1.50</a:t>
            </a:r>
            <a:r>
              <a:rPr lang="zh-CN" altLang="en-US" sz="2000" dirty="0"/>
              <a:t>，偏离</a:t>
            </a:r>
            <a:r>
              <a:rPr lang="en-US" altLang="zh-CN" sz="2000" dirty="0"/>
              <a:t>0.1</a:t>
            </a:r>
            <a:r>
              <a:rPr lang="zh-CN" altLang="en-US" sz="2000" dirty="0"/>
              <a:t>为次品，损失</a:t>
            </a:r>
            <a:r>
              <a:rPr lang="en-US" altLang="zh-CN" sz="2000" dirty="0"/>
              <a:t>1000</a:t>
            </a:r>
            <a:r>
              <a:rPr lang="zh-CN" altLang="en-US" sz="2000" dirty="0"/>
              <a:t>元；偏离</a:t>
            </a:r>
            <a:r>
              <a:rPr lang="en-US" altLang="zh-CN" sz="2000" dirty="0"/>
              <a:t>0.3</a:t>
            </a:r>
            <a:r>
              <a:rPr lang="zh-CN" altLang="en-US" sz="2000" dirty="0"/>
              <a:t>为废品，损失</a:t>
            </a:r>
            <a:r>
              <a:rPr lang="en-US" altLang="zh-CN" sz="2000" dirty="0"/>
              <a:t>9000</a:t>
            </a:r>
            <a:r>
              <a:rPr lang="zh-CN" altLang="en-US" sz="2000" dirty="0"/>
              <a:t>元。</a:t>
            </a:r>
            <a:endParaRPr lang="en-US" altLang="zh-CN" sz="2000" dirty="0"/>
          </a:p>
          <a:p>
            <a:endParaRPr lang="en-US" altLang="zh-CN" sz="2000" dirty="0"/>
          </a:p>
          <a:p>
            <a:endParaRPr lang="en-US" altLang="zh-CN" sz="2000" dirty="0"/>
          </a:p>
          <a:p>
            <a:endParaRPr lang="en-US" altLang="zh-CN" sz="2000" dirty="0"/>
          </a:p>
          <a:p>
            <a:r>
              <a:rPr lang="en-US" altLang="zh-CN" sz="2000" dirty="0"/>
              <a:t>CUMCM2013A  </a:t>
            </a:r>
            <a:r>
              <a:rPr lang="zh-CN" altLang="en-US" sz="2000" dirty="0"/>
              <a:t>车道被占用对城市道路通行能力的影响</a:t>
            </a:r>
            <a:endParaRPr lang="en-US" altLang="zh-CN" sz="2000" dirty="0"/>
          </a:p>
          <a:p>
            <a:pPr marL="0" indent="0">
              <a:buNone/>
            </a:pPr>
            <a:endParaRPr lang="zh-CN" altLang="en-US" sz="2000" dirty="0"/>
          </a:p>
        </p:txBody>
      </p:sp>
      <p:sp>
        <p:nvSpPr>
          <p:cNvPr id="27" name="文本框 24"/>
          <p:cNvSpPr txBox="1"/>
          <p:nvPr/>
        </p:nvSpPr>
        <p:spPr>
          <a:xfrm>
            <a:off x="101605" y="1012507"/>
            <a:ext cx="4034822" cy="400110"/>
          </a:xfrm>
          <a:prstGeom prst="rect">
            <a:avLst/>
          </a:prstGeom>
          <a:noFill/>
        </p:spPr>
        <p:txBody>
          <a:bodyPr wrap="none" rtlCol="0">
            <a:spAutoFit/>
          </a:bodyPr>
          <a:lstStyle/>
          <a:p>
            <a:pPr marL="285750" indent="-285750">
              <a:buFont typeface="Wingdings" panose="05000000000000000000" pitchFamily="2" charset="2"/>
              <a:buChar char="n"/>
            </a:pPr>
            <a:r>
              <a:rPr lang="en-US" altLang="zh-CN" sz="2000" dirty="0">
                <a:latin typeface="Cooper Black" panose="0208090404030B020404" pitchFamily="18" charset="0"/>
                <a:ea typeface="微软雅黑" panose="020B0503020204020204" pitchFamily="34" charset="-122"/>
              </a:rPr>
              <a:t>CUMCM1997A</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零件参数设计</a:t>
            </a:r>
          </a:p>
        </p:txBody>
      </p:sp>
      <p:graphicFrame>
        <p:nvGraphicFramePr>
          <p:cNvPr id="5" name="对象 4"/>
          <p:cNvGraphicFramePr>
            <a:graphicFrameLocks noChangeAspect="1"/>
          </p:cNvGraphicFramePr>
          <p:nvPr>
            <p:extLst>
              <p:ext uri="{D42A27DB-BD31-4B8C-83A1-F6EECF244321}">
                <p14:modId xmlns:p14="http://schemas.microsoft.com/office/powerpoint/2010/main" val="273676855"/>
              </p:ext>
            </p:extLst>
          </p:nvPr>
        </p:nvGraphicFramePr>
        <p:xfrm>
          <a:off x="3816628" y="3188280"/>
          <a:ext cx="5171254" cy="1079562"/>
        </p:xfrm>
        <a:graphic>
          <a:graphicData uri="http://schemas.openxmlformats.org/presentationml/2006/ole">
            <mc:AlternateContent xmlns:mc="http://schemas.openxmlformats.org/markup-compatibility/2006">
              <mc:Choice xmlns:v="urn:schemas-microsoft-com:vml" Requires="v">
                <p:oleObj spid="_x0000_s32771" name="公式" r:id="rId4" imgW="4190760" imgH="850680" progId="Equation.3">
                  <p:embed/>
                </p:oleObj>
              </mc:Choice>
              <mc:Fallback>
                <p:oleObj name="公式" r:id="rId4" imgW="4190760" imgH="850680" progId="Equation.3">
                  <p:embed/>
                  <p:pic>
                    <p:nvPicPr>
                      <p:cNvPr id="5" name="对象 4"/>
                      <p:cNvPicPr/>
                      <p:nvPr/>
                    </p:nvPicPr>
                    <p:blipFill>
                      <a:blip r:embed="rId5"/>
                      <a:stretch>
                        <a:fillRect/>
                      </a:stretch>
                    </p:blipFill>
                    <p:spPr>
                      <a:xfrm>
                        <a:off x="3816628" y="3188280"/>
                        <a:ext cx="5171254" cy="1079562"/>
                      </a:xfrm>
                      <a:prstGeom prst="rect">
                        <a:avLst/>
                      </a:prstGeom>
                    </p:spPr>
                  </p:pic>
                </p:oleObj>
              </mc:Fallback>
            </mc:AlternateContent>
          </a:graphicData>
        </a:graphic>
      </p:graphicFrame>
      <p:pic>
        <p:nvPicPr>
          <p:cNvPr id="6" name="图片 5"/>
          <p:cNvPicPr>
            <a:picLocks noChangeAspect="1"/>
          </p:cNvPicPr>
          <p:nvPr/>
        </p:nvPicPr>
        <p:blipFill>
          <a:blip r:embed="rId6"/>
          <a:stretch>
            <a:fillRect/>
          </a:stretch>
        </p:blipFill>
        <p:spPr>
          <a:xfrm>
            <a:off x="7336472" y="4853879"/>
            <a:ext cx="3838575" cy="1724025"/>
          </a:xfrm>
          <a:prstGeom prst="rect">
            <a:avLst/>
          </a:prstGeom>
        </p:spPr>
      </p:pic>
    </p:spTree>
    <p:extLst>
      <p:ext uri="{BB962C8B-B14F-4D97-AF65-F5344CB8AC3E}">
        <p14:creationId xmlns:p14="http://schemas.microsoft.com/office/powerpoint/2010/main" val="2363478164"/>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网格化算法、穷举法</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内容占位符 2"/>
          <p:cNvSpPr>
            <a:spLocks noGrp="1"/>
          </p:cNvSpPr>
          <p:nvPr>
            <p:ph idx="1"/>
          </p:nvPr>
        </p:nvSpPr>
        <p:spPr>
          <a:xfrm>
            <a:off x="458304" y="1412616"/>
            <a:ext cx="11479696" cy="5150743"/>
          </a:xfrm>
        </p:spPr>
        <p:txBody>
          <a:bodyPr>
            <a:normAutofit/>
          </a:bodyPr>
          <a:lstStyle/>
          <a:p>
            <a:pPr>
              <a:buFont typeface="Wingdings" panose="05000000000000000000" pitchFamily="2" charset="2"/>
              <a:buChar char="l"/>
            </a:pPr>
            <a:r>
              <a:rPr lang="zh-CN" altLang="en-US" sz="2000" dirty="0" smtClean="0"/>
              <a:t>网格化</a:t>
            </a:r>
            <a:endParaRPr lang="en-US" altLang="zh-CN" sz="2000" dirty="0" smtClean="0"/>
          </a:p>
          <a:p>
            <a:pPr lvl="1">
              <a:buFont typeface="Wingdings" panose="05000000000000000000" pitchFamily="2" charset="2"/>
              <a:buChar char="l"/>
            </a:pPr>
            <a:r>
              <a:rPr lang="zh-CN" altLang="en-US" sz="1600" dirty="0" smtClean="0"/>
              <a:t>所有连续变量的网格化</a:t>
            </a:r>
            <a:endParaRPr lang="en-US" altLang="zh-CN" sz="1600" dirty="0" smtClean="0"/>
          </a:p>
          <a:p>
            <a:pPr lvl="1">
              <a:buFont typeface="Wingdings" panose="05000000000000000000" pitchFamily="2" charset="2"/>
              <a:buChar char="l"/>
            </a:pPr>
            <a:r>
              <a:rPr lang="zh-CN" altLang="en-US" sz="1600" dirty="0" smtClean="0"/>
              <a:t>计算量的考量</a:t>
            </a:r>
            <a:endParaRPr lang="en-US" altLang="zh-CN" sz="1600" dirty="0" smtClean="0"/>
          </a:p>
          <a:p>
            <a:pPr>
              <a:buFont typeface="Wingdings" panose="05000000000000000000" pitchFamily="2" charset="2"/>
              <a:buChar char="l"/>
            </a:pPr>
            <a:r>
              <a:rPr lang="zh-CN" altLang="en-US" sz="2000" dirty="0"/>
              <a:t>连续</a:t>
            </a:r>
            <a:r>
              <a:rPr lang="zh-CN" altLang="en-US" sz="2000" dirty="0" smtClean="0"/>
              <a:t>化</a:t>
            </a:r>
            <a:endParaRPr lang="en-US" altLang="zh-CN" sz="2000" dirty="0" smtClean="0"/>
          </a:p>
          <a:p>
            <a:pPr lvl="1">
              <a:buFont typeface="Wingdings" panose="05000000000000000000" pitchFamily="2" charset="2"/>
              <a:buChar char="l"/>
            </a:pPr>
            <a:r>
              <a:rPr lang="zh-CN" altLang="en-US" sz="1600" dirty="0" smtClean="0"/>
              <a:t>分支定界</a:t>
            </a:r>
            <a:endParaRPr lang="en-US" altLang="zh-CN" sz="1600" dirty="0" smtClean="0"/>
          </a:p>
          <a:p>
            <a:pPr>
              <a:buFont typeface="Wingdings" panose="05000000000000000000" pitchFamily="2" charset="2"/>
              <a:buChar char="l"/>
            </a:pPr>
            <a:r>
              <a:rPr lang="zh-CN" altLang="en-US" sz="2000" dirty="0" smtClean="0"/>
              <a:t>杂交算法</a:t>
            </a:r>
            <a:endParaRPr lang="en-US" altLang="zh-CN" sz="2000" dirty="0" smtClean="0"/>
          </a:p>
          <a:p>
            <a:pPr lvl="1">
              <a:buFont typeface="Wingdings" panose="05000000000000000000" pitchFamily="2" charset="2"/>
              <a:buChar char="l"/>
            </a:pPr>
            <a:r>
              <a:rPr lang="zh-CN" altLang="en-US" sz="1600" dirty="0" smtClean="0"/>
              <a:t>对于每个离散情形</a:t>
            </a:r>
            <a:endParaRPr lang="en-US" altLang="zh-CN" sz="1600" dirty="0" smtClean="0"/>
          </a:p>
          <a:p>
            <a:pPr lvl="2">
              <a:buFont typeface="Wingdings" panose="05000000000000000000" pitchFamily="2" charset="2"/>
              <a:buChar char="l"/>
            </a:pPr>
            <a:r>
              <a:rPr lang="zh-CN" altLang="en-US" sz="1200" dirty="0" smtClean="0"/>
              <a:t>计算连续问题的最优解</a:t>
            </a:r>
            <a:endParaRPr lang="en-US" altLang="zh-CN" sz="1200" dirty="0" smtClean="0"/>
          </a:p>
          <a:p>
            <a:pPr lvl="2">
              <a:buFont typeface="Wingdings" panose="05000000000000000000" pitchFamily="2" charset="2"/>
              <a:buChar char="l"/>
            </a:pPr>
            <a:endParaRPr lang="en-US" altLang="zh-CN" sz="1200" dirty="0"/>
          </a:p>
          <a:p>
            <a:pPr>
              <a:buFont typeface="Wingdings" panose="05000000000000000000" pitchFamily="2" charset="2"/>
              <a:buChar char="l"/>
            </a:pPr>
            <a:r>
              <a:rPr lang="zh-CN" altLang="en-US" sz="2000" dirty="0" smtClean="0"/>
              <a:t>关于计算性能的对比</a:t>
            </a:r>
            <a:endParaRPr lang="zh-CN" altLang="en-US" sz="2000" dirty="0"/>
          </a:p>
        </p:txBody>
      </p:sp>
      <p:sp>
        <p:nvSpPr>
          <p:cNvPr id="27" name="文本框 24"/>
          <p:cNvSpPr txBox="1"/>
          <p:nvPr/>
        </p:nvSpPr>
        <p:spPr>
          <a:xfrm>
            <a:off x="101605" y="1012507"/>
            <a:ext cx="4034822" cy="400110"/>
          </a:xfrm>
          <a:prstGeom prst="rect">
            <a:avLst/>
          </a:prstGeom>
          <a:noFill/>
        </p:spPr>
        <p:txBody>
          <a:bodyPr wrap="none" rtlCol="0">
            <a:spAutoFit/>
          </a:bodyPr>
          <a:lstStyle/>
          <a:p>
            <a:pPr marL="285750" indent="-285750">
              <a:buFont typeface="Wingdings" panose="05000000000000000000" pitchFamily="2" charset="2"/>
              <a:buChar char="n"/>
            </a:pPr>
            <a:r>
              <a:rPr lang="en-US" altLang="zh-CN" sz="2000" dirty="0">
                <a:latin typeface="Cooper Black" panose="0208090404030B020404" pitchFamily="18" charset="0"/>
                <a:ea typeface="微软雅黑" panose="020B0503020204020204" pitchFamily="34" charset="-122"/>
              </a:rPr>
              <a:t>CUMCM1997A</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零件参数设计</a:t>
            </a:r>
          </a:p>
        </p:txBody>
      </p:sp>
    </p:spTree>
    <p:extLst>
      <p:ext uri="{BB962C8B-B14F-4D97-AF65-F5344CB8AC3E}">
        <p14:creationId xmlns:p14="http://schemas.microsoft.com/office/powerpoint/2010/main" val="3732390912"/>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accent1">
                    <a:lumMod val="75000"/>
                  </a:schemeClr>
                </a:solidFill>
                <a:latin typeface="微软雅黑" panose="020B0503020204020204" pitchFamily="34" charset="-122"/>
                <a:ea typeface="微软雅黑" panose="020B0503020204020204" pitchFamily="34" charset="-122"/>
              </a:rPr>
              <a:t>提纲</a:t>
            </a: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sp>
        <p:nvSpPr>
          <p:cNvPr id="3" name="内容占位符 2"/>
          <p:cNvSpPr>
            <a:spLocks noGrp="1"/>
          </p:cNvSpPr>
          <p:nvPr>
            <p:ph idx="1"/>
          </p:nvPr>
        </p:nvSpPr>
        <p:spPr/>
        <p:txBody>
          <a:bodyPr/>
          <a:lstStyle/>
          <a:p>
            <a:r>
              <a:rPr lang="zh-CN" altLang="en-US" dirty="0"/>
              <a:t>优化问题分类、形式、库函数</a:t>
            </a:r>
            <a:endParaRPr lang="en-US" altLang="zh-CN" dirty="0"/>
          </a:p>
          <a:p>
            <a:r>
              <a:rPr lang="zh-CN" altLang="en-US" dirty="0"/>
              <a:t>优化问题的基本思想、方法</a:t>
            </a:r>
            <a:endParaRPr lang="en-US" altLang="zh-CN" dirty="0"/>
          </a:p>
          <a:p>
            <a:r>
              <a:rPr lang="zh-CN" altLang="en-US" dirty="0"/>
              <a:t>遗传算法介绍</a:t>
            </a:r>
            <a:endParaRPr lang="en-US" altLang="zh-CN" dirty="0"/>
          </a:p>
        </p:txBody>
      </p:sp>
    </p:spTree>
    <p:extLst>
      <p:ext uri="{BB962C8B-B14F-4D97-AF65-F5344CB8AC3E}">
        <p14:creationId xmlns:p14="http://schemas.microsoft.com/office/powerpoint/2010/main" val="355500022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遗传算法介绍</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内容占位符 2"/>
          <p:cNvSpPr>
            <a:spLocks noGrp="1"/>
          </p:cNvSpPr>
          <p:nvPr>
            <p:ph idx="1"/>
          </p:nvPr>
        </p:nvSpPr>
        <p:spPr>
          <a:xfrm>
            <a:off x="458304" y="1412616"/>
            <a:ext cx="11479696" cy="5445384"/>
          </a:xfrm>
        </p:spPr>
        <p:txBody>
          <a:bodyPr>
            <a:normAutofit fontScale="92500" lnSpcReduction="10000"/>
          </a:bodyPr>
          <a:lstStyle/>
          <a:p>
            <a:r>
              <a:rPr lang="en-US" altLang="zh-CN" sz="2000" dirty="0"/>
              <a:t>Darwin(1859): </a:t>
            </a:r>
            <a:r>
              <a:rPr lang="en-US" altLang="zh-CN" sz="2000" dirty="0">
                <a:latin typeface="Arial" panose="020B0604020202020204" pitchFamily="34" charset="0"/>
              </a:rPr>
              <a:t>“</a:t>
            </a:r>
            <a:r>
              <a:rPr lang="zh-CN" altLang="en-US" sz="2000" b="1" dirty="0">
                <a:solidFill>
                  <a:srgbClr val="FF3300"/>
                </a:solidFill>
              </a:rPr>
              <a:t>物竟天择，适者生存</a:t>
            </a:r>
            <a:r>
              <a:rPr lang="zh-CN" altLang="en-US" sz="2000" dirty="0">
                <a:latin typeface="Arial" panose="020B0604020202020204" pitchFamily="34" charset="0"/>
              </a:rPr>
              <a:t>”</a:t>
            </a:r>
            <a:endParaRPr lang="zh-CN" altLang="en-US" sz="2000" dirty="0"/>
          </a:p>
          <a:p>
            <a:r>
              <a:rPr lang="en-US" altLang="zh-CN" sz="2000" dirty="0"/>
              <a:t>John Holland (university of Michigan, 1975)</a:t>
            </a:r>
          </a:p>
          <a:p>
            <a:r>
              <a:rPr lang="en-US" altLang="zh-CN" sz="2000" dirty="0"/>
              <a:t>    </a:t>
            </a:r>
            <a:r>
              <a:rPr lang="en-US" altLang="zh-CN" sz="1800" b="1" dirty="0"/>
              <a:t>《</a:t>
            </a:r>
            <a:r>
              <a:rPr lang="en-US" altLang="zh-CN" sz="1800" b="1" dirty="0">
                <a:solidFill>
                  <a:srgbClr val="FF3300"/>
                </a:solidFill>
              </a:rPr>
              <a:t>Adaptation in Natural and Artificial System</a:t>
            </a:r>
            <a:r>
              <a:rPr lang="en-US" altLang="zh-CN" sz="1800" b="1" dirty="0"/>
              <a:t>》</a:t>
            </a:r>
          </a:p>
          <a:p>
            <a:r>
              <a:rPr lang="zh-CN" altLang="en-US" sz="2000" b="1" dirty="0"/>
              <a:t>遗传算法作为一种有效的工具，已广泛地应用于最优化问题求解之中</a:t>
            </a:r>
            <a:r>
              <a:rPr lang="zh-CN" altLang="en-US" sz="2000" dirty="0"/>
              <a:t>。</a:t>
            </a:r>
          </a:p>
          <a:p>
            <a:r>
              <a:rPr kumimoji="1" lang="zh-CN" altLang="en-US" sz="2000" b="1" dirty="0">
                <a:solidFill>
                  <a:srgbClr val="0000CC"/>
                </a:solidFill>
                <a:latin typeface="Times New Roman" panose="02020603050405020304" pitchFamily="18" charset="0"/>
              </a:rPr>
              <a:t>遗传算法是一种基于自然群体遗传进化机制的自适应全局优化概率搜索算法。</a:t>
            </a:r>
            <a:r>
              <a:rPr lang="zh-CN" altLang="en-US" sz="2000" dirty="0"/>
              <a:t>它摒弃了传统的搜索方式，模拟自然界生物进化过程，采用人工的方式对目标空间进行随机化搜索。</a:t>
            </a:r>
            <a:endParaRPr lang="en-US" altLang="zh-CN" sz="2000" dirty="0"/>
          </a:p>
          <a:p>
            <a:r>
              <a:rPr lang="zh-CN" altLang="en-US" sz="2000" dirty="0"/>
              <a:t>遗传算法模拟自然选择和自然遗传过程中发生的</a:t>
            </a:r>
            <a:r>
              <a:rPr kumimoji="1" lang="zh-CN" altLang="en-US" sz="2000" b="1" dirty="0">
                <a:solidFill>
                  <a:srgbClr val="0000CC"/>
                </a:solidFill>
                <a:latin typeface="Times New Roman" panose="02020603050405020304" pitchFamily="18" charset="0"/>
              </a:rPr>
              <a:t>繁殖、交叉和基因突变</a:t>
            </a:r>
            <a:r>
              <a:rPr lang="zh-CN" altLang="en-US" sz="2000" dirty="0"/>
              <a:t>现象，在每次迭代中都保留一组候选解，并按某种指标从解群中选取较优的个体，利用</a:t>
            </a:r>
            <a:r>
              <a:rPr kumimoji="1" lang="zh-CN" altLang="en-US" sz="2000" b="1" dirty="0">
                <a:solidFill>
                  <a:srgbClr val="0000CC"/>
                </a:solidFill>
                <a:latin typeface="Times New Roman" panose="02020603050405020304" pitchFamily="18" charset="0"/>
              </a:rPr>
              <a:t>遗传算子</a:t>
            </a:r>
            <a:r>
              <a:rPr kumimoji="1" lang="en-US" altLang="zh-CN" sz="2000" b="1" dirty="0">
                <a:solidFill>
                  <a:srgbClr val="0000CC"/>
                </a:solidFill>
                <a:latin typeface="Times New Roman" panose="02020603050405020304" pitchFamily="18" charset="0"/>
              </a:rPr>
              <a:t>(</a:t>
            </a:r>
            <a:r>
              <a:rPr kumimoji="1" lang="zh-CN" altLang="en-US" sz="2000" b="1" dirty="0">
                <a:solidFill>
                  <a:srgbClr val="0000CC"/>
                </a:solidFill>
                <a:latin typeface="Times New Roman" panose="02020603050405020304" pitchFamily="18" charset="0"/>
              </a:rPr>
              <a:t>选择、交叉和变异</a:t>
            </a:r>
            <a:r>
              <a:rPr kumimoji="1" lang="en-US" altLang="zh-CN" sz="2000" b="1" dirty="0">
                <a:solidFill>
                  <a:srgbClr val="0000CC"/>
                </a:solidFill>
                <a:latin typeface="Times New Roman" panose="02020603050405020304" pitchFamily="18" charset="0"/>
              </a:rPr>
              <a:t>)</a:t>
            </a:r>
            <a:r>
              <a:rPr lang="zh-CN" altLang="en-US" sz="2000" dirty="0"/>
              <a:t>对这些个体进行组合，产生新一代的候选解群，重复此过程，直到满足某种收敛指标为止。</a:t>
            </a:r>
            <a:endParaRPr lang="en-US" altLang="zh-CN" sz="2000" dirty="0"/>
          </a:p>
          <a:p>
            <a:r>
              <a:rPr lang="zh-CN" altLang="en-US" sz="2000" dirty="0"/>
              <a:t>遗传算法基本操作</a:t>
            </a:r>
            <a:endParaRPr lang="en-US" altLang="zh-CN" sz="2100" dirty="0"/>
          </a:p>
          <a:p>
            <a:pPr lvl="1"/>
            <a:r>
              <a:rPr lang="zh-CN" altLang="en-US" sz="1700" dirty="0">
                <a:solidFill>
                  <a:srgbClr val="FF0000"/>
                </a:solidFill>
              </a:rPr>
              <a:t>选择</a:t>
            </a:r>
            <a:r>
              <a:rPr lang="en-US" altLang="zh-CN" sz="1700" dirty="0"/>
              <a:t>(selection):   </a:t>
            </a:r>
          </a:p>
          <a:p>
            <a:pPr lvl="2"/>
            <a:r>
              <a:rPr lang="zh-CN" altLang="en-US" sz="1700" dirty="0"/>
              <a:t>根据各个个体的适应值，按照一定的规则或方法，从第</a:t>
            </a:r>
            <a:r>
              <a:rPr lang="en-US" altLang="zh-CN" sz="1700" dirty="0"/>
              <a:t>t</a:t>
            </a:r>
            <a:r>
              <a:rPr lang="zh-CN" altLang="en-US" sz="1700" dirty="0"/>
              <a:t>代群体</a:t>
            </a:r>
            <a:r>
              <a:rPr lang="en-US" altLang="zh-CN" sz="1700" dirty="0"/>
              <a:t>P(t)</a:t>
            </a:r>
            <a:r>
              <a:rPr lang="zh-CN" altLang="en-US" sz="1700" dirty="0"/>
              <a:t>中选择出一些优良的个体遗传到下一代群体</a:t>
            </a:r>
            <a:r>
              <a:rPr lang="en-US" altLang="zh-CN" sz="1700" dirty="0"/>
              <a:t>P(t+1)</a:t>
            </a:r>
            <a:r>
              <a:rPr lang="zh-CN" altLang="en-US" sz="1700" dirty="0"/>
              <a:t>中。 </a:t>
            </a:r>
          </a:p>
          <a:p>
            <a:pPr lvl="1"/>
            <a:r>
              <a:rPr lang="zh-CN" altLang="en-US" sz="1700" dirty="0">
                <a:solidFill>
                  <a:srgbClr val="FF0000"/>
                </a:solidFill>
              </a:rPr>
              <a:t>交叉</a:t>
            </a:r>
            <a:r>
              <a:rPr lang="en-US" altLang="zh-CN" sz="1700" dirty="0"/>
              <a:t>(crossover): </a:t>
            </a:r>
          </a:p>
          <a:p>
            <a:pPr lvl="2"/>
            <a:r>
              <a:rPr lang="zh-CN" altLang="en-US" sz="1700" dirty="0"/>
              <a:t>将群体</a:t>
            </a:r>
            <a:r>
              <a:rPr lang="en-US" altLang="zh-CN" sz="1700" dirty="0"/>
              <a:t>P(t)</a:t>
            </a:r>
            <a:r>
              <a:rPr lang="zh-CN" altLang="en-US" sz="1700" dirty="0"/>
              <a:t>内的各个个体随机搭配成对，对每一个个体，以某个概率</a:t>
            </a:r>
            <a:r>
              <a:rPr lang="en-GB" altLang="zh-CN" sz="1700" dirty="0"/>
              <a:t>Pc </a:t>
            </a:r>
            <a:r>
              <a:rPr lang="en-US" altLang="zh-CN" sz="1700" dirty="0"/>
              <a:t>(</a:t>
            </a:r>
            <a:r>
              <a:rPr lang="zh-CN" altLang="en-US" sz="1700" dirty="0"/>
              <a:t>称为交叉概率，</a:t>
            </a:r>
            <a:r>
              <a:rPr lang="en-US" altLang="zh-CN" sz="1700" dirty="0"/>
              <a:t>crossover rate)</a:t>
            </a:r>
            <a:r>
              <a:rPr lang="zh-CN" altLang="en-US" sz="1700" dirty="0"/>
              <a:t>交换它们之间的部分染色体。</a:t>
            </a:r>
          </a:p>
          <a:p>
            <a:pPr lvl="1"/>
            <a:r>
              <a:rPr lang="zh-CN" altLang="en-US" sz="1700" dirty="0">
                <a:solidFill>
                  <a:srgbClr val="FF0000"/>
                </a:solidFill>
              </a:rPr>
              <a:t>变异</a:t>
            </a:r>
            <a:r>
              <a:rPr lang="en-US" altLang="zh-CN" sz="1700" dirty="0"/>
              <a:t>(mutation):  </a:t>
            </a:r>
          </a:p>
          <a:p>
            <a:pPr lvl="2"/>
            <a:r>
              <a:rPr lang="zh-CN" altLang="en-US" sz="1700" dirty="0"/>
              <a:t>对群体</a:t>
            </a:r>
            <a:r>
              <a:rPr lang="en-US" altLang="zh-CN" sz="1700" dirty="0"/>
              <a:t>P(t)</a:t>
            </a:r>
            <a:r>
              <a:rPr lang="zh-CN" altLang="en-US" sz="1700" dirty="0"/>
              <a:t>中的每一个个体，以某一概率</a:t>
            </a:r>
            <a:r>
              <a:rPr lang="en-GB" altLang="zh-CN" sz="1700" dirty="0"/>
              <a:t>Pm</a:t>
            </a:r>
            <a:r>
              <a:rPr lang="en-US" altLang="zh-CN" sz="1700" dirty="0"/>
              <a:t>(</a:t>
            </a:r>
            <a:r>
              <a:rPr lang="zh-CN" altLang="en-US" sz="1700" dirty="0"/>
              <a:t>称为变异概率，</a:t>
            </a:r>
            <a:r>
              <a:rPr lang="en-US" altLang="zh-CN" sz="1700" dirty="0"/>
              <a:t>mutation rate)</a:t>
            </a:r>
            <a:r>
              <a:rPr lang="zh-CN" altLang="en-US" sz="1700" dirty="0"/>
              <a:t>改变某一个或一些基因座上基因值为其它的等位基因。</a:t>
            </a:r>
          </a:p>
          <a:p>
            <a:pPr lvl="1"/>
            <a:endParaRPr lang="zh-CN" altLang="en-US" sz="1600" dirty="0"/>
          </a:p>
        </p:txBody>
      </p:sp>
    </p:spTree>
    <p:extLst>
      <p:ext uri="{BB962C8B-B14F-4D97-AF65-F5344CB8AC3E}">
        <p14:creationId xmlns:p14="http://schemas.microsoft.com/office/powerpoint/2010/main" val="2108005571"/>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遗传算法介绍</a:t>
            </a: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24"/>
          <p:cNvSpPr txBox="1"/>
          <p:nvPr/>
        </p:nvSpPr>
        <p:spPr>
          <a:xfrm>
            <a:off x="101605" y="1012507"/>
            <a:ext cx="3828292" cy="400110"/>
          </a:xfrm>
          <a:prstGeom prst="rect">
            <a:avLst/>
          </a:prstGeom>
          <a:noFill/>
        </p:spPr>
        <p:txBody>
          <a:bodyPr wrap="none" rtlCol="0">
            <a:spAutoFit/>
          </a:bodyPr>
          <a:lstStyle/>
          <a:p>
            <a:pPr marL="285750" indent="-285750">
              <a:buFont typeface="Wingdings" panose="05000000000000000000" pitchFamily="2" charset="2"/>
              <a:buChar char="n"/>
            </a:pPr>
            <a:r>
              <a:rPr lang="zh-CN" altLang="en-US" sz="2000" dirty="0">
                <a:latin typeface="Cooper Black" panose="0208090404030B020404" pitchFamily="18" charset="0"/>
                <a:ea typeface="微软雅黑" panose="020B0503020204020204" pitchFamily="34" charset="-122"/>
              </a:rPr>
              <a:t>生物进化与遗传算法对应关系</a:t>
            </a:r>
          </a:p>
        </p:txBody>
      </p:sp>
      <p:grpSp>
        <p:nvGrpSpPr>
          <p:cNvPr id="13" name="Group 196"/>
          <p:cNvGrpSpPr>
            <a:grpSpLocks/>
          </p:cNvGrpSpPr>
          <p:nvPr/>
        </p:nvGrpSpPr>
        <p:grpSpPr bwMode="auto">
          <a:xfrm>
            <a:off x="2176462" y="1783398"/>
            <a:ext cx="7839075" cy="4392612"/>
            <a:chOff x="573" y="1389"/>
            <a:chExt cx="4938" cy="2767"/>
          </a:xfrm>
        </p:grpSpPr>
        <p:grpSp>
          <p:nvGrpSpPr>
            <p:cNvPr id="14" name="Group 132"/>
            <p:cNvGrpSpPr>
              <a:grpSpLocks/>
            </p:cNvGrpSpPr>
            <p:nvPr/>
          </p:nvGrpSpPr>
          <p:grpSpPr bwMode="auto">
            <a:xfrm>
              <a:off x="573" y="1389"/>
              <a:ext cx="1717" cy="271"/>
              <a:chOff x="0" y="0"/>
              <a:chExt cx="1106" cy="384"/>
            </a:xfrm>
          </p:grpSpPr>
          <p:sp>
            <p:nvSpPr>
              <p:cNvPr id="75" name="Rectangle 133"/>
              <p:cNvSpPr>
                <a:spLocks noChangeArrowheads="1"/>
              </p:cNvSpPr>
              <p:nvPr/>
            </p:nvSpPr>
            <p:spPr bwMode="auto">
              <a:xfrm>
                <a:off x="43" y="0"/>
                <a:ext cx="10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400" u="none">
                    <a:latin typeface="Times New Roman" panose="02020603050405020304" pitchFamily="18" charset="0"/>
                  </a:rPr>
                  <a:t>生物进化</a:t>
                </a:r>
              </a:p>
            </p:txBody>
          </p:sp>
          <p:sp>
            <p:nvSpPr>
              <p:cNvPr id="76" name="Rectangle 134"/>
              <p:cNvSpPr>
                <a:spLocks noChangeArrowheads="1"/>
              </p:cNvSpPr>
              <p:nvPr/>
            </p:nvSpPr>
            <p:spPr bwMode="auto">
              <a:xfrm>
                <a:off x="0" y="0"/>
                <a:ext cx="11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15" name="Group 135"/>
            <p:cNvGrpSpPr>
              <a:grpSpLocks/>
            </p:cNvGrpSpPr>
            <p:nvPr/>
          </p:nvGrpSpPr>
          <p:grpSpPr bwMode="auto">
            <a:xfrm>
              <a:off x="2290" y="1389"/>
              <a:ext cx="3220" cy="271"/>
              <a:chOff x="1106" y="0"/>
              <a:chExt cx="2070" cy="384"/>
            </a:xfrm>
          </p:grpSpPr>
          <p:sp>
            <p:nvSpPr>
              <p:cNvPr id="73" name="Rectangle 136"/>
              <p:cNvSpPr>
                <a:spLocks noChangeArrowheads="1"/>
              </p:cNvSpPr>
              <p:nvPr/>
            </p:nvSpPr>
            <p:spPr bwMode="auto">
              <a:xfrm>
                <a:off x="1149" y="0"/>
                <a:ext cx="19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400" u="none">
                    <a:latin typeface="Times New Roman" panose="02020603050405020304" pitchFamily="18" charset="0"/>
                  </a:rPr>
                  <a:t>遗传算法</a:t>
                </a:r>
              </a:p>
            </p:txBody>
          </p:sp>
          <p:sp>
            <p:nvSpPr>
              <p:cNvPr id="74" name="Rectangle 137"/>
              <p:cNvSpPr>
                <a:spLocks noChangeArrowheads="1"/>
              </p:cNvSpPr>
              <p:nvPr/>
            </p:nvSpPr>
            <p:spPr bwMode="auto">
              <a:xfrm>
                <a:off x="1106" y="0"/>
                <a:ext cx="20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16" name="Group 195"/>
            <p:cNvGrpSpPr>
              <a:grpSpLocks/>
            </p:cNvGrpSpPr>
            <p:nvPr/>
          </p:nvGrpSpPr>
          <p:grpSpPr bwMode="auto">
            <a:xfrm>
              <a:off x="573" y="1979"/>
              <a:ext cx="4938" cy="2177"/>
              <a:chOff x="573" y="1758"/>
              <a:chExt cx="4846" cy="2171"/>
            </a:xfrm>
          </p:grpSpPr>
          <p:grpSp>
            <p:nvGrpSpPr>
              <p:cNvPr id="23" name="Group 138"/>
              <p:cNvGrpSpPr>
                <a:grpSpLocks/>
              </p:cNvGrpSpPr>
              <p:nvPr/>
            </p:nvGrpSpPr>
            <p:grpSpPr bwMode="auto">
              <a:xfrm>
                <a:off x="573" y="1758"/>
                <a:ext cx="1688" cy="272"/>
                <a:chOff x="0" y="1152"/>
                <a:chExt cx="1106" cy="384"/>
              </a:xfrm>
            </p:grpSpPr>
            <p:sp>
              <p:nvSpPr>
                <p:cNvPr id="71" name="Rectangle 139"/>
                <p:cNvSpPr>
                  <a:spLocks noChangeArrowheads="1"/>
                </p:cNvSpPr>
                <p:nvPr/>
              </p:nvSpPr>
              <p:spPr bwMode="auto">
                <a:xfrm>
                  <a:off x="43" y="1152"/>
                  <a:ext cx="10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a:latin typeface="Times New Roman" panose="02020603050405020304" pitchFamily="18" charset="0"/>
                    </a:rPr>
                    <a:t>适者生存</a:t>
                  </a:r>
                </a:p>
              </p:txBody>
            </p:sp>
            <p:sp>
              <p:nvSpPr>
                <p:cNvPr id="72" name="Rectangle 140"/>
                <p:cNvSpPr>
                  <a:spLocks noChangeArrowheads="1"/>
                </p:cNvSpPr>
                <p:nvPr/>
              </p:nvSpPr>
              <p:spPr bwMode="auto">
                <a:xfrm>
                  <a:off x="0" y="1152"/>
                  <a:ext cx="11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24" name="Group 141"/>
              <p:cNvGrpSpPr>
                <a:grpSpLocks/>
              </p:cNvGrpSpPr>
              <p:nvPr/>
            </p:nvGrpSpPr>
            <p:grpSpPr bwMode="auto">
              <a:xfrm>
                <a:off x="2261" y="1758"/>
                <a:ext cx="3158" cy="272"/>
                <a:chOff x="1106" y="1152"/>
                <a:chExt cx="2070" cy="384"/>
              </a:xfrm>
            </p:grpSpPr>
            <p:sp>
              <p:nvSpPr>
                <p:cNvPr id="69" name="Rectangle 142"/>
                <p:cNvSpPr>
                  <a:spLocks noChangeArrowheads="1"/>
                </p:cNvSpPr>
                <p:nvPr/>
              </p:nvSpPr>
              <p:spPr bwMode="auto">
                <a:xfrm>
                  <a:off x="1149" y="1152"/>
                  <a:ext cx="19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a:latin typeface="Times New Roman" panose="02020603050405020304" pitchFamily="18" charset="0"/>
                    </a:rPr>
                    <a:t>适应函数值最大的解被保留的概率最大</a:t>
                  </a:r>
                </a:p>
              </p:txBody>
            </p:sp>
            <p:sp>
              <p:nvSpPr>
                <p:cNvPr id="70" name="Rectangle 143"/>
                <p:cNvSpPr>
                  <a:spLocks noChangeArrowheads="1"/>
                </p:cNvSpPr>
                <p:nvPr/>
              </p:nvSpPr>
              <p:spPr bwMode="auto">
                <a:xfrm>
                  <a:off x="1106" y="1152"/>
                  <a:ext cx="20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26" name="Group 144"/>
              <p:cNvGrpSpPr>
                <a:grpSpLocks/>
              </p:cNvGrpSpPr>
              <p:nvPr/>
            </p:nvGrpSpPr>
            <p:grpSpPr bwMode="auto">
              <a:xfrm>
                <a:off x="573" y="2030"/>
                <a:ext cx="1688" cy="271"/>
                <a:chOff x="0" y="1536"/>
                <a:chExt cx="1106" cy="384"/>
              </a:xfrm>
            </p:grpSpPr>
            <p:sp>
              <p:nvSpPr>
                <p:cNvPr id="67" name="Rectangle 145"/>
                <p:cNvSpPr>
                  <a:spLocks noChangeArrowheads="1"/>
                </p:cNvSpPr>
                <p:nvPr/>
              </p:nvSpPr>
              <p:spPr bwMode="auto">
                <a:xfrm>
                  <a:off x="43" y="1536"/>
                  <a:ext cx="10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a:latin typeface="Times New Roman" panose="02020603050405020304" pitchFamily="18" charset="0"/>
                    </a:rPr>
                    <a:t>个体</a:t>
                  </a:r>
                </a:p>
              </p:txBody>
            </p:sp>
            <p:sp>
              <p:nvSpPr>
                <p:cNvPr id="68" name="Rectangle 146"/>
                <p:cNvSpPr>
                  <a:spLocks noChangeArrowheads="1"/>
                </p:cNvSpPr>
                <p:nvPr/>
              </p:nvSpPr>
              <p:spPr bwMode="auto">
                <a:xfrm>
                  <a:off x="0" y="1536"/>
                  <a:ext cx="11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28" name="Group 147"/>
              <p:cNvGrpSpPr>
                <a:grpSpLocks/>
              </p:cNvGrpSpPr>
              <p:nvPr/>
            </p:nvGrpSpPr>
            <p:grpSpPr bwMode="auto">
              <a:xfrm>
                <a:off x="2261" y="2030"/>
                <a:ext cx="3158" cy="271"/>
                <a:chOff x="1106" y="1536"/>
                <a:chExt cx="2070" cy="384"/>
              </a:xfrm>
            </p:grpSpPr>
            <p:sp>
              <p:nvSpPr>
                <p:cNvPr id="65" name="Rectangle 148"/>
                <p:cNvSpPr>
                  <a:spLocks noChangeArrowheads="1"/>
                </p:cNvSpPr>
                <p:nvPr/>
              </p:nvSpPr>
              <p:spPr bwMode="auto">
                <a:xfrm>
                  <a:off x="1149" y="1536"/>
                  <a:ext cx="19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a:latin typeface="Times New Roman" panose="02020603050405020304" pitchFamily="18" charset="0"/>
                    </a:rPr>
                    <a:t>问题的一个解</a:t>
                  </a:r>
                </a:p>
              </p:txBody>
            </p:sp>
            <p:sp>
              <p:nvSpPr>
                <p:cNvPr id="66" name="Rectangle 149"/>
                <p:cNvSpPr>
                  <a:spLocks noChangeArrowheads="1"/>
                </p:cNvSpPr>
                <p:nvPr/>
              </p:nvSpPr>
              <p:spPr bwMode="auto">
                <a:xfrm>
                  <a:off x="1106" y="1536"/>
                  <a:ext cx="20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29" name="Group 150"/>
              <p:cNvGrpSpPr>
                <a:grpSpLocks/>
              </p:cNvGrpSpPr>
              <p:nvPr/>
            </p:nvGrpSpPr>
            <p:grpSpPr bwMode="auto">
              <a:xfrm>
                <a:off x="573" y="2301"/>
                <a:ext cx="1688" cy="272"/>
                <a:chOff x="0" y="1920"/>
                <a:chExt cx="1106" cy="384"/>
              </a:xfrm>
            </p:grpSpPr>
            <p:sp>
              <p:nvSpPr>
                <p:cNvPr id="63" name="Rectangle 151"/>
                <p:cNvSpPr>
                  <a:spLocks noChangeArrowheads="1"/>
                </p:cNvSpPr>
                <p:nvPr/>
              </p:nvSpPr>
              <p:spPr bwMode="auto">
                <a:xfrm>
                  <a:off x="43" y="1920"/>
                  <a:ext cx="10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a:latin typeface="Times New Roman" panose="02020603050405020304" pitchFamily="18" charset="0"/>
                    </a:rPr>
                    <a:t>染色体</a:t>
                  </a:r>
                </a:p>
              </p:txBody>
            </p:sp>
            <p:sp>
              <p:nvSpPr>
                <p:cNvPr id="64" name="Rectangle 152"/>
                <p:cNvSpPr>
                  <a:spLocks noChangeArrowheads="1"/>
                </p:cNvSpPr>
                <p:nvPr/>
              </p:nvSpPr>
              <p:spPr bwMode="auto">
                <a:xfrm>
                  <a:off x="0" y="1920"/>
                  <a:ext cx="11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30" name="Group 153"/>
              <p:cNvGrpSpPr>
                <a:grpSpLocks/>
              </p:cNvGrpSpPr>
              <p:nvPr/>
            </p:nvGrpSpPr>
            <p:grpSpPr bwMode="auto">
              <a:xfrm>
                <a:off x="2261" y="2301"/>
                <a:ext cx="3158" cy="272"/>
                <a:chOff x="1106" y="1920"/>
                <a:chExt cx="2070" cy="384"/>
              </a:xfrm>
            </p:grpSpPr>
            <p:sp>
              <p:nvSpPr>
                <p:cNvPr id="61" name="Rectangle 154"/>
                <p:cNvSpPr>
                  <a:spLocks noChangeArrowheads="1"/>
                </p:cNvSpPr>
                <p:nvPr/>
              </p:nvSpPr>
              <p:spPr bwMode="auto">
                <a:xfrm>
                  <a:off x="1149" y="1920"/>
                  <a:ext cx="19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a:latin typeface="Times New Roman" panose="02020603050405020304" pitchFamily="18" charset="0"/>
                    </a:rPr>
                    <a:t>解的编码</a:t>
                  </a:r>
                </a:p>
              </p:txBody>
            </p:sp>
            <p:sp>
              <p:nvSpPr>
                <p:cNvPr id="62" name="Rectangle 155"/>
                <p:cNvSpPr>
                  <a:spLocks noChangeArrowheads="1"/>
                </p:cNvSpPr>
                <p:nvPr/>
              </p:nvSpPr>
              <p:spPr bwMode="auto">
                <a:xfrm>
                  <a:off x="1106" y="1920"/>
                  <a:ext cx="20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31" name="Group 156"/>
              <p:cNvGrpSpPr>
                <a:grpSpLocks/>
              </p:cNvGrpSpPr>
              <p:nvPr/>
            </p:nvGrpSpPr>
            <p:grpSpPr bwMode="auto">
              <a:xfrm>
                <a:off x="573" y="2573"/>
                <a:ext cx="1688" cy="270"/>
                <a:chOff x="0" y="2304"/>
                <a:chExt cx="1106" cy="384"/>
              </a:xfrm>
            </p:grpSpPr>
            <p:sp>
              <p:nvSpPr>
                <p:cNvPr id="59" name="Rectangle 157"/>
                <p:cNvSpPr>
                  <a:spLocks noChangeArrowheads="1"/>
                </p:cNvSpPr>
                <p:nvPr/>
              </p:nvSpPr>
              <p:spPr bwMode="auto">
                <a:xfrm>
                  <a:off x="43" y="2304"/>
                  <a:ext cx="10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a:latin typeface="Times New Roman" panose="02020603050405020304" pitchFamily="18" charset="0"/>
                    </a:rPr>
                    <a:t>基因</a:t>
                  </a:r>
                </a:p>
              </p:txBody>
            </p:sp>
            <p:sp>
              <p:nvSpPr>
                <p:cNvPr id="60" name="Rectangle 158"/>
                <p:cNvSpPr>
                  <a:spLocks noChangeArrowheads="1"/>
                </p:cNvSpPr>
                <p:nvPr/>
              </p:nvSpPr>
              <p:spPr bwMode="auto">
                <a:xfrm>
                  <a:off x="0" y="2304"/>
                  <a:ext cx="11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32" name="Group 159"/>
              <p:cNvGrpSpPr>
                <a:grpSpLocks/>
              </p:cNvGrpSpPr>
              <p:nvPr/>
            </p:nvGrpSpPr>
            <p:grpSpPr bwMode="auto">
              <a:xfrm>
                <a:off x="2261" y="2573"/>
                <a:ext cx="3158" cy="270"/>
                <a:chOff x="1106" y="2304"/>
                <a:chExt cx="2070" cy="384"/>
              </a:xfrm>
            </p:grpSpPr>
            <p:sp>
              <p:nvSpPr>
                <p:cNvPr id="57" name="Rectangle 160"/>
                <p:cNvSpPr>
                  <a:spLocks noChangeArrowheads="1"/>
                </p:cNvSpPr>
                <p:nvPr/>
              </p:nvSpPr>
              <p:spPr bwMode="auto">
                <a:xfrm>
                  <a:off x="1149" y="2304"/>
                  <a:ext cx="19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a:latin typeface="Times New Roman" panose="02020603050405020304" pitchFamily="18" charset="0"/>
                    </a:rPr>
                    <a:t>编码的元素</a:t>
                  </a:r>
                </a:p>
              </p:txBody>
            </p:sp>
            <p:sp>
              <p:nvSpPr>
                <p:cNvPr id="58" name="Rectangle 161"/>
                <p:cNvSpPr>
                  <a:spLocks noChangeArrowheads="1"/>
                </p:cNvSpPr>
                <p:nvPr/>
              </p:nvSpPr>
              <p:spPr bwMode="auto">
                <a:xfrm>
                  <a:off x="1106" y="2304"/>
                  <a:ext cx="20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33" name="Group 162"/>
              <p:cNvGrpSpPr>
                <a:grpSpLocks/>
              </p:cNvGrpSpPr>
              <p:nvPr/>
            </p:nvGrpSpPr>
            <p:grpSpPr bwMode="auto">
              <a:xfrm>
                <a:off x="573" y="2843"/>
                <a:ext cx="1688" cy="272"/>
                <a:chOff x="0" y="2688"/>
                <a:chExt cx="1106" cy="384"/>
              </a:xfrm>
            </p:grpSpPr>
            <p:sp>
              <p:nvSpPr>
                <p:cNvPr id="55" name="Rectangle 163"/>
                <p:cNvSpPr>
                  <a:spLocks noChangeArrowheads="1"/>
                </p:cNvSpPr>
                <p:nvPr/>
              </p:nvSpPr>
              <p:spPr bwMode="auto">
                <a:xfrm>
                  <a:off x="43" y="2688"/>
                  <a:ext cx="10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dirty="0">
                      <a:latin typeface="Times New Roman" panose="02020603050405020304" pitchFamily="18" charset="0"/>
                    </a:rPr>
                    <a:t>群体</a:t>
                  </a:r>
                </a:p>
              </p:txBody>
            </p:sp>
            <p:sp>
              <p:nvSpPr>
                <p:cNvPr id="56" name="Rectangle 164"/>
                <p:cNvSpPr>
                  <a:spLocks noChangeArrowheads="1"/>
                </p:cNvSpPr>
                <p:nvPr/>
              </p:nvSpPr>
              <p:spPr bwMode="auto">
                <a:xfrm>
                  <a:off x="0" y="2688"/>
                  <a:ext cx="11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34" name="Group 165"/>
              <p:cNvGrpSpPr>
                <a:grpSpLocks/>
              </p:cNvGrpSpPr>
              <p:nvPr/>
            </p:nvGrpSpPr>
            <p:grpSpPr bwMode="auto">
              <a:xfrm>
                <a:off x="2261" y="2843"/>
                <a:ext cx="3158" cy="272"/>
                <a:chOff x="1106" y="2688"/>
                <a:chExt cx="2070" cy="384"/>
              </a:xfrm>
            </p:grpSpPr>
            <p:sp>
              <p:nvSpPr>
                <p:cNvPr id="53" name="Rectangle 166"/>
                <p:cNvSpPr>
                  <a:spLocks noChangeArrowheads="1"/>
                </p:cNvSpPr>
                <p:nvPr/>
              </p:nvSpPr>
              <p:spPr bwMode="auto">
                <a:xfrm>
                  <a:off x="1149" y="2688"/>
                  <a:ext cx="19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a:latin typeface="Times New Roman" panose="02020603050405020304" pitchFamily="18" charset="0"/>
                    </a:rPr>
                    <a:t>被选定的一组解</a:t>
                  </a:r>
                </a:p>
              </p:txBody>
            </p:sp>
            <p:sp>
              <p:nvSpPr>
                <p:cNvPr id="54" name="Rectangle 167"/>
                <p:cNvSpPr>
                  <a:spLocks noChangeArrowheads="1"/>
                </p:cNvSpPr>
                <p:nvPr/>
              </p:nvSpPr>
              <p:spPr bwMode="auto">
                <a:xfrm>
                  <a:off x="1106" y="2688"/>
                  <a:ext cx="20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35" name="Group 168"/>
              <p:cNvGrpSpPr>
                <a:grpSpLocks/>
              </p:cNvGrpSpPr>
              <p:nvPr/>
            </p:nvGrpSpPr>
            <p:grpSpPr bwMode="auto">
              <a:xfrm>
                <a:off x="573" y="3115"/>
                <a:ext cx="1688" cy="271"/>
                <a:chOff x="0" y="3072"/>
                <a:chExt cx="1106" cy="384"/>
              </a:xfrm>
            </p:grpSpPr>
            <p:sp>
              <p:nvSpPr>
                <p:cNvPr id="51" name="Rectangle 169"/>
                <p:cNvSpPr>
                  <a:spLocks noChangeArrowheads="1"/>
                </p:cNvSpPr>
                <p:nvPr/>
              </p:nvSpPr>
              <p:spPr bwMode="auto">
                <a:xfrm>
                  <a:off x="43" y="3072"/>
                  <a:ext cx="10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a:latin typeface="Times New Roman" panose="02020603050405020304" pitchFamily="18" charset="0"/>
                    </a:rPr>
                    <a:t>种群</a:t>
                  </a:r>
                </a:p>
              </p:txBody>
            </p:sp>
            <p:sp>
              <p:nvSpPr>
                <p:cNvPr id="52" name="Rectangle 170"/>
                <p:cNvSpPr>
                  <a:spLocks noChangeArrowheads="1"/>
                </p:cNvSpPr>
                <p:nvPr/>
              </p:nvSpPr>
              <p:spPr bwMode="auto">
                <a:xfrm>
                  <a:off x="0" y="3072"/>
                  <a:ext cx="11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36" name="Group 171"/>
              <p:cNvGrpSpPr>
                <a:grpSpLocks/>
              </p:cNvGrpSpPr>
              <p:nvPr/>
            </p:nvGrpSpPr>
            <p:grpSpPr bwMode="auto">
              <a:xfrm>
                <a:off x="2261" y="3115"/>
                <a:ext cx="3158" cy="271"/>
                <a:chOff x="1106" y="3072"/>
                <a:chExt cx="2070" cy="384"/>
              </a:xfrm>
            </p:grpSpPr>
            <p:sp>
              <p:nvSpPr>
                <p:cNvPr id="49" name="Rectangle 172"/>
                <p:cNvSpPr>
                  <a:spLocks noChangeArrowheads="1"/>
                </p:cNvSpPr>
                <p:nvPr/>
              </p:nvSpPr>
              <p:spPr bwMode="auto">
                <a:xfrm>
                  <a:off x="1149" y="3072"/>
                  <a:ext cx="19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endParaRPr kumimoji="1" lang="en-US" altLang="zh-CN" sz="2000" b="0" u="none">
                    <a:latin typeface="Times New Roman" panose="02020603050405020304" pitchFamily="18" charset="0"/>
                  </a:endParaRPr>
                </a:p>
                <a:p>
                  <a:pPr algn="ctr" eaLnBrk="1" hangingPunct="1"/>
                  <a:r>
                    <a:rPr kumimoji="1" lang="zh-CN" altLang="en-US" sz="2000" b="0" u="none">
                      <a:latin typeface="Times New Roman" panose="02020603050405020304" pitchFamily="18" charset="0"/>
                    </a:rPr>
                    <a:t>根据适应函数选择的一组解</a:t>
                  </a:r>
                </a:p>
                <a:p>
                  <a:pPr algn="ctr"/>
                  <a:endParaRPr kumimoji="1" lang="zh-CN" altLang="en-US" sz="2000" b="0" u="none">
                    <a:latin typeface="Times New Roman" panose="02020603050405020304" pitchFamily="18" charset="0"/>
                  </a:endParaRPr>
                </a:p>
              </p:txBody>
            </p:sp>
            <p:sp>
              <p:nvSpPr>
                <p:cNvPr id="50" name="Rectangle 173"/>
                <p:cNvSpPr>
                  <a:spLocks noChangeArrowheads="1"/>
                </p:cNvSpPr>
                <p:nvPr/>
              </p:nvSpPr>
              <p:spPr bwMode="auto">
                <a:xfrm>
                  <a:off x="1106" y="3072"/>
                  <a:ext cx="20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37" name="Group 174"/>
              <p:cNvGrpSpPr>
                <a:grpSpLocks/>
              </p:cNvGrpSpPr>
              <p:nvPr/>
            </p:nvGrpSpPr>
            <p:grpSpPr bwMode="auto">
              <a:xfrm>
                <a:off x="573" y="3386"/>
                <a:ext cx="1688" cy="272"/>
                <a:chOff x="0" y="3456"/>
                <a:chExt cx="1106" cy="384"/>
              </a:xfrm>
            </p:grpSpPr>
            <p:sp>
              <p:nvSpPr>
                <p:cNvPr id="47" name="Rectangle 175"/>
                <p:cNvSpPr>
                  <a:spLocks noChangeArrowheads="1"/>
                </p:cNvSpPr>
                <p:nvPr/>
              </p:nvSpPr>
              <p:spPr bwMode="auto">
                <a:xfrm>
                  <a:off x="43" y="3456"/>
                  <a:ext cx="10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a:latin typeface="Times New Roman" panose="02020603050405020304" pitchFamily="18" charset="0"/>
                    </a:rPr>
                    <a:t>交叉</a:t>
                  </a:r>
                </a:p>
              </p:txBody>
            </p:sp>
            <p:sp>
              <p:nvSpPr>
                <p:cNvPr id="48" name="Rectangle 176"/>
                <p:cNvSpPr>
                  <a:spLocks noChangeArrowheads="1"/>
                </p:cNvSpPr>
                <p:nvPr/>
              </p:nvSpPr>
              <p:spPr bwMode="auto">
                <a:xfrm>
                  <a:off x="0" y="3456"/>
                  <a:ext cx="11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38" name="Group 177"/>
              <p:cNvGrpSpPr>
                <a:grpSpLocks/>
              </p:cNvGrpSpPr>
              <p:nvPr/>
            </p:nvGrpSpPr>
            <p:grpSpPr bwMode="auto">
              <a:xfrm>
                <a:off x="2261" y="3386"/>
                <a:ext cx="3158" cy="272"/>
                <a:chOff x="1106" y="3456"/>
                <a:chExt cx="2070" cy="384"/>
              </a:xfrm>
            </p:grpSpPr>
            <p:sp>
              <p:nvSpPr>
                <p:cNvPr id="45" name="Rectangle 178"/>
                <p:cNvSpPr>
                  <a:spLocks noChangeArrowheads="1"/>
                </p:cNvSpPr>
                <p:nvPr/>
              </p:nvSpPr>
              <p:spPr bwMode="auto">
                <a:xfrm>
                  <a:off x="1149" y="3456"/>
                  <a:ext cx="19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a:latin typeface="Times New Roman" panose="02020603050405020304" pitchFamily="18" charset="0"/>
                    </a:rPr>
                    <a:t>以一定的方式由双亲产生后代的过程</a:t>
                  </a:r>
                </a:p>
              </p:txBody>
            </p:sp>
            <p:sp>
              <p:nvSpPr>
                <p:cNvPr id="46" name="Rectangle 179"/>
                <p:cNvSpPr>
                  <a:spLocks noChangeArrowheads="1"/>
                </p:cNvSpPr>
                <p:nvPr/>
              </p:nvSpPr>
              <p:spPr bwMode="auto">
                <a:xfrm>
                  <a:off x="1106" y="3456"/>
                  <a:ext cx="20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39" name="Group 180"/>
              <p:cNvGrpSpPr>
                <a:grpSpLocks/>
              </p:cNvGrpSpPr>
              <p:nvPr/>
            </p:nvGrpSpPr>
            <p:grpSpPr bwMode="auto">
              <a:xfrm>
                <a:off x="573" y="3658"/>
                <a:ext cx="1688" cy="271"/>
                <a:chOff x="0" y="3840"/>
                <a:chExt cx="1106" cy="384"/>
              </a:xfrm>
            </p:grpSpPr>
            <p:sp>
              <p:nvSpPr>
                <p:cNvPr id="43" name="Rectangle 181"/>
                <p:cNvSpPr>
                  <a:spLocks noChangeArrowheads="1"/>
                </p:cNvSpPr>
                <p:nvPr/>
              </p:nvSpPr>
              <p:spPr bwMode="auto">
                <a:xfrm>
                  <a:off x="43" y="3840"/>
                  <a:ext cx="10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a:latin typeface="Times New Roman" panose="02020603050405020304" pitchFamily="18" charset="0"/>
                    </a:rPr>
                    <a:t>变异</a:t>
                  </a:r>
                </a:p>
              </p:txBody>
            </p:sp>
            <p:sp>
              <p:nvSpPr>
                <p:cNvPr id="44" name="Rectangle 182"/>
                <p:cNvSpPr>
                  <a:spLocks noChangeArrowheads="1"/>
                </p:cNvSpPr>
                <p:nvPr/>
              </p:nvSpPr>
              <p:spPr bwMode="auto">
                <a:xfrm>
                  <a:off x="0" y="3840"/>
                  <a:ext cx="11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40" name="Group 183"/>
              <p:cNvGrpSpPr>
                <a:grpSpLocks/>
              </p:cNvGrpSpPr>
              <p:nvPr/>
            </p:nvGrpSpPr>
            <p:grpSpPr bwMode="auto">
              <a:xfrm>
                <a:off x="2261" y="3658"/>
                <a:ext cx="3158" cy="271"/>
                <a:chOff x="1106" y="3840"/>
                <a:chExt cx="2070" cy="384"/>
              </a:xfrm>
            </p:grpSpPr>
            <p:sp>
              <p:nvSpPr>
                <p:cNvPr id="41" name="Rectangle 184"/>
                <p:cNvSpPr>
                  <a:spLocks noChangeArrowheads="1"/>
                </p:cNvSpPr>
                <p:nvPr/>
              </p:nvSpPr>
              <p:spPr bwMode="auto">
                <a:xfrm>
                  <a:off x="1149" y="3840"/>
                  <a:ext cx="19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a:latin typeface="Times New Roman" panose="02020603050405020304" pitchFamily="18" charset="0"/>
                    </a:rPr>
                    <a:t>编码的某些分量发生变化的过程</a:t>
                  </a:r>
                </a:p>
              </p:txBody>
            </p:sp>
            <p:sp>
              <p:nvSpPr>
                <p:cNvPr id="42" name="Rectangle 185"/>
                <p:cNvSpPr>
                  <a:spLocks noChangeArrowheads="1"/>
                </p:cNvSpPr>
                <p:nvPr/>
              </p:nvSpPr>
              <p:spPr bwMode="auto">
                <a:xfrm>
                  <a:off x="1106" y="3840"/>
                  <a:ext cx="20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grpSp>
          <p:nvGrpSpPr>
            <p:cNvPr id="17" name="Group 189"/>
            <p:cNvGrpSpPr>
              <a:grpSpLocks/>
            </p:cNvGrpSpPr>
            <p:nvPr/>
          </p:nvGrpSpPr>
          <p:grpSpPr bwMode="auto">
            <a:xfrm>
              <a:off x="574" y="1668"/>
              <a:ext cx="1716" cy="311"/>
              <a:chOff x="0" y="384"/>
              <a:chExt cx="1106" cy="384"/>
            </a:xfrm>
          </p:grpSpPr>
          <p:sp>
            <p:nvSpPr>
              <p:cNvPr id="21" name="Rectangle 190"/>
              <p:cNvSpPr>
                <a:spLocks noChangeArrowheads="1"/>
              </p:cNvSpPr>
              <p:nvPr/>
            </p:nvSpPr>
            <p:spPr bwMode="auto">
              <a:xfrm>
                <a:off x="43" y="384"/>
                <a:ext cx="10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a:latin typeface="Times New Roman" panose="02020603050405020304" pitchFamily="18" charset="0"/>
                  </a:rPr>
                  <a:t>环境</a:t>
                </a:r>
              </a:p>
            </p:txBody>
          </p:sp>
          <p:sp>
            <p:nvSpPr>
              <p:cNvPr id="22" name="Rectangle 191"/>
              <p:cNvSpPr>
                <a:spLocks noChangeArrowheads="1"/>
              </p:cNvSpPr>
              <p:nvPr/>
            </p:nvSpPr>
            <p:spPr bwMode="auto">
              <a:xfrm>
                <a:off x="0" y="384"/>
                <a:ext cx="11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nvGrpSpPr>
            <p:cNvPr id="18" name="Group 192"/>
            <p:cNvGrpSpPr>
              <a:grpSpLocks/>
            </p:cNvGrpSpPr>
            <p:nvPr/>
          </p:nvGrpSpPr>
          <p:grpSpPr bwMode="auto">
            <a:xfrm>
              <a:off x="2290" y="1668"/>
              <a:ext cx="3221" cy="311"/>
              <a:chOff x="1106" y="384"/>
              <a:chExt cx="2070" cy="384"/>
            </a:xfrm>
          </p:grpSpPr>
          <p:sp>
            <p:nvSpPr>
              <p:cNvPr id="19" name="Rectangle 193"/>
              <p:cNvSpPr>
                <a:spLocks noChangeArrowheads="1"/>
              </p:cNvSpPr>
              <p:nvPr/>
            </p:nvSpPr>
            <p:spPr bwMode="auto">
              <a:xfrm>
                <a:off x="1149" y="384"/>
                <a:ext cx="19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b="0" u="none">
                    <a:latin typeface="Times New Roman" panose="02020603050405020304" pitchFamily="18" charset="0"/>
                  </a:rPr>
                  <a:t>适应函数</a:t>
                </a:r>
              </a:p>
            </p:txBody>
          </p:sp>
          <p:sp>
            <p:nvSpPr>
              <p:cNvPr id="20" name="Rectangle 194"/>
              <p:cNvSpPr>
                <a:spLocks noChangeArrowheads="1"/>
              </p:cNvSpPr>
              <p:nvPr/>
            </p:nvSpPr>
            <p:spPr bwMode="auto">
              <a:xfrm>
                <a:off x="1106" y="384"/>
                <a:ext cx="20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Char char="Ø"/>
                </a:pPr>
                <a:endParaRPr lang="en-US" altLang="zh-CN"/>
              </a:p>
            </p:txBody>
          </p:sp>
        </p:grpSp>
      </p:grpSp>
    </p:spTree>
    <p:extLst>
      <p:ext uri="{BB962C8B-B14F-4D97-AF65-F5344CB8AC3E}">
        <p14:creationId xmlns:p14="http://schemas.microsoft.com/office/powerpoint/2010/main" val="10598522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遗传算法介绍</a:t>
            </a: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内容占位符 2"/>
          <p:cNvSpPr>
            <a:spLocks noGrp="1"/>
          </p:cNvSpPr>
          <p:nvPr>
            <p:ph idx="1"/>
          </p:nvPr>
        </p:nvSpPr>
        <p:spPr>
          <a:xfrm>
            <a:off x="458304" y="1412616"/>
            <a:ext cx="11479696" cy="5445384"/>
          </a:xfrm>
        </p:spPr>
        <p:txBody>
          <a:bodyPr>
            <a:normAutofit/>
          </a:bodyPr>
          <a:lstStyle/>
          <a:p>
            <a:r>
              <a:rPr lang="zh-CN" altLang="en-US" sz="2000" dirty="0"/>
              <a:t>停止准则</a:t>
            </a:r>
            <a:endParaRPr lang="en-US" altLang="zh-CN" sz="2000" dirty="0"/>
          </a:p>
          <a:p>
            <a:pPr lvl="1"/>
            <a:r>
              <a:rPr lang="zh-CN" altLang="en-US" sz="2000" dirty="0"/>
              <a:t>种群中个体的最大适应值超过预设定值</a:t>
            </a:r>
          </a:p>
          <a:p>
            <a:pPr lvl="1"/>
            <a:r>
              <a:rPr lang="zh-CN" altLang="en-US" sz="2000" dirty="0"/>
              <a:t>种群中个体的平均适应值超过预设定值</a:t>
            </a:r>
          </a:p>
          <a:p>
            <a:pPr lvl="1"/>
            <a:r>
              <a:rPr lang="zh-CN" altLang="en-US" sz="2000" dirty="0"/>
              <a:t>种群中个体的进化代数超过预设定值</a:t>
            </a:r>
            <a:endParaRPr lang="en-US" altLang="zh-CN" sz="2000" dirty="0"/>
          </a:p>
          <a:p>
            <a:r>
              <a:rPr lang="zh-CN" altLang="en-US" sz="2000" dirty="0"/>
              <a:t>基本步骤</a:t>
            </a:r>
            <a:endParaRPr lang="en-US" altLang="zh-CN" sz="2000" dirty="0"/>
          </a:p>
          <a:p>
            <a:pPr marL="342900" lvl="1" indent="0">
              <a:buNone/>
            </a:pPr>
            <a:r>
              <a:rPr lang="en-US" altLang="zh-CN" sz="2000" dirty="0"/>
              <a:t>(1) </a:t>
            </a:r>
            <a:r>
              <a:rPr lang="zh-CN" altLang="en-US" sz="2000" dirty="0"/>
              <a:t>随机产生初始种群</a:t>
            </a:r>
            <a:r>
              <a:rPr lang="en-US" altLang="zh-CN" sz="2000" dirty="0"/>
              <a:t>;</a:t>
            </a:r>
          </a:p>
          <a:p>
            <a:pPr marL="342900" lvl="1" indent="0">
              <a:buNone/>
            </a:pPr>
            <a:r>
              <a:rPr lang="en-US" altLang="zh-CN" sz="2000" dirty="0"/>
              <a:t>(2) </a:t>
            </a:r>
            <a:r>
              <a:rPr lang="zh-CN" altLang="en-US" sz="2000" dirty="0"/>
              <a:t>计算种群体中每个个体的适应度值</a:t>
            </a:r>
            <a:r>
              <a:rPr lang="en-US" altLang="zh-CN" sz="2000" dirty="0"/>
              <a:t>,</a:t>
            </a:r>
            <a:r>
              <a:rPr lang="zh-CN" altLang="en-US" sz="2000" dirty="0"/>
              <a:t>判断是否满足停止条件，若不满足，则转第</a:t>
            </a:r>
            <a:r>
              <a:rPr lang="en-US" altLang="zh-CN" sz="2000" dirty="0"/>
              <a:t>(3)</a:t>
            </a:r>
            <a:r>
              <a:rPr lang="zh-CN" altLang="en-US" sz="2000" dirty="0"/>
              <a:t>步</a:t>
            </a:r>
            <a:r>
              <a:rPr lang="en-US" altLang="zh-CN" sz="2000" dirty="0"/>
              <a:t>,</a:t>
            </a:r>
            <a:r>
              <a:rPr lang="zh-CN" altLang="en-US" sz="2000" dirty="0"/>
              <a:t>否则转第  </a:t>
            </a:r>
            <a:endParaRPr lang="en-US" altLang="zh-CN" sz="2000" dirty="0"/>
          </a:p>
          <a:p>
            <a:pPr marL="342900" lvl="1" indent="0">
              <a:buNone/>
            </a:pPr>
            <a:r>
              <a:rPr lang="en-US" altLang="zh-CN" sz="2000" dirty="0"/>
              <a:t>      (6)</a:t>
            </a:r>
            <a:r>
              <a:rPr lang="zh-CN" altLang="en-US" sz="2000" dirty="0"/>
              <a:t>步</a:t>
            </a:r>
            <a:r>
              <a:rPr lang="en-US" altLang="zh-CN" sz="2000" dirty="0"/>
              <a:t>;</a:t>
            </a:r>
          </a:p>
          <a:p>
            <a:pPr marL="342900" lvl="1" indent="0">
              <a:buNone/>
            </a:pPr>
            <a:r>
              <a:rPr lang="en-US" altLang="zh-CN" sz="2000" dirty="0"/>
              <a:t>(3) </a:t>
            </a:r>
            <a:r>
              <a:rPr lang="zh-CN" altLang="en-US" sz="2000" dirty="0"/>
              <a:t>按由个体适应值所决定的某个规则选择将进入下一代的个体</a:t>
            </a:r>
            <a:r>
              <a:rPr lang="en-US" altLang="zh-CN" sz="2000" dirty="0"/>
              <a:t>;</a:t>
            </a:r>
          </a:p>
          <a:p>
            <a:pPr marL="342900" lvl="1" indent="0">
              <a:buNone/>
            </a:pPr>
            <a:r>
              <a:rPr lang="en-US" altLang="zh-CN" sz="2000" dirty="0"/>
              <a:t>(4) </a:t>
            </a:r>
            <a:r>
              <a:rPr lang="zh-CN" altLang="en-US" sz="2000" dirty="0"/>
              <a:t>按交叉概率</a:t>
            </a:r>
            <a:r>
              <a:rPr lang="en-US" altLang="zh-CN" sz="2000" dirty="0"/>
              <a:t>Pc</a:t>
            </a:r>
            <a:r>
              <a:rPr lang="zh-CN" altLang="en-US" sz="2000" dirty="0"/>
              <a:t>进行交叉操作</a:t>
            </a:r>
            <a:r>
              <a:rPr lang="en-US" altLang="zh-CN" sz="2000" dirty="0"/>
              <a:t>,</a:t>
            </a:r>
            <a:r>
              <a:rPr lang="zh-CN" altLang="en-US" sz="2000" dirty="0"/>
              <a:t>生产新的个体</a:t>
            </a:r>
            <a:r>
              <a:rPr lang="en-US" altLang="zh-CN" sz="2000" dirty="0"/>
              <a:t>;</a:t>
            </a:r>
          </a:p>
          <a:p>
            <a:pPr marL="342900" lvl="1" indent="0">
              <a:buNone/>
            </a:pPr>
            <a:r>
              <a:rPr lang="en-US" altLang="zh-CN" sz="2000" dirty="0"/>
              <a:t>(5) </a:t>
            </a:r>
            <a:r>
              <a:rPr lang="zh-CN" altLang="en-US" sz="2000" dirty="0"/>
              <a:t>按变异概率</a:t>
            </a:r>
            <a:r>
              <a:rPr lang="en-US" altLang="zh-CN" sz="2000" dirty="0"/>
              <a:t>Pm</a:t>
            </a:r>
            <a:r>
              <a:rPr lang="zh-CN" altLang="en-US" sz="2000" dirty="0"/>
              <a:t>进行变异操作</a:t>
            </a:r>
            <a:r>
              <a:rPr lang="en-US" altLang="zh-CN" sz="2000" dirty="0"/>
              <a:t>,</a:t>
            </a:r>
            <a:r>
              <a:rPr lang="zh-CN" altLang="en-US" sz="2000" dirty="0"/>
              <a:t>生产新的个体</a:t>
            </a:r>
            <a:r>
              <a:rPr lang="en-US" altLang="zh-CN" sz="2000" dirty="0"/>
              <a:t>;</a:t>
            </a:r>
          </a:p>
          <a:p>
            <a:pPr marL="342900" lvl="1" indent="0">
              <a:buNone/>
            </a:pPr>
            <a:r>
              <a:rPr lang="en-US" altLang="zh-CN" sz="2000" dirty="0"/>
              <a:t>(6) </a:t>
            </a:r>
            <a:r>
              <a:rPr lang="zh-CN" altLang="en-US" sz="2000" dirty="0"/>
              <a:t>输出种群中适应度值最优的染色体作为问题的满意解或最优解。</a:t>
            </a:r>
          </a:p>
          <a:p>
            <a:pPr lvl="1"/>
            <a:endParaRPr lang="zh-CN" altLang="en-US" sz="2000" dirty="0"/>
          </a:p>
          <a:p>
            <a:endParaRPr lang="zh-CN" altLang="en-US" sz="2400" dirty="0"/>
          </a:p>
        </p:txBody>
      </p:sp>
    </p:spTree>
    <p:extLst>
      <p:ext uri="{BB962C8B-B14F-4D97-AF65-F5344CB8AC3E}">
        <p14:creationId xmlns:p14="http://schemas.microsoft.com/office/powerpoint/2010/main" val="338822403"/>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遗传算法介绍</a:t>
            </a:r>
          </a:p>
        </p:txBody>
      </p:sp>
      <p:pic>
        <p:nvPicPr>
          <p:cNvPr id="4" name="图片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内容占位符 2"/>
          <p:cNvSpPr>
            <a:spLocks noGrp="1"/>
          </p:cNvSpPr>
          <p:nvPr>
            <p:ph idx="1"/>
          </p:nvPr>
        </p:nvSpPr>
        <p:spPr>
          <a:xfrm>
            <a:off x="458304" y="1412616"/>
            <a:ext cx="11479696" cy="5445384"/>
          </a:xfrm>
        </p:spPr>
        <p:txBody>
          <a:bodyPr>
            <a:normAutofit/>
          </a:bodyPr>
          <a:lstStyle/>
          <a:p>
            <a:r>
              <a:rPr lang="zh-CN" altLang="en-US" sz="2000" dirty="0"/>
              <a:t>例： 求函数                 的最大值，其中</a:t>
            </a:r>
          </a:p>
          <a:p>
            <a:pPr lvl="1"/>
            <a:r>
              <a:rPr lang="zh-CN" altLang="en-US" sz="1800" dirty="0">
                <a:latin typeface="仿宋" panose="02010609060101010101" pitchFamily="49" charset="-122"/>
                <a:ea typeface="仿宋" panose="02010609060101010101" pitchFamily="49" charset="-122"/>
              </a:rPr>
              <a:t>编码方式</a:t>
            </a:r>
            <a:r>
              <a:rPr lang="en-US" altLang="zh-CN" sz="1800" dirty="0">
                <a:latin typeface="仿宋" panose="02010609060101010101" pitchFamily="49" charset="-122"/>
                <a:ea typeface="仿宋" panose="02010609060101010101" pitchFamily="49" charset="-122"/>
              </a:rPr>
              <a:t>: </a:t>
            </a:r>
            <a:r>
              <a:rPr lang="zh-CN" altLang="en-US" sz="1800" dirty="0">
                <a:latin typeface="仿宋" panose="02010609060101010101" pitchFamily="49" charset="-122"/>
                <a:ea typeface="仿宋" panose="02010609060101010101" pitchFamily="49" charset="-122"/>
              </a:rPr>
              <a:t>二进制码</a:t>
            </a:r>
          </a:p>
          <a:p>
            <a:pPr marL="457200" lvl="1" indent="0">
              <a:buNone/>
            </a:pPr>
            <a:r>
              <a:rPr lang="zh-CN" altLang="en-US" sz="1800" dirty="0">
                <a:latin typeface="仿宋" panose="02010609060101010101" pitchFamily="49" charset="-122"/>
                <a:ea typeface="仿宋" panose="02010609060101010101" pitchFamily="49" charset="-122"/>
              </a:rPr>
              <a:t>   例如，</a:t>
            </a:r>
            <a:r>
              <a:rPr lang="en-US" altLang="zh-CN" sz="1800" dirty="0">
                <a:latin typeface="仿宋" panose="02010609060101010101" pitchFamily="49" charset="-122"/>
                <a:ea typeface="仿宋" panose="02010609060101010101" pitchFamily="49" charset="-122"/>
              </a:rPr>
              <a:t>  00000</a:t>
            </a:r>
            <a:r>
              <a:rPr lang="en-US" altLang="zh-CN" sz="1800" dirty="0">
                <a:latin typeface="仿宋" panose="02010609060101010101" pitchFamily="49" charset="-122"/>
                <a:ea typeface="仿宋" panose="02010609060101010101" pitchFamily="49" charset="-122"/>
                <a:sym typeface="Symbol" panose="05050102010706020507" pitchFamily="18" charset="2"/>
              </a:rPr>
              <a:t>0;    </a:t>
            </a:r>
            <a:r>
              <a:rPr lang="en-US" altLang="zh-CN" sz="1800" dirty="0">
                <a:latin typeface="仿宋" panose="02010609060101010101" pitchFamily="49" charset="-122"/>
                <a:ea typeface="仿宋" panose="02010609060101010101" pitchFamily="49" charset="-122"/>
              </a:rPr>
              <a:t>01101 </a:t>
            </a:r>
            <a:r>
              <a:rPr lang="en-US" altLang="zh-CN" sz="1800" dirty="0">
                <a:latin typeface="仿宋" panose="02010609060101010101" pitchFamily="49" charset="-122"/>
                <a:ea typeface="仿宋" panose="02010609060101010101" pitchFamily="49" charset="-122"/>
                <a:sym typeface="Symbol" panose="05050102010706020507" pitchFamily="18" charset="2"/>
              </a:rPr>
              <a:t> </a:t>
            </a:r>
            <a:r>
              <a:rPr lang="en-US" altLang="zh-CN" sz="1800" dirty="0">
                <a:latin typeface="仿宋" panose="02010609060101010101" pitchFamily="49" charset="-122"/>
                <a:ea typeface="仿宋" panose="02010609060101010101" pitchFamily="49" charset="-122"/>
              </a:rPr>
              <a:t>13;  11111</a:t>
            </a:r>
            <a:r>
              <a:rPr lang="en-US" altLang="zh-CN" sz="1800" dirty="0">
                <a:latin typeface="仿宋" panose="02010609060101010101" pitchFamily="49" charset="-122"/>
                <a:ea typeface="仿宋" panose="02010609060101010101" pitchFamily="49" charset="-122"/>
                <a:sym typeface="Symbol" panose="05050102010706020507" pitchFamily="18" charset="2"/>
              </a:rPr>
              <a:t>31</a:t>
            </a:r>
            <a:endParaRPr lang="en-US" altLang="zh-CN" sz="1800" dirty="0">
              <a:latin typeface="仿宋" panose="02010609060101010101" pitchFamily="49" charset="-122"/>
              <a:ea typeface="仿宋" panose="02010609060101010101" pitchFamily="49" charset="-122"/>
            </a:endParaRPr>
          </a:p>
          <a:p>
            <a:pPr lvl="1"/>
            <a:r>
              <a:rPr lang="zh-CN" altLang="en-US" sz="1800" dirty="0">
                <a:latin typeface="仿宋" panose="02010609060101010101" pitchFamily="49" charset="-122"/>
                <a:ea typeface="仿宋" panose="02010609060101010101" pitchFamily="49" charset="-122"/>
              </a:rPr>
              <a:t>种群规模</a:t>
            </a:r>
            <a:r>
              <a:rPr lang="en-US" altLang="zh-CN" sz="1800" dirty="0">
                <a:latin typeface="仿宋" panose="02010609060101010101" pitchFamily="49" charset="-122"/>
                <a:ea typeface="仿宋" panose="02010609060101010101" pitchFamily="49" charset="-122"/>
              </a:rPr>
              <a:t>: 4</a:t>
            </a:r>
          </a:p>
          <a:p>
            <a:pPr lvl="1"/>
            <a:r>
              <a:rPr lang="zh-CN" altLang="en-US" sz="1800" dirty="0">
                <a:latin typeface="仿宋" panose="02010609060101010101" pitchFamily="49" charset="-122"/>
                <a:ea typeface="仿宋" panose="02010609060101010101" pitchFamily="49" charset="-122"/>
              </a:rPr>
              <a:t>随机初始群体</a:t>
            </a:r>
          </a:p>
          <a:p>
            <a:pPr lvl="1"/>
            <a:r>
              <a:rPr lang="zh-CN" altLang="en-US" sz="1800" dirty="0">
                <a:latin typeface="仿宋" panose="02010609060101010101" pitchFamily="49" charset="-122"/>
                <a:ea typeface="仿宋" panose="02010609060101010101" pitchFamily="49" charset="-122"/>
              </a:rPr>
              <a:t>选择方式</a:t>
            </a:r>
            <a:r>
              <a:rPr lang="en-US" altLang="zh-CN" sz="1800" dirty="0">
                <a:latin typeface="仿宋" panose="02010609060101010101" pitchFamily="49" charset="-122"/>
                <a:ea typeface="仿宋" panose="02010609060101010101" pitchFamily="49" charset="-122"/>
              </a:rPr>
              <a:t>:</a:t>
            </a:r>
            <a:r>
              <a:rPr lang="zh-CN" altLang="en-US" sz="1800" dirty="0">
                <a:latin typeface="仿宋" panose="02010609060101010101" pitchFamily="49" charset="-122"/>
                <a:ea typeface="仿宋" panose="02010609060101010101" pitchFamily="49" charset="-122"/>
              </a:rPr>
              <a:t>“转盘赌”随机选择</a:t>
            </a:r>
          </a:p>
          <a:p>
            <a:pPr lvl="1"/>
            <a:r>
              <a:rPr lang="zh-CN" altLang="en-US" sz="1800" dirty="0">
                <a:latin typeface="仿宋" panose="02010609060101010101" pitchFamily="49" charset="-122"/>
                <a:ea typeface="仿宋" panose="02010609060101010101" pitchFamily="49" charset="-122"/>
              </a:rPr>
              <a:t>杂交变异方式：一点杂交</a:t>
            </a:r>
            <a:r>
              <a:rPr lang="en-US" altLang="zh-CN" sz="1800" dirty="0">
                <a:latin typeface="仿宋" panose="02010609060101010101" pitchFamily="49" charset="-122"/>
                <a:ea typeface="仿宋" panose="02010609060101010101" pitchFamily="49" charset="-122"/>
              </a:rPr>
              <a:t>, </a:t>
            </a:r>
            <a:r>
              <a:rPr lang="zh-CN" altLang="en-US" sz="1800" dirty="0">
                <a:latin typeface="仿宋" panose="02010609060101010101" pitchFamily="49" charset="-122"/>
                <a:ea typeface="仿宋" panose="02010609060101010101" pitchFamily="49" charset="-122"/>
              </a:rPr>
              <a:t>二进制变异 </a:t>
            </a:r>
          </a:p>
          <a:p>
            <a:endParaRPr lang="zh-CN" altLang="en-US" sz="2400" dirty="0"/>
          </a:p>
        </p:txBody>
      </p:sp>
      <p:graphicFrame>
        <p:nvGraphicFramePr>
          <p:cNvPr id="3" name="对象 2"/>
          <p:cNvGraphicFramePr>
            <a:graphicFrameLocks noChangeAspect="1"/>
          </p:cNvGraphicFramePr>
          <p:nvPr>
            <p:extLst>
              <p:ext uri="{D42A27DB-BD31-4B8C-83A1-F6EECF244321}">
                <p14:modId xmlns:p14="http://schemas.microsoft.com/office/powerpoint/2010/main" val="905541829"/>
              </p:ext>
            </p:extLst>
          </p:nvPr>
        </p:nvGraphicFramePr>
        <p:xfrm>
          <a:off x="2157729" y="1412616"/>
          <a:ext cx="872791" cy="320617"/>
        </p:xfrm>
        <a:graphic>
          <a:graphicData uri="http://schemas.openxmlformats.org/presentationml/2006/ole">
            <mc:AlternateContent xmlns:mc="http://schemas.openxmlformats.org/markup-compatibility/2006">
              <mc:Choice xmlns:v="urn:schemas-microsoft-com:vml" Requires="v">
                <p:oleObj spid="_x0000_s30748" name="公式" r:id="rId4" imgW="622080" imgH="228600" progId="Equation.3">
                  <p:embed/>
                </p:oleObj>
              </mc:Choice>
              <mc:Fallback>
                <p:oleObj name="公式" r:id="rId4" imgW="622080" imgH="228600" progId="Equation.3">
                  <p:embed/>
                  <p:pic>
                    <p:nvPicPr>
                      <p:cNvPr id="0" name=""/>
                      <p:cNvPicPr/>
                      <p:nvPr/>
                    </p:nvPicPr>
                    <p:blipFill>
                      <a:blip r:embed="rId5"/>
                      <a:stretch>
                        <a:fillRect/>
                      </a:stretch>
                    </p:blipFill>
                    <p:spPr>
                      <a:xfrm>
                        <a:off x="2157729" y="1412616"/>
                        <a:ext cx="872791" cy="320617"/>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945642305"/>
              </p:ext>
            </p:extLst>
          </p:nvPr>
        </p:nvGraphicFramePr>
        <p:xfrm>
          <a:off x="4923679" y="1412616"/>
          <a:ext cx="1011468" cy="337156"/>
        </p:xfrm>
        <a:graphic>
          <a:graphicData uri="http://schemas.openxmlformats.org/presentationml/2006/ole">
            <mc:AlternateContent xmlns:mc="http://schemas.openxmlformats.org/markup-compatibility/2006">
              <mc:Choice xmlns:v="urn:schemas-microsoft-com:vml" Requires="v">
                <p:oleObj spid="_x0000_s30749" name="公式" r:id="rId6" imgW="609480" imgH="203040" progId="Equation.3">
                  <p:embed/>
                </p:oleObj>
              </mc:Choice>
              <mc:Fallback>
                <p:oleObj name="公式" r:id="rId6" imgW="609480" imgH="203040" progId="Equation.3">
                  <p:embed/>
                  <p:pic>
                    <p:nvPicPr>
                      <p:cNvPr id="0" name=""/>
                      <p:cNvPicPr/>
                      <p:nvPr/>
                    </p:nvPicPr>
                    <p:blipFill>
                      <a:blip r:embed="rId7"/>
                      <a:stretch>
                        <a:fillRect/>
                      </a:stretch>
                    </p:blipFill>
                    <p:spPr>
                      <a:xfrm>
                        <a:off x="4923679" y="1412616"/>
                        <a:ext cx="1011468" cy="337156"/>
                      </a:xfrm>
                      <a:prstGeom prst="rect">
                        <a:avLst/>
                      </a:prstGeom>
                    </p:spPr>
                  </p:pic>
                </p:oleObj>
              </mc:Fallback>
            </mc:AlternateContent>
          </a:graphicData>
        </a:graphic>
      </p:graphicFrame>
      <p:pic>
        <p:nvPicPr>
          <p:cNvPr id="12"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8381" y="826579"/>
            <a:ext cx="5574030" cy="283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78381" y="3791182"/>
            <a:ext cx="5588110" cy="288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909082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3715702" y="2139315"/>
            <a:ext cx="6556058" cy="4797116"/>
          </a:xfrm>
          <a:prstGeom prst="rect">
            <a:avLst/>
          </a:prstGeom>
        </p:spPr>
      </p:pic>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遗传算法介绍</a:t>
            </a:r>
          </a:p>
        </p:txBody>
      </p:sp>
      <p:pic>
        <p:nvPicPr>
          <p:cNvPr id="4" name="图片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内容占位符 2"/>
          <p:cNvSpPr>
            <a:spLocks noGrp="1"/>
          </p:cNvSpPr>
          <p:nvPr>
            <p:ph idx="1"/>
          </p:nvPr>
        </p:nvSpPr>
        <p:spPr>
          <a:xfrm>
            <a:off x="458304" y="1412616"/>
            <a:ext cx="11479696" cy="5445384"/>
          </a:xfrm>
        </p:spPr>
        <p:txBody>
          <a:bodyPr>
            <a:normAutofit/>
          </a:bodyPr>
          <a:lstStyle/>
          <a:p>
            <a:pPr>
              <a:buNone/>
            </a:pPr>
            <a:r>
              <a:rPr lang="zh-CN" altLang="en-US" sz="2000" b="1" dirty="0"/>
              <a:t>巡回旅行商问题</a:t>
            </a:r>
            <a:r>
              <a:rPr lang="en-US" altLang="zh-CN" sz="2000" b="1" dirty="0"/>
              <a:t>(Traveling Salesman Problem)</a:t>
            </a:r>
          </a:p>
          <a:p>
            <a:pPr>
              <a:buNone/>
            </a:pPr>
            <a:r>
              <a:rPr lang="zh-CN" altLang="en-US" sz="2000" b="1" dirty="0"/>
              <a:t>作业调度问题</a:t>
            </a:r>
            <a:r>
              <a:rPr lang="en-US" altLang="zh-CN" sz="2000" b="1" dirty="0"/>
              <a:t>(Job Shop Scheduling Problem)</a:t>
            </a:r>
          </a:p>
          <a:p>
            <a:pPr>
              <a:buNone/>
            </a:pPr>
            <a:r>
              <a:rPr lang="zh-CN" altLang="en-US" sz="2000" b="1" dirty="0"/>
              <a:t>背包问题</a:t>
            </a:r>
            <a:r>
              <a:rPr lang="en-US" altLang="zh-CN" sz="2000" b="1" dirty="0"/>
              <a:t>(Knapsack Problem)</a:t>
            </a:r>
            <a:endParaRPr lang="zh-CN" altLang="en-US" sz="2400" dirty="0"/>
          </a:p>
        </p:txBody>
      </p:sp>
      <p:sp>
        <p:nvSpPr>
          <p:cNvPr id="14" name="文本框 24"/>
          <p:cNvSpPr txBox="1"/>
          <p:nvPr/>
        </p:nvSpPr>
        <p:spPr>
          <a:xfrm>
            <a:off x="101605" y="1012507"/>
            <a:ext cx="2781531" cy="400110"/>
          </a:xfrm>
          <a:prstGeom prst="rect">
            <a:avLst/>
          </a:prstGeom>
          <a:noFill/>
        </p:spPr>
        <p:txBody>
          <a:bodyPr wrap="none" rtlCol="0">
            <a:spAutoFit/>
          </a:bodyPr>
          <a:lstStyle/>
          <a:p>
            <a:pPr marL="285750" indent="-285750">
              <a:buFont typeface="Wingdings" panose="05000000000000000000" pitchFamily="2" charset="2"/>
              <a:buChar char="n"/>
            </a:pPr>
            <a:r>
              <a:rPr lang="zh-CN" altLang="en-US" sz="2000" dirty="0">
                <a:latin typeface="Cooper Black" panose="0208090404030B020404" pitchFamily="18" charset="0"/>
                <a:ea typeface="微软雅黑" panose="020B0503020204020204" pitchFamily="34" charset="-122"/>
              </a:rPr>
              <a:t>组合问题的典型应用</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6303552"/>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遗传算法介绍</a:t>
            </a: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内容占位符 2"/>
          <p:cNvSpPr>
            <a:spLocks noGrp="1"/>
          </p:cNvSpPr>
          <p:nvPr>
            <p:ph idx="1"/>
          </p:nvPr>
        </p:nvSpPr>
        <p:spPr>
          <a:xfrm>
            <a:off x="384727" y="1412616"/>
            <a:ext cx="11479696" cy="5445384"/>
          </a:xfrm>
        </p:spPr>
        <p:txBody>
          <a:bodyPr>
            <a:normAutofit/>
          </a:bodyPr>
          <a:lstStyle/>
          <a:p>
            <a:pPr>
              <a:buNone/>
            </a:pPr>
            <a:r>
              <a:rPr lang="zh-CN" altLang="en-US" sz="2400" dirty="0">
                <a:latin typeface="Arial" panose="020B0604020202020204" pitchFamily="34" charset="0"/>
              </a:rPr>
              <a:t>一般的交叉操作会产生不合适的解，如</a:t>
            </a:r>
          </a:p>
          <a:p>
            <a:pPr>
              <a:buNone/>
            </a:pPr>
            <a:endParaRPr lang="en-US" altLang="zh-CN" sz="2400" dirty="0"/>
          </a:p>
          <a:p>
            <a:pPr>
              <a:buNone/>
            </a:pPr>
            <a:endParaRPr lang="en-US" altLang="zh-CN" sz="2400" dirty="0"/>
          </a:p>
          <a:p>
            <a:pPr>
              <a:buNone/>
            </a:pPr>
            <a:endParaRPr lang="en-US" altLang="zh-CN" sz="2400" dirty="0"/>
          </a:p>
          <a:p>
            <a:pPr>
              <a:buNone/>
            </a:pPr>
            <a:r>
              <a:rPr lang="zh-CN" altLang="en-US" sz="2400" dirty="0"/>
              <a:t>部分匹配交叉</a:t>
            </a:r>
            <a:r>
              <a:rPr lang="en-US" altLang="zh-CN" sz="2400" dirty="0"/>
              <a:t>(PMX)</a:t>
            </a:r>
          </a:p>
          <a:p>
            <a:pPr>
              <a:buNone/>
            </a:pPr>
            <a:endParaRPr lang="zh-CN" altLang="en-US" sz="2400" dirty="0"/>
          </a:p>
        </p:txBody>
      </p:sp>
      <p:sp>
        <p:nvSpPr>
          <p:cNvPr id="14" name="文本框 24"/>
          <p:cNvSpPr txBox="1"/>
          <p:nvPr/>
        </p:nvSpPr>
        <p:spPr>
          <a:xfrm>
            <a:off x="101605" y="1012507"/>
            <a:ext cx="2788199" cy="400110"/>
          </a:xfrm>
          <a:prstGeom prst="rect">
            <a:avLst/>
          </a:prstGeom>
          <a:noFill/>
        </p:spPr>
        <p:txBody>
          <a:bodyPr wrap="none" rtlCol="0">
            <a:spAutoFit/>
          </a:bodyPr>
          <a:lstStyle/>
          <a:p>
            <a:pPr marL="285750" indent="-285750">
              <a:buFont typeface="Wingdings" panose="05000000000000000000" pitchFamily="2" charset="2"/>
              <a:buChar char="n"/>
            </a:pPr>
            <a:r>
              <a:rPr lang="en-US" altLang="zh-CN" sz="2000" dirty="0">
                <a:latin typeface="Cooper Black" panose="0208090404030B020404" pitchFamily="18" charset="0"/>
                <a:ea typeface="微软雅黑" panose="020B0503020204020204" pitchFamily="34" charset="-122"/>
              </a:rPr>
              <a:t>TSP</a:t>
            </a:r>
            <a:r>
              <a:rPr lang="zh-CN" altLang="en-US" sz="2000" dirty="0">
                <a:latin typeface="Cooper Black" panose="0208090404030B020404" pitchFamily="18" charset="0"/>
                <a:ea typeface="微软雅黑" panose="020B0503020204020204" pitchFamily="34" charset="-122"/>
              </a:rPr>
              <a:t>问题的遗传算法</a:t>
            </a:r>
            <a:endParaRPr lang="zh-CN" altLang="en-US" sz="2000" dirty="0">
              <a:latin typeface="微软雅黑" panose="020B0503020204020204" pitchFamily="34" charset="-122"/>
              <a:ea typeface="微软雅黑" panose="020B0503020204020204" pitchFamily="34" charset="-122"/>
            </a:endParaRPr>
          </a:p>
        </p:txBody>
      </p:sp>
      <p:grpSp>
        <p:nvGrpSpPr>
          <p:cNvPr id="12" name="Group 4"/>
          <p:cNvGrpSpPr>
            <a:grpSpLocks/>
          </p:cNvGrpSpPr>
          <p:nvPr/>
        </p:nvGrpSpPr>
        <p:grpSpPr bwMode="auto">
          <a:xfrm>
            <a:off x="4402773" y="1842135"/>
            <a:ext cx="5329237" cy="1101725"/>
            <a:chOff x="975" y="1797"/>
            <a:chExt cx="3357" cy="694"/>
          </a:xfrm>
        </p:grpSpPr>
        <p:sp>
          <p:nvSpPr>
            <p:cNvPr id="13" name="Text Box 5"/>
            <p:cNvSpPr txBox="1">
              <a:spLocks noChangeArrowheads="1"/>
            </p:cNvSpPr>
            <p:nvPr/>
          </p:nvSpPr>
          <p:spPr bwMode="auto">
            <a:xfrm>
              <a:off x="975" y="1867"/>
              <a:ext cx="948" cy="3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GB" altLang="zh-CN" sz="2400" b="0" u="none">
                  <a:latin typeface="Times New Roman" panose="02020603050405020304" pitchFamily="18" charset="0"/>
                </a:rPr>
                <a:t>1 2 3 4 5</a:t>
              </a:r>
            </a:p>
          </p:txBody>
        </p:sp>
        <p:sp>
          <p:nvSpPr>
            <p:cNvPr id="15" name="Text Box 6"/>
            <p:cNvSpPr txBox="1">
              <a:spLocks noChangeArrowheads="1"/>
            </p:cNvSpPr>
            <p:nvPr/>
          </p:nvSpPr>
          <p:spPr bwMode="auto">
            <a:xfrm>
              <a:off x="975" y="2143"/>
              <a:ext cx="948" cy="3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GB" altLang="zh-CN" sz="2400" b="0" u="none">
                  <a:latin typeface="Times New Roman" panose="02020603050405020304" pitchFamily="18" charset="0"/>
                </a:rPr>
                <a:t>5 4 3 2 1</a:t>
              </a:r>
            </a:p>
          </p:txBody>
        </p:sp>
        <p:sp>
          <p:nvSpPr>
            <p:cNvPr id="16" name="Text Box 7"/>
            <p:cNvSpPr txBox="1">
              <a:spLocks noChangeArrowheads="1"/>
            </p:cNvSpPr>
            <p:nvPr/>
          </p:nvSpPr>
          <p:spPr bwMode="auto">
            <a:xfrm>
              <a:off x="3384" y="1867"/>
              <a:ext cx="948" cy="3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GB" altLang="zh-CN" sz="2400" b="0" u="none">
                  <a:latin typeface="Times New Roman" panose="02020603050405020304" pitchFamily="18" charset="0"/>
                </a:rPr>
                <a:t>1 2 3 2 1</a:t>
              </a:r>
            </a:p>
          </p:txBody>
        </p:sp>
        <p:sp>
          <p:nvSpPr>
            <p:cNvPr id="17" name="Text Box 8"/>
            <p:cNvSpPr txBox="1">
              <a:spLocks noChangeArrowheads="1"/>
            </p:cNvSpPr>
            <p:nvPr/>
          </p:nvSpPr>
          <p:spPr bwMode="auto">
            <a:xfrm>
              <a:off x="3384" y="2178"/>
              <a:ext cx="948" cy="3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GB" altLang="zh-CN" sz="2400" b="0" u="none">
                  <a:latin typeface="Times New Roman" panose="02020603050405020304" pitchFamily="18" charset="0"/>
                </a:rPr>
                <a:t>5 4 3 4 5</a:t>
              </a:r>
            </a:p>
          </p:txBody>
        </p:sp>
        <p:sp>
          <p:nvSpPr>
            <p:cNvPr id="18" name="Line 9"/>
            <p:cNvSpPr>
              <a:spLocks noChangeShapeType="1"/>
            </p:cNvSpPr>
            <p:nvPr/>
          </p:nvSpPr>
          <p:spPr bwMode="auto">
            <a:xfrm>
              <a:off x="1474" y="1797"/>
              <a:ext cx="0" cy="694"/>
            </a:xfrm>
            <a:prstGeom prst="line">
              <a:avLst/>
            </a:prstGeom>
            <a:noFill/>
            <a:ln w="762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10"/>
            <p:cNvSpPr>
              <a:spLocks noChangeShapeType="1"/>
            </p:cNvSpPr>
            <p:nvPr/>
          </p:nvSpPr>
          <p:spPr bwMode="auto">
            <a:xfrm>
              <a:off x="2206" y="2144"/>
              <a:ext cx="964" cy="0"/>
            </a:xfrm>
            <a:prstGeom prst="line">
              <a:avLst/>
            </a:prstGeom>
            <a:noFill/>
            <a:ln w="571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1" name="Rectangle 3"/>
          <p:cNvSpPr txBox="1">
            <a:spLocks noChangeArrowheads="1"/>
          </p:cNvSpPr>
          <p:nvPr/>
        </p:nvSpPr>
        <p:spPr>
          <a:xfrm>
            <a:off x="501581" y="3790153"/>
            <a:ext cx="10826432" cy="422379"/>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CN" altLang="en-US" sz="2200" b="1" dirty="0"/>
              <a:t>双亲</a:t>
            </a:r>
            <a:r>
              <a:rPr lang="en-US" altLang="zh-CN" sz="2200" b="1" dirty="0"/>
              <a:t>P1,P2</a:t>
            </a:r>
            <a:r>
              <a:rPr lang="zh-CN" altLang="en-US" sz="2200" b="1" dirty="0"/>
              <a:t>随机选取两个交叉点，得到一个匹配段</a:t>
            </a:r>
            <a:r>
              <a:rPr lang="en-US" altLang="zh-CN" sz="2200" b="1" dirty="0"/>
              <a:t>,</a:t>
            </a:r>
            <a:r>
              <a:rPr lang="zh-CN" altLang="en-US" sz="2200" b="1" dirty="0"/>
              <a:t>根据交叉点中间段给出映射关系。</a:t>
            </a:r>
          </a:p>
        </p:txBody>
      </p:sp>
      <p:graphicFrame>
        <p:nvGraphicFramePr>
          <p:cNvPr id="32" name="Group 141"/>
          <p:cNvGraphicFramePr>
            <a:graphicFrameLocks/>
          </p:cNvGraphicFramePr>
          <p:nvPr>
            <p:extLst>
              <p:ext uri="{D42A27DB-BD31-4B8C-83A1-F6EECF244321}">
                <p14:modId xmlns:p14="http://schemas.microsoft.com/office/powerpoint/2010/main" val="2872655431"/>
              </p:ext>
            </p:extLst>
          </p:nvPr>
        </p:nvGraphicFramePr>
        <p:xfrm>
          <a:off x="1293178" y="4283864"/>
          <a:ext cx="3667125" cy="522287"/>
        </p:xfrm>
        <a:graphic>
          <a:graphicData uri="http://schemas.openxmlformats.org/drawingml/2006/table">
            <a:tbl>
              <a:tblPr/>
              <a:tblGrid>
                <a:gridCol w="407987">
                  <a:extLst>
                    <a:ext uri="{9D8B030D-6E8A-4147-A177-3AD203B41FA5}">
                      <a16:colId xmlns:a16="http://schemas.microsoft.com/office/drawing/2014/main" val="20000"/>
                    </a:ext>
                  </a:extLst>
                </a:gridCol>
                <a:gridCol w="407988">
                  <a:extLst>
                    <a:ext uri="{9D8B030D-6E8A-4147-A177-3AD203B41FA5}">
                      <a16:colId xmlns:a16="http://schemas.microsoft.com/office/drawing/2014/main" val="20001"/>
                    </a:ext>
                  </a:extLst>
                </a:gridCol>
                <a:gridCol w="406400">
                  <a:extLst>
                    <a:ext uri="{9D8B030D-6E8A-4147-A177-3AD203B41FA5}">
                      <a16:colId xmlns:a16="http://schemas.microsoft.com/office/drawing/2014/main" val="20002"/>
                    </a:ext>
                  </a:extLst>
                </a:gridCol>
                <a:gridCol w="407987">
                  <a:extLst>
                    <a:ext uri="{9D8B030D-6E8A-4147-A177-3AD203B41FA5}">
                      <a16:colId xmlns:a16="http://schemas.microsoft.com/office/drawing/2014/main" val="20003"/>
                    </a:ext>
                  </a:extLst>
                </a:gridCol>
                <a:gridCol w="406400">
                  <a:extLst>
                    <a:ext uri="{9D8B030D-6E8A-4147-A177-3AD203B41FA5}">
                      <a16:colId xmlns:a16="http://schemas.microsoft.com/office/drawing/2014/main" val="20004"/>
                    </a:ext>
                  </a:extLst>
                </a:gridCol>
                <a:gridCol w="407988">
                  <a:extLst>
                    <a:ext uri="{9D8B030D-6E8A-4147-A177-3AD203B41FA5}">
                      <a16:colId xmlns:a16="http://schemas.microsoft.com/office/drawing/2014/main" val="20005"/>
                    </a:ext>
                  </a:extLst>
                </a:gridCol>
                <a:gridCol w="406400">
                  <a:extLst>
                    <a:ext uri="{9D8B030D-6E8A-4147-A177-3AD203B41FA5}">
                      <a16:colId xmlns:a16="http://schemas.microsoft.com/office/drawing/2014/main" val="20006"/>
                    </a:ext>
                  </a:extLst>
                </a:gridCol>
                <a:gridCol w="407987">
                  <a:extLst>
                    <a:ext uri="{9D8B030D-6E8A-4147-A177-3AD203B41FA5}">
                      <a16:colId xmlns:a16="http://schemas.microsoft.com/office/drawing/2014/main" val="20007"/>
                    </a:ext>
                  </a:extLst>
                </a:gridCol>
                <a:gridCol w="407988">
                  <a:extLst>
                    <a:ext uri="{9D8B030D-6E8A-4147-A177-3AD203B41FA5}">
                      <a16:colId xmlns:a16="http://schemas.microsoft.com/office/drawing/2014/main" val="20008"/>
                    </a:ext>
                  </a:extLst>
                </a:gridCol>
              </a:tblGrid>
              <a:tr h="522287">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3" name="Group 85"/>
          <p:cNvGraphicFramePr>
            <a:graphicFrameLocks/>
          </p:cNvGraphicFramePr>
          <p:nvPr>
            <p:extLst>
              <p:ext uri="{D42A27DB-BD31-4B8C-83A1-F6EECF244321}">
                <p14:modId xmlns:p14="http://schemas.microsoft.com/office/powerpoint/2010/main" val="983218570"/>
              </p:ext>
            </p:extLst>
          </p:nvPr>
        </p:nvGraphicFramePr>
        <p:xfrm>
          <a:off x="1293178" y="5012526"/>
          <a:ext cx="3667125" cy="520700"/>
        </p:xfrm>
        <a:graphic>
          <a:graphicData uri="http://schemas.openxmlformats.org/drawingml/2006/table">
            <a:tbl>
              <a:tblPr/>
              <a:tblGrid>
                <a:gridCol w="407987">
                  <a:extLst>
                    <a:ext uri="{9D8B030D-6E8A-4147-A177-3AD203B41FA5}">
                      <a16:colId xmlns:a16="http://schemas.microsoft.com/office/drawing/2014/main" val="20000"/>
                    </a:ext>
                  </a:extLst>
                </a:gridCol>
                <a:gridCol w="407988">
                  <a:extLst>
                    <a:ext uri="{9D8B030D-6E8A-4147-A177-3AD203B41FA5}">
                      <a16:colId xmlns:a16="http://schemas.microsoft.com/office/drawing/2014/main" val="20001"/>
                    </a:ext>
                  </a:extLst>
                </a:gridCol>
                <a:gridCol w="406400">
                  <a:extLst>
                    <a:ext uri="{9D8B030D-6E8A-4147-A177-3AD203B41FA5}">
                      <a16:colId xmlns:a16="http://schemas.microsoft.com/office/drawing/2014/main" val="20002"/>
                    </a:ext>
                  </a:extLst>
                </a:gridCol>
                <a:gridCol w="407987">
                  <a:extLst>
                    <a:ext uri="{9D8B030D-6E8A-4147-A177-3AD203B41FA5}">
                      <a16:colId xmlns:a16="http://schemas.microsoft.com/office/drawing/2014/main" val="20003"/>
                    </a:ext>
                  </a:extLst>
                </a:gridCol>
                <a:gridCol w="406400">
                  <a:extLst>
                    <a:ext uri="{9D8B030D-6E8A-4147-A177-3AD203B41FA5}">
                      <a16:colId xmlns:a16="http://schemas.microsoft.com/office/drawing/2014/main" val="20004"/>
                    </a:ext>
                  </a:extLst>
                </a:gridCol>
                <a:gridCol w="407988">
                  <a:extLst>
                    <a:ext uri="{9D8B030D-6E8A-4147-A177-3AD203B41FA5}">
                      <a16:colId xmlns:a16="http://schemas.microsoft.com/office/drawing/2014/main" val="20005"/>
                    </a:ext>
                  </a:extLst>
                </a:gridCol>
                <a:gridCol w="406400">
                  <a:extLst>
                    <a:ext uri="{9D8B030D-6E8A-4147-A177-3AD203B41FA5}">
                      <a16:colId xmlns:a16="http://schemas.microsoft.com/office/drawing/2014/main" val="20006"/>
                    </a:ext>
                  </a:extLst>
                </a:gridCol>
                <a:gridCol w="407987">
                  <a:extLst>
                    <a:ext uri="{9D8B030D-6E8A-4147-A177-3AD203B41FA5}">
                      <a16:colId xmlns:a16="http://schemas.microsoft.com/office/drawing/2014/main" val="20007"/>
                    </a:ext>
                  </a:extLst>
                </a:gridCol>
                <a:gridCol w="407988">
                  <a:extLst>
                    <a:ext uri="{9D8B030D-6E8A-4147-A177-3AD203B41FA5}">
                      <a16:colId xmlns:a16="http://schemas.microsoft.com/office/drawing/2014/main" val="20008"/>
                    </a:ext>
                  </a:extLst>
                </a:gridCol>
              </a:tblGrid>
              <a:tr h="520700">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4" name="Group 144"/>
          <p:cNvGraphicFramePr>
            <a:graphicFrameLocks noGrp="1"/>
          </p:cNvGraphicFramePr>
          <p:nvPr>
            <p:extLst>
              <p:ext uri="{D42A27DB-BD31-4B8C-83A1-F6EECF244321}">
                <p14:modId xmlns:p14="http://schemas.microsoft.com/office/powerpoint/2010/main" val="4033618807"/>
              </p:ext>
            </p:extLst>
          </p:nvPr>
        </p:nvGraphicFramePr>
        <p:xfrm>
          <a:off x="7290435" y="5039304"/>
          <a:ext cx="3527425" cy="487572"/>
        </p:xfrm>
        <a:graphic>
          <a:graphicData uri="http://schemas.openxmlformats.org/drawingml/2006/table">
            <a:tbl>
              <a:tblPr/>
              <a:tblGrid>
                <a:gridCol w="392113">
                  <a:extLst>
                    <a:ext uri="{9D8B030D-6E8A-4147-A177-3AD203B41FA5}">
                      <a16:colId xmlns:a16="http://schemas.microsoft.com/office/drawing/2014/main" val="20000"/>
                    </a:ext>
                  </a:extLst>
                </a:gridCol>
                <a:gridCol w="392112">
                  <a:extLst>
                    <a:ext uri="{9D8B030D-6E8A-4147-A177-3AD203B41FA5}">
                      <a16:colId xmlns:a16="http://schemas.microsoft.com/office/drawing/2014/main" val="20001"/>
                    </a:ext>
                  </a:extLst>
                </a:gridCol>
                <a:gridCol w="392113">
                  <a:extLst>
                    <a:ext uri="{9D8B030D-6E8A-4147-A177-3AD203B41FA5}">
                      <a16:colId xmlns:a16="http://schemas.microsoft.com/office/drawing/2014/main" val="20002"/>
                    </a:ext>
                  </a:extLst>
                </a:gridCol>
                <a:gridCol w="392112">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92113">
                  <a:extLst>
                    <a:ext uri="{9D8B030D-6E8A-4147-A177-3AD203B41FA5}">
                      <a16:colId xmlns:a16="http://schemas.microsoft.com/office/drawing/2014/main" val="20005"/>
                    </a:ext>
                  </a:extLst>
                </a:gridCol>
                <a:gridCol w="392112">
                  <a:extLst>
                    <a:ext uri="{9D8B030D-6E8A-4147-A177-3AD203B41FA5}">
                      <a16:colId xmlns:a16="http://schemas.microsoft.com/office/drawing/2014/main" val="20006"/>
                    </a:ext>
                  </a:extLst>
                </a:gridCol>
                <a:gridCol w="392113">
                  <a:extLst>
                    <a:ext uri="{9D8B030D-6E8A-4147-A177-3AD203B41FA5}">
                      <a16:colId xmlns:a16="http://schemas.microsoft.com/office/drawing/2014/main" val="20007"/>
                    </a:ext>
                  </a:extLst>
                </a:gridCol>
                <a:gridCol w="392112">
                  <a:extLst>
                    <a:ext uri="{9D8B030D-6E8A-4147-A177-3AD203B41FA5}">
                      <a16:colId xmlns:a16="http://schemas.microsoft.com/office/drawing/2014/main" val="20008"/>
                    </a:ext>
                  </a:extLst>
                </a:gridCol>
              </a:tblGrid>
              <a:tr h="487362">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4</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5</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6</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7</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5" name="Group 145"/>
          <p:cNvGraphicFramePr>
            <a:graphicFrameLocks noGrp="1"/>
          </p:cNvGraphicFramePr>
          <p:nvPr>
            <p:extLst>
              <p:ext uri="{D42A27DB-BD31-4B8C-83A1-F6EECF244321}">
                <p14:modId xmlns:p14="http://schemas.microsoft.com/office/powerpoint/2010/main" val="311828430"/>
              </p:ext>
            </p:extLst>
          </p:nvPr>
        </p:nvGraphicFramePr>
        <p:xfrm>
          <a:off x="7290435" y="4318579"/>
          <a:ext cx="3527425" cy="487572"/>
        </p:xfrm>
        <a:graphic>
          <a:graphicData uri="http://schemas.openxmlformats.org/drawingml/2006/table">
            <a:tbl>
              <a:tblPr/>
              <a:tblGrid>
                <a:gridCol w="392113">
                  <a:extLst>
                    <a:ext uri="{9D8B030D-6E8A-4147-A177-3AD203B41FA5}">
                      <a16:colId xmlns:a16="http://schemas.microsoft.com/office/drawing/2014/main" val="20000"/>
                    </a:ext>
                  </a:extLst>
                </a:gridCol>
                <a:gridCol w="392112">
                  <a:extLst>
                    <a:ext uri="{9D8B030D-6E8A-4147-A177-3AD203B41FA5}">
                      <a16:colId xmlns:a16="http://schemas.microsoft.com/office/drawing/2014/main" val="20001"/>
                    </a:ext>
                  </a:extLst>
                </a:gridCol>
                <a:gridCol w="392113">
                  <a:extLst>
                    <a:ext uri="{9D8B030D-6E8A-4147-A177-3AD203B41FA5}">
                      <a16:colId xmlns:a16="http://schemas.microsoft.com/office/drawing/2014/main" val="20002"/>
                    </a:ext>
                  </a:extLst>
                </a:gridCol>
                <a:gridCol w="392112">
                  <a:extLst>
                    <a:ext uri="{9D8B030D-6E8A-4147-A177-3AD203B41FA5}">
                      <a16:colId xmlns:a16="http://schemas.microsoft.com/office/drawing/2014/main" val="20003"/>
                    </a:ext>
                  </a:extLst>
                </a:gridCol>
                <a:gridCol w="374650">
                  <a:extLst>
                    <a:ext uri="{9D8B030D-6E8A-4147-A177-3AD203B41FA5}">
                      <a16:colId xmlns:a16="http://schemas.microsoft.com/office/drawing/2014/main" val="20004"/>
                    </a:ext>
                  </a:extLst>
                </a:gridCol>
                <a:gridCol w="407988">
                  <a:extLst>
                    <a:ext uri="{9D8B030D-6E8A-4147-A177-3AD203B41FA5}">
                      <a16:colId xmlns:a16="http://schemas.microsoft.com/office/drawing/2014/main" val="20005"/>
                    </a:ext>
                  </a:extLst>
                </a:gridCol>
                <a:gridCol w="392112">
                  <a:extLst>
                    <a:ext uri="{9D8B030D-6E8A-4147-A177-3AD203B41FA5}">
                      <a16:colId xmlns:a16="http://schemas.microsoft.com/office/drawing/2014/main" val="20006"/>
                    </a:ext>
                  </a:extLst>
                </a:gridCol>
                <a:gridCol w="392113">
                  <a:extLst>
                    <a:ext uri="{9D8B030D-6E8A-4147-A177-3AD203B41FA5}">
                      <a16:colId xmlns:a16="http://schemas.microsoft.com/office/drawing/2014/main" val="20007"/>
                    </a:ext>
                  </a:extLst>
                </a:gridCol>
                <a:gridCol w="392112">
                  <a:extLst>
                    <a:ext uri="{9D8B030D-6E8A-4147-A177-3AD203B41FA5}">
                      <a16:colId xmlns:a16="http://schemas.microsoft.com/office/drawing/2014/main" val="20008"/>
                    </a:ext>
                  </a:extLst>
                </a:gridCol>
              </a:tblGrid>
              <a:tr h="487362">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8</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2</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6</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5</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 name="Text Box 131"/>
          <p:cNvSpPr txBox="1">
            <a:spLocks noChangeArrowheads="1"/>
          </p:cNvSpPr>
          <p:nvPr/>
        </p:nvSpPr>
        <p:spPr bwMode="auto">
          <a:xfrm>
            <a:off x="737553" y="4394989"/>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1600" b="0" u="none">
                <a:latin typeface="Arial" panose="020B0604020202020204" pitchFamily="34" charset="0"/>
              </a:rPr>
              <a:t>P1</a:t>
            </a:r>
          </a:p>
        </p:txBody>
      </p:sp>
      <p:sp>
        <p:nvSpPr>
          <p:cNvPr id="37" name="Text Box 132"/>
          <p:cNvSpPr txBox="1">
            <a:spLocks noChangeArrowheads="1"/>
          </p:cNvSpPr>
          <p:nvPr/>
        </p:nvSpPr>
        <p:spPr bwMode="auto">
          <a:xfrm>
            <a:off x="737553" y="5115714"/>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1600" b="0" u="none">
                <a:latin typeface="Arial" panose="020B0604020202020204" pitchFamily="34" charset="0"/>
              </a:rPr>
              <a:t>P2</a:t>
            </a:r>
          </a:p>
        </p:txBody>
      </p:sp>
      <p:sp>
        <p:nvSpPr>
          <p:cNvPr id="38" name="Text Box 133"/>
          <p:cNvSpPr txBox="1">
            <a:spLocks noChangeArrowheads="1"/>
          </p:cNvSpPr>
          <p:nvPr/>
        </p:nvSpPr>
        <p:spPr bwMode="auto">
          <a:xfrm>
            <a:off x="4756150" y="5830593"/>
            <a:ext cx="2736850" cy="863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000" u="none">
                <a:latin typeface="Arial" panose="020B0604020202020204" pitchFamily="34" charset="0"/>
              </a:rPr>
              <a:t>映射关系：</a:t>
            </a:r>
          </a:p>
          <a:p>
            <a:pPr eaLnBrk="1" hangingPunct="1">
              <a:spcBef>
                <a:spcPct val="50000"/>
              </a:spcBef>
            </a:pPr>
            <a:r>
              <a:rPr lang="en-US" altLang="zh-CN" sz="2000" b="0" u="none">
                <a:latin typeface="Arial" panose="020B0604020202020204" pitchFamily="34" charset="0"/>
              </a:rPr>
              <a:t>4 </a:t>
            </a:r>
            <a:r>
              <a:rPr lang="en-US" altLang="zh-CN" sz="2000" b="0" u="none">
                <a:latin typeface="Arial" panose="020B0604020202020204" pitchFamily="34" charset="0"/>
                <a:sym typeface="Symbol" panose="05050102010706020507" pitchFamily="18" charset="2"/>
              </a:rPr>
              <a:t>8</a:t>
            </a:r>
            <a:r>
              <a:rPr lang="zh-CN" altLang="en-US" sz="2000" b="0" u="none">
                <a:latin typeface="Arial" panose="020B0604020202020204" pitchFamily="34" charset="0"/>
                <a:sym typeface="Symbol" panose="05050102010706020507" pitchFamily="18" charset="2"/>
              </a:rPr>
              <a:t>、</a:t>
            </a:r>
            <a:r>
              <a:rPr lang="en-US" altLang="zh-CN" sz="2000" b="0" u="none">
                <a:latin typeface="Arial" panose="020B0604020202020204" pitchFamily="34" charset="0"/>
                <a:sym typeface="Symbol" panose="05050102010706020507" pitchFamily="18" charset="2"/>
              </a:rPr>
              <a:t>5 2</a:t>
            </a:r>
            <a:r>
              <a:rPr lang="zh-CN" altLang="en-US" sz="2000" b="0" u="none">
                <a:latin typeface="Arial" panose="020B0604020202020204" pitchFamily="34" charset="0"/>
                <a:sym typeface="Symbol" panose="05050102010706020507" pitchFamily="18" charset="2"/>
              </a:rPr>
              <a:t>、</a:t>
            </a:r>
            <a:r>
              <a:rPr lang="en-US" altLang="zh-CN" sz="2000" b="0" u="none">
                <a:latin typeface="Arial" panose="020B0604020202020204" pitchFamily="34" charset="0"/>
                <a:sym typeface="Symbol" panose="05050102010706020507" pitchFamily="18" charset="2"/>
              </a:rPr>
              <a:t>7 5</a:t>
            </a:r>
          </a:p>
        </p:txBody>
      </p:sp>
      <p:sp>
        <p:nvSpPr>
          <p:cNvPr id="39" name="Text Box 135"/>
          <p:cNvSpPr txBox="1">
            <a:spLocks noChangeArrowheads="1"/>
          </p:cNvSpPr>
          <p:nvPr/>
        </p:nvSpPr>
        <p:spPr bwMode="auto">
          <a:xfrm>
            <a:off x="6857048" y="4463041"/>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1600" b="0" u="none">
                <a:latin typeface="Arial" panose="020B0604020202020204" pitchFamily="34" charset="0"/>
              </a:rPr>
              <a:t>c1</a:t>
            </a:r>
          </a:p>
        </p:txBody>
      </p:sp>
      <p:sp>
        <p:nvSpPr>
          <p:cNvPr id="40" name="Text Box 136"/>
          <p:cNvSpPr txBox="1">
            <a:spLocks noChangeArrowheads="1"/>
          </p:cNvSpPr>
          <p:nvPr/>
        </p:nvSpPr>
        <p:spPr bwMode="auto">
          <a:xfrm>
            <a:off x="6857048" y="5063116"/>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1600" b="0" u="none">
                <a:latin typeface="Arial" panose="020B0604020202020204" pitchFamily="34" charset="0"/>
              </a:rPr>
              <a:t>c2</a:t>
            </a:r>
          </a:p>
        </p:txBody>
      </p:sp>
    </p:spTree>
    <p:extLst>
      <p:ext uri="{BB962C8B-B14F-4D97-AF65-F5344CB8AC3E}">
        <p14:creationId xmlns:p14="http://schemas.microsoft.com/office/powerpoint/2010/main" val="29547305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ppt_w*0.05"/>
                                          </p:val>
                                        </p:tav>
                                        <p:tav tm="100000">
                                          <p:val>
                                            <p:strVal val="#ppt_w"/>
                                          </p:val>
                                        </p:tav>
                                      </p:tavLst>
                                    </p:anim>
                                    <p:anim calcmode="lin" valueType="num">
                                      <p:cBhvr>
                                        <p:cTn id="8" dur="500" fill="hold"/>
                                        <p:tgtEl>
                                          <p:spTgt spid="12"/>
                                        </p:tgtEl>
                                        <p:attrNameLst>
                                          <p:attrName>ppt_h</p:attrName>
                                        </p:attrNameLst>
                                      </p:cBhvr>
                                      <p:tavLst>
                                        <p:tav tm="0">
                                          <p:val>
                                            <p:strVal val="#ppt_h"/>
                                          </p:val>
                                        </p:tav>
                                        <p:tav tm="100000">
                                          <p:val>
                                            <p:strVal val="#ppt_h"/>
                                          </p:val>
                                        </p:tav>
                                      </p:tavLst>
                                    </p:anim>
                                    <p:anim calcmode="lin" valueType="num">
                                      <p:cBhvr>
                                        <p:cTn id="9" dur="500" fill="hold"/>
                                        <p:tgtEl>
                                          <p:spTgt spid="12"/>
                                        </p:tgtEl>
                                        <p:attrNameLst>
                                          <p:attrName>ppt_x</p:attrName>
                                        </p:attrNameLst>
                                      </p:cBhvr>
                                      <p:tavLst>
                                        <p:tav tm="0">
                                          <p:val>
                                            <p:strVal val="#ppt_x-.2"/>
                                          </p:val>
                                        </p:tav>
                                        <p:tav tm="100000">
                                          <p:val>
                                            <p:strVal val="#ppt_x"/>
                                          </p:val>
                                        </p:tav>
                                      </p:tavLst>
                                    </p:anim>
                                    <p:anim calcmode="lin" valueType="num">
                                      <p:cBhvr>
                                        <p:cTn id="10" dur="500" fill="hold"/>
                                        <p:tgtEl>
                                          <p:spTgt spid="12"/>
                                        </p:tgtEl>
                                        <p:attrNameLst>
                                          <p:attrName>ppt_y</p:attrName>
                                        </p:attrNameLst>
                                      </p:cBhvr>
                                      <p:tavLst>
                                        <p:tav tm="0">
                                          <p:val>
                                            <p:strVal val="#ppt_y"/>
                                          </p:val>
                                        </p:tav>
                                        <p:tav tm="100000">
                                          <p:val>
                                            <p:strVal val="#ppt_y"/>
                                          </p:val>
                                        </p:tav>
                                      </p:tavLst>
                                    </p:anim>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1">
                                            <p:txEl>
                                              <p:pRg st="0" end="0"/>
                                            </p:txEl>
                                          </p:spTgt>
                                        </p:tgtEl>
                                        <p:attrNameLst>
                                          <p:attrName>style.visibility</p:attrName>
                                        </p:attrNameLst>
                                      </p:cBhvr>
                                      <p:to>
                                        <p:strVal val="visible"/>
                                      </p:to>
                                    </p:set>
                                    <p:anim calcmode="lin" valueType="num">
                                      <p:cBhvr additive="base">
                                        <p:cTn id="16"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500" fill="hold"/>
                                        <p:tgtEl>
                                          <p:spTgt spid="36"/>
                                        </p:tgtEl>
                                        <p:attrNameLst>
                                          <p:attrName>ppt_x</p:attrName>
                                        </p:attrNameLst>
                                      </p:cBhvr>
                                      <p:tavLst>
                                        <p:tav tm="0">
                                          <p:val>
                                            <p:strVal val="#ppt_x"/>
                                          </p:val>
                                        </p:tav>
                                        <p:tav tm="100000">
                                          <p:val>
                                            <p:strVal val="#ppt_x"/>
                                          </p:val>
                                        </p:tav>
                                      </p:tavLst>
                                    </p:anim>
                                    <p:anim calcmode="lin" valueType="num">
                                      <p:cBhvr additive="base">
                                        <p:cTn id="23" dur="500" fill="hold"/>
                                        <p:tgtEl>
                                          <p:spTgt spid="3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500" fill="hold"/>
                                        <p:tgtEl>
                                          <p:spTgt spid="32"/>
                                        </p:tgtEl>
                                        <p:attrNameLst>
                                          <p:attrName>ppt_x</p:attrName>
                                        </p:attrNameLst>
                                      </p:cBhvr>
                                      <p:tavLst>
                                        <p:tav tm="0">
                                          <p:val>
                                            <p:strVal val="#ppt_x"/>
                                          </p:val>
                                        </p:tav>
                                        <p:tav tm="100000">
                                          <p:val>
                                            <p:strVal val="#ppt_x"/>
                                          </p:val>
                                        </p:tav>
                                      </p:tavLst>
                                    </p:anim>
                                    <p:anim calcmode="lin" valueType="num">
                                      <p:cBhvr additive="base">
                                        <p:cTn id="27" dur="500" fill="hold"/>
                                        <p:tgtEl>
                                          <p:spTgt spid="32"/>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7"/>
                                        </p:tgtEl>
                                        <p:attrNameLst>
                                          <p:attrName>style.visibility</p:attrName>
                                        </p:attrNameLst>
                                      </p:cBhvr>
                                      <p:to>
                                        <p:strVal val="visible"/>
                                      </p:to>
                                    </p:set>
                                    <p:anim calcmode="lin" valueType="num">
                                      <p:cBhvr additive="base">
                                        <p:cTn id="30" dur="500" fill="hold"/>
                                        <p:tgtEl>
                                          <p:spTgt spid="37"/>
                                        </p:tgtEl>
                                        <p:attrNameLst>
                                          <p:attrName>ppt_x</p:attrName>
                                        </p:attrNameLst>
                                      </p:cBhvr>
                                      <p:tavLst>
                                        <p:tav tm="0">
                                          <p:val>
                                            <p:strVal val="#ppt_x"/>
                                          </p:val>
                                        </p:tav>
                                        <p:tav tm="100000">
                                          <p:val>
                                            <p:strVal val="#ppt_x"/>
                                          </p:val>
                                        </p:tav>
                                      </p:tavLst>
                                    </p:anim>
                                    <p:anim calcmode="lin" valueType="num">
                                      <p:cBhvr additive="base">
                                        <p:cTn id="31" dur="500" fill="hold"/>
                                        <p:tgtEl>
                                          <p:spTgt spid="37"/>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 calcmode="lin" valueType="num">
                                      <p:cBhvr additive="base">
                                        <p:cTn id="34" dur="500" fill="hold"/>
                                        <p:tgtEl>
                                          <p:spTgt spid="33"/>
                                        </p:tgtEl>
                                        <p:attrNameLst>
                                          <p:attrName>ppt_x</p:attrName>
                                        </p:attrNameLst>
                                      </p:cBhvr>
                                      <p:tavLst>
                                        <p:tav tm="0">
                                          <p:val>
                                            <p:strVal val="#ppt_x"/>
                                          </p:val>
                                        </p:tav>
                                        <p:tav tm="100000">
                                          <p:val>
                                            <p:strVal val="#ppt_x"/>
                                          </p:val>
                                        </p:tav>
                                      </p:tavLst>
                                    </p:anim>
                                    <p:anim calcmode="lin" valueType="num">
                                      <p:cBhvr additive="base">
                                        <p:cTn id="3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4" presetClass="entr" presetSubtype="0" fill="hold" grpId="0" nodeType="clickEffect">
                                  <p:stCondLst>
                                    <p:cond delay="0"/>
                                  </p:stCondLst>
                                  <p:childTnLst>
                                    <p:set>
                                      <p:cBhvr>
                                        <p:cTn id="39" dur="1" fill="hold">
                                          <p:stCondLst>
                                            <p:cond delay="0"/>
                                          </p:stCondLst>
                                        </p:cTn>
                                        <p:tgtEl>
                                          <p:spTgt spid="38"/>
                                        </p:tgtEl>
                                        <p:attrNameLst>
                                          <p:attrName>style.visibility</p:attrName>
                                        </p:attrNameLst>
                                      </p:cBhvr>
                                      <p:to>
                                        <p:strVal val="visible"/>
                                      </p:to>
                                    </p:set>
                                    <p:anim to="" calcmode="lin" valueType="num">
                                      <p:cBhvr>
                                        <p:cTn id="40" dur="1" fill="hold"/>
                                        <p:tgtEl>
                                          <p:spTgt spid="38"/>
                                        </p:tgtEl>
                                        <p:attrNameLst>
                                          <p:attrName/>
                                        </p:attrNameLst>
                                      </p:cBhvr>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500" fill="hold"/>
                                        <p:tgtEl>
                                          <p:spTgt spid="34"/>
                                        </p:tgtEl>
                                        <p:attrNameLst>
                                          <p:attrName>ppt_x</p:attrName>
                                        </p:attrNameLst>
                                      </p:cBhvr>
                                      <p:tavLst>
                                        <p:tav tm="0">
                                          <p:val>
                                            <p:strVal val="#ppt_x"/>
                                          </p:val>
                                        </p:tav>
                                        <p:tav tm="100000">
                                          <p:val>
                                            <p:strVal val="#ppt_x"/>
                                          </p:val>
                                        </p:tav>
                                      </p:tavLst>
                                    </p:anim>
                                    <p:anim calcmode="lin" valueType="num">
                                      <p:cBhvr additive="base">
                                        <p:cTn id="46" dur="500" fill="hold"/>
                                        <p:tgtEl>
                                          <p:spTgt spid="34"/>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500" fill="hold"/>
                                        <p:tgtEl>
                                          <p:spTgt spid="35"/>
                                        </p:tgtEl>
                                        <p:attrNameLst>
                                          <p:attrName>ppt_x</p:attrName>
                                        </p:attrNameLst>
                                      </p:cBhvr>
                                      <p:tavLst>
                                        <p:tav tm="0">
                                          <p:val>
                                            <p:strVal val="#ppt_x"/>
                                          </p:val>
                                        </p:tav>
                                        <p:tav tm="100000">
                                          <p:val>
                                            <p:strVal val="#ppt_x"/>
                                          </p:val>
                                        </p:tav>
                                      </p:tavLst>
                                    </p:anim>
                                    <p:anim calcmode="lin" valueType="num">
                                      <p:cBhvr additive="base">
                                        <p:cTn id="50" dur="500" fill="hold"/>
                                        <p:tgtEl>
                                          <p:spTgt spid="3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additive="base">
                                        <p:cTn id="53" dur="500" fill="hold"/>
                                        <p:tgtEl>
                                          <p:spTgt spid="39"/>
                                        </p:tgtEl>
                                        <p:attrNameLst>
                                          <p:attrName>ppt_x</p:attrName>
                                        </p:attrNameLst>
                                      </p:cBhvr>
                                      <p:tavLst>
                                        <p:tav tm="0">
                                          <p:val>
                                            <p:strVal val="#ppt_x"/>
                                          </p:val>
                                        </p:tav>
                                        <p:tav tm="100000">
                                          <p:val>
                                            <p:strVal val="#ppt_x"/>
                                          </p:val>
                                        </p:tav>
                                      </p:tavLst>
                                    </p:anim>
                                    <p:anim calcmode="lin" valueType="num">
                                      <p:cBhvr additive="base">
                                        <p:cTn id="54" dur="500" fill="hold"/>
                                        <p:tgtEl>
                                          <p:spTgt spid="3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additive="base">
                                        <p:cTn id="57" dur="500" fill="hold"/>
                                        <p:tgtEl>
                                          <p:spTgt spid="40"/>
                                        </p:tgtEl>
                                        <p:attrNameLst>
                                          <p:attrName>ppt_x</p:attrName>
                                        </p:attrNameLst>
                                      </p:cBhvr>
                                      <p:tavLst>
                                        <p:tav tm="0">
                                          <p:val>
                                            <p:strVal val="#ppt_x"/>
                                          </p:val>
                                        </p:tav>
                                        <p:tav tm="100000">
                                          <p:val>
                                            <p:strVal val="#ppt_x"/>
                                          </p:val>
                                        </p:tav>
                                      </p:tavLst>
                                    </p:anim>
                                    <p:anim calcmode="lin" valueType="num">
                                      <p:cBhvr additive="base">
                                        <p:cTn id="5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36" grpId="0"/>
      <p:bldP spid="38" grpId="0" animBg="1"/>
      <p:bldP spid="39" grpId="0"/>
      <p:bldP spid="4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遗传算法介绍</a:t>
            </a: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文本框 24"/>
          <p:cNvSpPr txBox="1"/>
          <p:nvPr/>
        </p:nvSpPr>
        <p:spPr>
          <a:xfrm>
            <a:off x="101605" y="1012507"/>
            <a:ext cx="2788199" cy="400110"/>
          </a:xfrm>
          <a:prstGeom prst="rect">
            <a:avLst/>
          </a:prstGeom>
          <a:noFill/>
        </p:spPr>
        <p:txBody>
          <a:bodyPr wrap="none" rtlCol="0">
            <a:spAutoFit/>
          </a:bodyPr>
          <a:lstStyle/>
          <a:p>
            <a:pPr marL="285750" indent="-285750">
              <a:buFont typeface="Wingdings" panose="05000000000000000000" pitchFamily="2" charset="2"/>
              <a:buChar char="n"/>
            </a:pPr>
            <a:r>
              <a:rPr lang="en-US" altLang="zh-CN" sz="2000" dirty="0">
                <a:latin typeface="Cooper Black" panose="0208090404030B020404" pitchFamily="18" charset="0"/>
                <a:ea typeface="微软雅黑" panose="020B0503020204020204" pitchFamily="34" charset="-122"/>
              </a:rPr>
              <a:t>TSP</a:t>
            </a:r>
            <a:r>
              <a:rPr lang="zh-CN" altLang="en-US" sz="2000" dirty="0">
                <a:latin typeface="Cooper Black" panose="0208090404030B020404" pitchFamily="18" charset="0"/>
                <a:ea typeface="微软雅黑" panose="020B0503020204020204" pitchFamily="34" charset="-122"/>
              </a:rPr>
              <a:t>问题的遗传算法</a:t>
            </a:r>
            <a:endParaRPr lang="zh-CN" altLang="en-US" sz="2000" dirty="0">
              <a:latin typeface="微软雅黑" panose="020B0503020204020204" pitchFamily="34" charset="-122"/>
              <a:ea typeface="微软雅黑" panose="020B0503020204020204" pitchFamily="34" charset="-122"/>
            </a:endParaRPr>
          </a:p>
        </p:txBody>
      </p:sp>
      <p:sp>
        <p:nvSpPr>
          <p:cNvPr id="31" name="Rectangle 3"/>
          <p:cNvSpPr txBox="1">
            <a:spLocks noChangeArrowheads="1"/>
          </p:cNvSpPr>
          <p:nvPr/>
        </p:nvSpPr>
        <p:spPr>
          <a:xfrm>
            <a:off x="410141" y="1559001"/>
            <a:ext cx="10826432" cy="422379"/>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CN" altLang="en-US" sz="2200" b="1" dirty="0"/>
              <a:t>双亲</a:t>
            </a:r>
            <a:r>
              <a:rPr lang="en-US" altLang="zh-CN" sz="2200" b="1" dirty="0"/>
              <a:t>P1,P2</a:t>
            </a:r>
            <a:r>
              <a:rPr lang="zh-CN" altLang="en-US" sz="2200" b="1" dirty="0"/>
              <a:t>随机选取两个交叉点，得到一个匹配段</a:t>
            </a:r>
            <a:r>
              <a:rPr lang="en-US" altLang="zh-CN" sz="2200" b="1" dirty="0"/>
              <a:t>,</a:t>
            </a:r>
            <a:r>
              <a:rPr lang="zh-CN" altLang="en-US" sz="2200" b="1" dirty="0"/>
              <a:t>根据交叉点中间段给出映射关系。</a:t>
            </a:r>
          </a:p>
        </p:txBody>
      </p:sp>
      <p:graphicFrame>
        <p:nvGraphicFramePr>
          <p:cNvPr id="32" name="Group 141"/>
          <p:cNvGraphicFramePr>
            <a:graphicFrameLocks/>
          </p:cNvGraphicFramePr>
          <p:nvPr>
            <p:extLst>
              <p:ext uri="{D42A27DB-BD31-4B8C-83A1-F6EECF244321}">
                <p14:modId xmlns:p14="http://schemas.microsoft.com/office/powerpoint/2010/main" val="1206910448"/>
              </p:ext>
            </p:extLst>
          </p:nvPr>
        </p:nvGraphicFramePr>
        <p:xfrm>
          <a:off x="1201738" y="2052712"/>
          <a:ext cx="3667125" cy="522287"/>
        </p:xfrm>
        <a:graphic>
          <a:graphicData uri="http://schemas.openxmlformats.org/drawingml/2006/table">
            <a:tbl>
              <a:tblPr/>
              <a:tblGrid>
                <a:gridCol w="407987">
                  <a:extLst>
                    <a:ext uri="{9D8B030D-6E8A-4147-A177-3AD203B41FA5}">
                      <a16:colId xmlns:a16="http://schemas.microsoft.com/office/drawing/2014/main" val="20000"/>
                    </a:ext>
                  </a:extLst>
                </a:gridCol>
                <a:gridCol w="407988">
                  <a:extLst>
                    <a:ext uri="{9D8B030D-6E8A-4147-A177-3AD203B41FA5}">
                      <a16:colId xmlns:a16="http://schemas.microsoft.com/office/drawing/2014/main" val="20001"/>
                    </a:ext>
                  </a:extLst>
                </a:gridCol>
                <a:gridCol w="406400">
                  <a:extLst>
                    <a:ext uri="{9D8B030D-6E8A-4147-A177-3AD203B41FA5}">
                      <a16:colId xmlns:a16="http://schemas.microsoft.com/office/drawing/2014/main" val="20002"/>
                    </a:ext>
                  </a:extLst>
                </a:gridCol>
                <a:gridCol w="407987">
                  <a:extLst>
                    <a:ext uri="{9D8B030D-6E8A-4147-A177-3AD203B41FA5}">
                      <a16:colId xmlns:a16="http://schemas.microsoft.com/office/drawing/2014/main" val="20003"/>
                    </a:ext>
                  </a:extLst>
                </a:gridCol>
                <a:gridCol w="406400">
                  <a:extLst>
                    <a:ext uri="{9D8B030D-6E8A-4147-A177-3AD203B41FA5}">
                      <a16:colId xmlns:a16="http://schemas.microsoft.com/office/drawing/2014/main" val="20004"/>
                    </a:ext>
                  </a:extLst>
                </a:gridCol>
                <a:gridCol w="407988">
                  <a:extLst>
                    <a:ext uri="{9D8B030D-6E8A-4147-A177-3AD203B41FA5}">
                      <a16:colId xmlns:a16="http://schemas.microsoft.com/office/drawing/2014/main" val="20005"/>
                    </a:ext>
                  </a:extLst>
                </a:gridCol>
                <a:gridCol w="406400">
                  <a:extLst>
                    <a:ext uri="{9D8B030D-6E8A-4147-A177-3AD203B41FA5}">
                      <a16:colId xmlns:a16="http://schemas.microsoft.com/office/drawing/2014/main" val="20006"/>
                    </a:ext>
                  </a:extLst>
                </a:gridCol>
                <a:gridCol w="407987">
                  <a:extLst>
                    <a:ext uri="{9D8B030D-6E8A-4147-A177-3AD203B41FA5}">
                      <a16:colId xmlns:a16="http://schemas.microsoft.com/office/drawing/2014/main" val="20007"/>
                    </a:ext>
                  </a:extLst>
                </a:gridCol>
                <a:gridCol w="407988">
                  <a:extLst>
                    <a:ext uri="{9D8B030D-6E8A-4147-A177-3AD203B41FA5}">
                      <a16:colId xmlns:a16="http://schemas.microsoft.com/office/drawing/2014/main" val="20008"/>
                    </a:ext>
                  </a:extLst>
                </a:gridCol>
              </a:tblGrid>
              <a:tr h="522287">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3" name="Group 85"/>
          <p:cNvGraphicFramePr>
            <a:graphicFrameLocks/>
          </p:cNvGraphicFramePr>
          <p:nvPr>
            <p:extLst>
              <p:ext uri="{D42A27DB-BD31-4B8C-83A1-F6EECF244321}">
                <p14:modId xmlns:p14="http://schemas.microsoft.com/office/powerpoint/2010/main" val="3699788360"/>
              </p:ext>
            </p:extLst>
          </p:nvPr>
        </p:nvGraphicFramePr>
        <p:xfrm>
          <a:off x="1201738" y="2781374"/>
          <a:ext cx="3667125" cy="520700"/>
        </p:xfrm>
        <a:graphic>
          <a:graphicData uri="http://schemas.openxmlformats.org/drawingml/2006/table">
            <a:tbl>
              <a:tblPr/>
              <a:tblGrid>
                <a:gridCol w="407987">
                  <a:extLst>
                    <a:ext uri="{9D8B030D-6E8A-4147-A177-3AD203B41FA5}">
                      <a16:colId xmlns:a16="http://schemas.microsoft.com/office/drawing/2014/main" val="20000"/>
                    </a:ext>
                  </a:extLst>
                </a:gridCol>
                <a:gridCol w="407988">
                  <a:extLst>
                    <a:ext uri="{9D8B030D-6E8A-4147-A177-3AD203B41FA5}">
                      <a16:colId xmlns:a16="http://schemas.microsoft.com/office/drawing/2014/main" val="20001"/>
                    </a:ext>
                  </a:extLst>
                </a:gridCol>
                <a:gridCol w="406400">
                  <a:extLst>
                    <a:ext uri="{9D8B030D-6E8A-4147-A177-3AD203B41FA5}">
                      <a16:colId xmlns:a16="http://schemas.microsoft.com/office/drawing/2014/main" val="20002"/>
                    </a:ext>
                  </a:extLst>
                </a:gridCol>
                <a:gridCol w="407987">
                  <a:extLst>
                    <a:ext uri="{9D8B030D-6E8A-4147-A177-3AD203B41FA5}">
                      <a16:colId xmlns:a16="http://schemas.microsoft.com/office/drawing/2014/main" val="20003"/>
                    </a:ext>
                  </a:extLst>
                </a:gridCol>
                <a:gridCol w="406400">
                  <a:extLst>
                    <a:ext uri="{9D8B030D-6E8A-4147-A177-3AD203B41FA5}">
                      <a16:colId xmlns:a16="http://schemas.microsoft.com/office/drawing/2014/main" val="20004"/>
                    </a:ext>
                  </a:extLst>
                </a:gridCol>
                <a:gridCol w="407988">
                  <a:extLst>
                    <a:ext uri="{9D8B030D-6E8A-4147-A177-3AD203B41FA5}">
                      <a16:colId xmlns:a16="http://schemas.microsoft.com/office/drawing/2014/main" val="20005"/>
                    </a:ext>
                  </a:extLst>
                </a:gridCol>
                <a:gridCol w="406400">
                  <a:extLst>
                    <a:ext uri="{9D8B030D-6E8A-4147-A177-3AD203B41FA5}">
                      <a16:colId xmlns:a16="http://schemas.microsoft.com/office/drawing/2014/main" val="20006"/>
                    </a:ext>
                  </a:extLst>
                </a:gridCol>
                <a:gridCol w="407987">
                  <a:extLst>
                    <a:ext uri="{9D8B030D-6E8A-4147-A177-3AD203B41FA5}">
                      <a16:colId xmlns:a16="http://schemas.microsoft.com/office/drawing/2014/main" val="20007"/>
                    </a:ext>
                  </a:extLst>
                </a:gridCol>
                <a:gridCol w="407988">
                  <a:extLst>
                    <a:ext uri="{9D8B030D-6E8A-4147-A177-3AD203B41FA5}">
                      <a16:colId xmlns:a16="http://schemas.microsoft.com/office/drawing/2014/main" val="20008"/>
                    </a:ext>
                  </a:extLst>
                </a:gridCol>
              </a:tblGrid>
              <a:tr h="520700">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4" name="Group 144"/>
          <p:cNvGraphicFramePr>
            <a:graphicFrameLocks noGrp="1"/>
          </p:cNvGraphicFramePr>
          <p:nvPr>
            <p:extLst>
              <p:ext uri="{D42A27DB-BD31-4B8C-83A1-F6EECF244321}">
                <p14:modId xmlns:p14="http://schemas.microsoft.com/office/powerpoint/2010/main" val="883369593"/>
              </p:ext>
            </p:extLst>
          </p:nvPr>
        </p:nvGraphicFramePr>
        <p:xfrm>
          <a:off x="7198995" y="2808152"/>
          <a:ext cx="3527425" cy="487572"/>
        </p:xfrm>
        <a:graphic>
          <a:graphicData uri="http://schemas.openxmlformats.org/drawingml/2006/table">
            <a:tbl>
              <a:tblPr/>
              <a:tblGrid>
                <a:gridCol w="392113">
                  <a:extLst>
                    <a:ext uri="{9D8B030D-6E8A-4147-A177-3AD203B41FA5}">
                      <a16:colId xmlns:a16="http://schemas.microsoft.com/office/drawing/2014/main" val="20000"/>
                    </a:ext>
                  </a:extLst>
                </a:gridCol>
                <a:gridCol w="392112">
                  <a:extLst>
                    <a:ext uri="{9D8B030D-6E8A-4147-A177-3AD203B41FA5}">
                      <a16:colId xmlns:a16="http://schemas.microsoft.com/office/drawing/2014/main" val="20001"/>
                    </a:ext>
                  </a:extLst>
                </a:gridCol>
                <a:gridCol w="392113">
                  <a:extLst>
                    <a:ext uri="{9D8B030D-6E8A-4147-A177-3AD203B41FA5}">
                      <a16:colId xmlns:a16="http://schemas.microsoft.com/office/drawing/2014/main" val="20002"/>
                    </a:ext>
                  </a:extLst>
                </a:gridCol>
                <a:gridCol w="392112">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92113">
                  <a:extLst>
                    <a:ext uri="{9D8B030D-6E8A-4147-A177-3AD203B41FA5}">
                      <a16:colId xmlns:a16="http://schemas.microsoft.com/office/drawing/2014/main" val="20005"/>
                    </a:ext>
                  </a:extLst>
                </a:gridCol>
                <a:gridCol w="392112">
                  <a:extLst>
                    <a:ext uri="{9D8B030D-6E8A-4147-A177-3AD203B41FA5}">
                      <a16:colId xmlns:a16="http://schemas.microsoft.com/office/drawing/2014/main" val="20006"/>
                    </a:ext>
                  </a:extLst>
                </a:gridCol>
                <a:gridCol w="392113">
                  <a:extLst>
                    <a:ext uri="{9D8B030D-6E8A-4147-A177-3AD203B41FA5}">
                      <a16:colId xmlns:a16="http://schemas.microsoft.com/office/drawing/2014/main" val="20007"/>
                    </a:ext>
                  </a:extLst>
                </a:gridCol>
                <a:gridCol w="392112">
                  <a:extLst>
                    <a:ext uri="{9D8B030D-6E8A-4147-A177-3AD203B41FA5}">
                      <a16:colId xmlns:a16="http://schemas.microsoft.com/office/drawing/2014/main" val="20008"/>
                    </a:ext>
                  </a:extLst>
                </a:gridCol>
              </a:tblGrid>
              <a:tr h="487362">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4</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5</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6</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7</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5" name="Group 145"/>
          <p:cNvGraphicFramePr>
            <a:graphicFrameLocks noGrp="1"/>
          </p:cNvGraphicFramePr>
          <p:nvPr>
            <p:extLst>
              <p:ext uri="{D42A27DB-BD31-4B8C-83A1-F6EECF244321}">
                <p14:modId xmlns:p14="http://schemas.microsoft.com/office/powerpoint/2010/main" val="1356991995"/>
              </p:ext>
            </p:extLst>
          </p:nvPr>
        </p:nvGraphicFramePr>
        <p:xfrm>
          <a:off x="7198995" y="2087427"/>
          <a:ext cx="3527425" cy="487572"/>
        </p:xfrm>
        <a:graphic>
          <a:graphicData uri="http://schemas.openxmlformats.org/drawingml/2006/table">
            <a:tbl>
              <a:tblPr/>
              <a:tblGrid>
                <a:gridCol w="392113">
                  <a:extLst>
                    <a:ext uri="{9D8B030D-6E8A-4147-A177-3AD203B41FA5}">
                      <a16:colId xmlns:a16="http://schemas.microsoft.com/office/drawing/2014/main" val="20000"/>
                    </a:ext>
                  </a:extLst>
                </a:gridCol>
                <a:gridCol w="392112">
                  <a:extLst>
                    <a:ext uri="{9D8B030D-6E8A-4147-A177-3AD203B41FA5}">
                      <a16:colId xmlns:a16="http://schemas.microsoft.com/office/drawing/2014/main" val="20001"/>
                    </a:ext>
                  </a:extLst>
                </a:gridCol>
                <a:gridCol w="392113">
                  <a:extLst>
                    <a:ext uri="{9D8B030D-6E8A-4147-A177-3AD203B41FA5}">
                      <a16:colId xmlns:a16="http://schemas.microsoft.com/office/drawing/2014/main" val="20002"/>
                    </a:ext>
                  </a:extLst>
                </a:gridCol>
                <a:gridCol w="392112">
                  <a:extLst>
                    <a:ext uri="{9D8B030D-6E8A-4147-A177-3AD203B41FA5}">
                      <a16:colId xmlns:a16="http://schemas.microsoft.com/office/drawing/2014/main" val="20003"/>
                    </a:ext>
                  </a:extLst>
                </a:gridCol>
                <a:gridCol w="374650">
                  <a:extLst>
                    <a:ext uri="{9D8B030D-6E8A-4147-A177-3AD203B41FA5}">
                      <a16:colId xmlns:a16="http://schemas.microsoft.com/office/drawing/2014/main" val="20004"/>
                    </a:ext>
                  </a:extLst>
                </a:gridCol>
                <a:gridCol w="407988">
                  <a:extLst>
                    <a:ext uri="{9D8B030D-6E8A-4147-A177-3AD203B41FA5}">
                      <a16:colId xmlns:a16="http://schemas.microsoft.com/office/drawing/2014/main" val="20005"/>
                    </a:ext>
                  </a:extLst>
                </a:gridCol>
                <a:gridCol w="392112">
                  <a:extLst>
                    <a:ext uri="{9D8B030D-6E8A-4147-A177-3AD203B41FA5}">
                      <a16:colId xmlns:a16="http://schemas.microsoft.com/office/drawing/2014/main" val="20006"/>
                    </a:ext>
                  </a:extLst>
                </a:gridCol>
                <a:gridCol w="392113">
                  <a:extLst>
                    <a:ext uri="{9D8B030D-6E8A-4147-A177-3AD203B41FA5}">
                      <a16:colId xmlns:a16="http://schemas.microsoft.com/office/drawing/2014/main" val="20007"/>
                    </a:ext>
                  </a:extLst>
                </a:gridCol>
                <a:gridCol w="392112">
                  <a:extLst>
                    <a:ext uri="{9D8B030D-6E8A-4147-A177-3AD203B41FA5}">
                      <a16:colId xmlns:a16="http://schemas.microsoft.com/office/drawing/2014/main" val="20008"/>
                    </a:ext>
                  </a:extLst>
                </a:gridCol>
              </a:tblGrid>
              <a:tr h="487362">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8</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2</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6</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5</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 name="Text Box 131"/>
          <p:cNvSpPr txBox="1">
            <a:spLocks noChangeArrowheads="1"/>
          </p:cNvSpPr>
          <p:nvPr/>
        </p:nvSpPr>
        <p:spPr bwMode="auto">
          <a:xfrm>
            <a:off x="646113" y="2163837"/>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1600" b="0" u="none">
                <a:latin typeface="Arial" panose="020B0604020202020204" pitchFamily="34" charset="0"/>
              </a:rPr>
              <a:t>P1</a:t>
            </a:r>
          </a:p>
        </p:txBody>
      </p:sp>
      <p:sp>
        <p:nvSpPr>
          <p:cNvPr id="37" name="Text Box 132"/>
          <p:cNvSpPr txBox="1">
            <a:spLocks noChangeArrowheads="1"/>
          </p:cNvSpPr>
          <p:nvPr/>
        </p:nvSpPr>
        <p:spPr bwMode="auto">
          <a:xfrm>
            <a:off x="646113" y="2884562"/>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1600" b="0" u="none">
                <a:latin typeface="Arial" panose="020B0604020202020204" pitchFamily="34" charset="0"/>
              </a:rPr>
              <a:t>P2</a:t>
            </a:r>
          </a:p>
        </p:txBody>
      </p:sp>
      <p:sp>
        <p:nvSpPr>
          <p:cNvPr id="38" name="Text Box 133"/>
          <p:cNvSpPr txBox="1">
            <a:spLocks noChangeArrowheads="1"/>
          </p:cNvSpPr>
          <p:nvPr/>
        </p:nvSpPr>
        <p:spPr bwMode="auto">
          <a:xfrm>
            <a:off x="4664710" y="3599441"/>
            <a:ext cx="2736850" cy="863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000" u="none">
                <a:latin typeface="Arial" panose="020B0604020202020204" pitchFamily="34" charset="0"/>
              </a:rPr>
              <a:t>映射关系：</a:t>
            </a:r>
          </a:p>
          <a:p>
            <a:pPr eaLnBrk="1" hangingPunct="1">
              <a:spcBef>
                <a:spcPct val="50000"/>
              </a:spcBef>
            </a:pPr>
            <a:r>
              <a:rPr lang="en-US" altLang="zh-CN" sz="2000" b="0" u="none">
                <a:latin typeface="Arial" panose="020B0604020202020204" pitchFamily="34" charset="0"/>
              </a:rPr>
              <a:t>4 </a:t>
            </a:r>
            <a:r>
              <a:rPr lang="en-US" altLang="zh-CN" sz="2000" b="0" u="none">
                <a:latin typeface="Arial" panose="020B0604020202020204" pitchFamily="34" charset="0"/>
                <a:sym typeface="Symbol" panose="05050102010706020507" pitchFamily="18" charset="2"/>
              </a:rPr>
              <a:t>8</a:t>
            </a:r>
            <a:r>
              <a:rPr lang="zh-CN" altLang="en-US" sz="2000" b="0" u="none">
                <a:latin typeface="Arial" panose="020B0604020202020204" pitchFamily="34" charset="0"/>
                <a:sym typeface="Symbol" panose="05050102010706020507" pitchFamily="18" charset="2"/>
              </a:rPr>
              <a:t>、</a:t>
            </a:r>
            <a:r>
              <a:rPr lang="en-US" altLang="zh-CN" sz="2000" b="0" u="none">
                <a:latin typeface="Arial" panose="020B0604020202020204" pitchFamily="34" charset="0"/>
                <a:sym typeface="Symbol" panose="05050102010706020507" pitchFamily="18" charset="2"/>
              </a:rPr>
              <a:t>5 2</a:t>
            </a:r>
            <a:r>
              <a:rPr lang="zh-CN" altLang="en-US" sz="2000" b="0" u="none">
                <a:latin typeface="Arial" panose="020B0604020202020204" pitchFamily="34" charset="0"/>
                <a:sym typeface="Symbol" panose="05050102010706020507" pitchFamily="18" charset="2"/>
              </a:rPr>
              <a:t>、</a:t>
            </a:r>
            <a:r>
              <a:rPr lang="en-US" altLang="zh-CN" sz="2000" b="0" u="none">
                <a:latin typeface="Arial" panose="020B0604020202020204" pitchFamily="34" charset="0"/>
                <a:sym typeface="Symbol" panose="05050102010706020507" pitchFamily="18" charset="2"/>
              </a:rPr>
              <a:t>7 5</a:t>
            </a:r>
          </a:p>
        </p:txBody>
      </p:sp>
      <p:sp>
        <p:nvSpPr>
          <p:cNvPr id="39" name="Text Box 135"/>
          <p:cNvSpPr txBox="1">
            <a:spLocks noChangeArrowheads="1"/>
          </p:cNvSpPr>
          <p:nvPr/>
        </p:nvSpPr>
        <p:spPr bwMode="auto">
          <a:xfrm>
            <a:off x="6767195" y="2238449"/>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1600" b="0" u="none" dirty="0">
                <a:latin typeface="Arial" panose="020B0604020202020204" pitchFamily="34" charset="0"/>
              </a:rPr>
              <a:t>c1</a:t>
            </a:r>
          </a:p>
        </p:txBody>
      </p:sp>
      <p:sp>
        <p:nvSpPr>
          <p:cNvPr id="40" name="Text Box 136"/>
          <p:cNvSpPr txBox="1">
            <a:spLocks noChangeArrowheads="1"/>
          </p:cNvSpPr>
          <p:nvPr/>
        </p:nvSpPr>
        <p:spPr bwMode="auto">
          <a:xfrm>
            <a:off x="6767195" y="2884562"/>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1600" b="0" u="none">
                <a:latin typeface="Arial" panose="020B0604020202020204" pitchFamily="34" charset="0"/>
              </a:rPr>
              <a:t>c2</a:t>
            </a:r>
          </a:p>
        </p:txBody>
      </p:sp>
      <p:graphicFrame>
        <p:nvGraphicFramePr>
          <p:cNvPr id="28" name="Group 150"/>
          <p:cNvGraphicFramePr>
            <a:graphicFrameLocks noGrp="1"/>
          </p:cNvGraphicFramePr>
          <p:nvPr>
            <p:extLst>
              <p:ext uri="{D42A27DB-BD31-4B8C-83A1-F6EECF244321}">
                <p14:modId xmlns:p14="http://schemas.microsoft.com/office/powerpoint/2010/main" val="3406816099"/>
              </p:ext>
            </p:extLst>
          </p:nvPr>
        </p:nvGraphicFramePr>
        <p:xfrm>
          <a:off x="1341438" y="5559898"/>
          <a:ext cx="3527425" cy="487572"/>
        </p:xfrm>
        <a:graphic>
          <a:graphicData uri="http://schemas.openxmlformats.org/drawingml/2006/table">
            <a:tbl>
              <a:tblPr/>
              <a:tblGrid>
                <a:gridCol w="392112">
                  <a:extLst>
                    <a:ext uri="{9D8B030D-6E8A-4147-A177-3AD203B41FA5}">
                      <a16:colId xmlns:a16="http://schemas.microsoft.com/office/drawing/2014/main" val="20000"/>
                    </a:ext>
                  </a:extLst>
                </a:gridCol>
                <a:gridCol w="392113">
                  <a:extLst>
                    <a:ext uri="{9D8B030D-6E8A-4147-A177-3AD203B41FA5}">
                      <a16:colId xmlns:a16="http://schemas.microsoft.com/office/drawing/2014/main" val="20001"/>
                    </a:ext>
                  </a:extLst>
                </a:gridCol>
                <a:gridCol w="366712">
                  <a:extLst>
                    <a:ext uri="{9D8B030D-6E8A-4147-A177-3AD203B41FA5}">
                      <a16:colId xmlns:a16="http://schemas.microsoft.com/office/drawing/2014/main" val="20002"/>
                    </a:ext>
                  </a:extLst>
                </a:gridCol>
                <a:gridCol w="417513">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92112">
                  <a:extLst>
                    <a:ext uri="{9D8B030D-6E8A-4147-A177-3AD203B41FA5}">
                      <a16:colId xmlns:a16="http://schemas.microsoft.com/office/drawing/2014/main" val="20005"/>
                    </a:ext>
                  </a:extLst>
                </a:gridCol>
                <a:gridCol w="392113">
                  <a:extLst>
                    <a:ext uri="{9D8B030D-6E8A-4147-A177-3AD203B41FA5}">
                      <a16:colId xmlns:a16="http://schemas.microsoft.com/office/drawing/2014/main" val="20006"/>
                    </a:ext>
                  </a:extLst>
                </a:gridCol>
                <a:gridCol w="392112">
                  <a:extLst>
                    <a:ext uri="{9D8B030D-6E8A-4147-A177-3AD203B41FA5}">
                      <a16:colId xmlns:a16="http://schemas.microsoft.com/office/drawing/2014/main" val="20007"/>
                    </a:ext>
                  </a:extLst>
                </a:gridCol>
                <a:gridCol w="392113">
                  <a:extLst>
                    <a:ext uri="{9D8B030D-6E8A-4147-A177-3AD203B41FA5}">
                      <a16:colId xmlns:a16="http://schemas.microsoft.com/office/drawing/2014/main" val="20008"/>
                    </a:ext>
                  </a:extLst>
                </a:gridCol>
              </a:tblGrid>
              <a:tr h="487363">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9</a:t>
                      </a:r>
                    </a:p>
                  </a:txBody>
                  <a:tcPr marT="45666" marB="4566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3</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4</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5</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6</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7</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9" name="Group 149"/>
          <p:cNvGraphicFramePr>
            <a:graphicFrameLocks noGrp="1"/>
          </p:cNvGraphicFramePr>
          <p:nvPr>
            <p:extLst>
              <p:ext uri="{D42A27DB-BD31-4B8C-83A1-F6EECF244321}">
                <p14:modId xmlns:p14="http://schemas.microsoft.com/office/powerpoint/2010/main" val="559582575"/>
              </p:ext>
            </p:extLst>
          </p:nvPr>
        </p:nvGraphicFramePr>
        <p:xfrm>
          <a:off x="1341438" y="4839173"/>
          <a:ext cx="3527425" cy="487572"/>
        </p:xfrm>
        <a:graphic>
          <a:graphicData uri="http://schemas.openxmlformats.org/drawingml/2006/table">
            <a:tbl>
              <a:tblPr/>
              <a:tblGrid>
                <a:gridCol w="392112">
                  <a:extLst>
                    <a:ext uri="{9D8B030D-6E8A-4147-A177-3AD203B41FA5}">
                      <a16:colId xmlns:a16="http://schemas.microsoft.com/office/drawing/2014/main" val="20000"/>
                    </a:ext>
                  </a:extLst>
                </a:gridCol>
                <a:gridCol w="392113">
                  <a:extLst>
                    <a:ext uri="{9D8B030D-6E8A-4147-A177-3AD203B41FA5}">
                      <a16:colId xmlns:a16="http://schemas.microsoft.com/office/drawing/2014/main" val="20001"/>
                    </a:ext>
                  </a:extLst>
                </a:gridCol>
                <a:gridCol w="392112">
                  <a:extLst>
                    <a:ext uri="{9D8B030D-6E8A-4147-A177-3AD203B41FA5}">
                      <a16:colId xmlns:a16="http://schemas.microsoft.com/office/drawing/2014/main" val="20002"/>
                    </a:ext>
                  </a:extLst>
                </a:gridCol>
                <a:gridCol w="392113">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92112">
                  <a:extLst>
                    <a:ext uri="{9D8B030D-6E8A-4147-A177-3AD203B41FA5}">
                      <a16:colId xmlns:a16="http://schemas.microsoft.com/office/drawing/2014/main" val="20005"/>
                    </a:ext>
                  </a:extLst>
                </a:gridCol>
                <a:gridCol w="392113">
                  <a:extLst>
                    <a:ext uri="{9D8B030D-6E8A-4147-A177-3AD203B41FA5}">
                      <a16:colId xmlns:a16="http://schemas.microsoft.com/office/drawing/2014/main" val="20006"/>
                    </a:ext>
                  </a:extLst>
                </a:gridCol>
                <a:gridCol w="392112">
                  <a:extLst>
                    <a:ext uri="{9D8B030D-6E8A-4147-A177-3AD203B41FA5}">
                      <a16:colId xmlns:a16="http://schemas.microsoft.com/office/drawing/2014/main" val="20007"/>
                    </a:ext>
                  </a:extLst>
                </a:gridCol>
                <a:gridCol w="392113">
                  <a:extLst>
                    <a:ext uri="{9D8B030D-6E8A-4147-A177-3AD203B41FA5}">
                      <a16:colId xmlns:a16="http://schemas.microsoft.com/office/drawing/2014/main" val="20008"/>
                    </a:ext>
                  </a:extLst>
                </a:gridCol>
              </a:tblGrid>
              <a:tr h="487363">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T="45666" marB="4566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3</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8</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2</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6</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5</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9</a:t>
                      </a:r>
                    </a:p>
                  </a:txBody>
                  <a:tcPr marT="45666" marB="4566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0" name="Text Box 94"/>
          <p:cNvSpPr txBox="1">
            <a:spLocks noChangeArrowheads="1"/>
          </p:cNvSpPr>
          <p:nvPr/>
        </p:nvSpPr>
        <p:spPr bwMode="auto">
          <a:xfrm>
            <a:off x="908050" y="4896323"/>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1600" b="0" u="none">
                <a:latin typeface="Arial" panose="020B0604020202020204" pitchFamily="34" charset="0"/>
              </a:rPr>
              <a:t>c1</a:t>
            </a:r>
          </a:p>
        </p:txBody>
      </p:sp>
      <p:sp>
        <p:nvSpPr>
          <p:cNvPr id="41" name="Text Box 95"/>
          <p:cNvSpPr txBox="1">
            <a:spLocks noChangeArrowheads="1"/>
          </p:cNvSpPr>
          <p:nvPr/>
        </p:nvSpPr>
        <p:spPr bwMode="auto">
          <a:xfrm>
            <a:off x="908050" y="5615461"/>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1600" b="0" u="none">
                <a:latin typeface="Arial" panose="020B0604020202020204" pitchFamily="34" charset="0"/>
              </a:rPr>
              <a:t>c2</a:t>
            </a:r>
          </a:p>
        </p:txBody>
      </p:sp>
      <p:graphicFrame>
        <p:nvGraphicFramePr>
          <p:cNvPr id="42" name="Group 151"/>
          <p:cNvGraphicFramePr>
            <a:graphicFrameLocks noGrp="1"/>
          </p:cNvGraphicFramePr>
          <p:nvPr>
            <p:extLst>
              <p:ext uri="{D42A27DB-BD31-4B8C-83A1-F6EECF244321}">
                <p14:modId xmlns:p14="http://schemas.microsoft.com/office/powerpoint/2010/main" val="3953751370"/>
              </p:ext>
            </p:extLst>
          </p:nvPr>
        </p:nvGraphicFramePr>
        <p:xfrm>
          <a:off x="7198995" y="5415435"/>
          <a:ext cx="3527425" cy="487572"/>
        </p:xfrm>
        <a:graphic>
          <a:graphicData uri="http://schemas.openxmlformats.org/drawingml/2006/table">
            <a:tbl>
              <a:tblPr/>
              <a:tblGrid>
                <a:gridCol w="392113">
                  <a:extLst>
                    <a:ext uri="{9D8B030D-6E8A-4147-A177-3AD203B41FA5}">
                      <a16:colId xmlns:a16="http://schemas.microsoft.com/office/drawing/2014/main" val="20000"/>
                    </a:ext>
                  </a:extLst>
                </a:gridCol>
                <a:gridCol w="392112">
                  <a:extLst>
                    <a:ext uri="{9D8B030D-6E8A-4147-A177-3AD203B41FA5}">
                      <a16:colId xmlns:a16="http://schemas.microsoft.com/office/drawing/2014/main" val="20001"/>
                    </a:ext>
                  </a:extLst>
                </a:gridCol>
                <a:gridCol w="366713">
                  <a:extLst>
                    <a:ext uri="{9D8B030D-6E8A-4147-A177-3AD203B41FA5}">
                      <a16:colId xmlns:a16="http://schemas.microsoft.com/office/drawing/2014/main" val="20002"/>
                    </a:ext>
                  </a:extLst>
                </a:gridCol>
                <a:gridCol w="417512">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92113">
                  <a:extLst>
                    <a:ext uri="{9D8B030D-6E8A-4147-A177-3AD203B41FA5}">
                      <a16:colId xmlns:a16="http://schemas.microsoft.com/office/drawing/2014/main" val="20005"/>
                    </a:ext>
                  </a:extLst>
                </a:gridCol>
                <a:gridCol w="392112">
                  <a:extLst>
                    <a:ext uri="{9D8B030D-6E8A-4147-A177-3AD203B41FA5}">
                      <a16:colId xmlns:a16="http://schemas.microsoft.com/office/drawing/2014/main" val="20006"/>
                    </a:ext>
                  </a:extLst>
                </a:gridCol>
                <a:gridCol w="392113">
                  <a:extLst>
                    <a:ext uri="{9D8B030D-6E8A-4147-A177-3AD203B41FA5}">
                      <a16:colId xmlns:a16="http://schemas.microsoft.com/office/drawing/2014/main" val="20007"/>
                    </a:ext>
                  </a:extLst>
                </a:gridCol>
                <a:gridCol w="392112">
                  <a:extLst>
                    <a:ext uri="{9D8B030D-6E8A-4147-A177-3AD203B41FA5}">
                      <a16:colId xmlns:a16="http://schemas.microsoft.com/office/drawing/2014/main" val="20008"/>
                    </a:ext>
                  </a:extLst>
                </a:gridCol>
              </a:tblGrid>
              <a:tr h="487363">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9</a:t>
                      </a:r>
                    </a:p>
                  </a:txBody>
                  <a:tcPr marT="45666" marB="4566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3</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4</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5</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6</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7</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8</a:t>
                      </a:r>
                    </a:p>
                  </a:txBody>
                  <a:tcPr marT="45666" marB="4566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3" name="Group 152"/>
          <p:cNvGraphicFramePr>
            <a:graphicFrameLocks noGrp="1"/>
          </p:cNvGraphicFramePr>
          <p:nvPr>
            <p:extLst>
              <p:ext uri="{D42A27DB-BD31-4B8C-83A1-F6EECF244321}">
                <p14:modId xmlns:p14="http://schemas.microsoft.com/office/powerpoint/2010/main" val="3140634437"/>
              </p:ext>
            </p:extLst>
          </p:nvPr>
        </p:nvGraphicFramePr>
        <p:xfrm>
          <a:off x="7198995" y="4839173"/>
          <a:ext cx="3527425" cy="487572"/>
        </p:xfrm>
        <a:graphic>
          <a:graphicData uri="http://schemas.openxmlformats.org/drawingml/2006/table">
            <a:tbl>
              <a:tblPr/>
              <a:tblGrid>
                <a:gridCol w="392113">
                  <a:extLst>
                    <a:ext uri="{9D8B030D-6E8A-4147-A177-3AD203B41FA5}">
                      <a16:colId xmlns:a16="http://schemas.microsoft.com/office/drawing/2014/main" val="20000"/>
                    </a:ext>
                  </a:extLst>
                </a:gridCol>
                <a:gridCol w="392112">
                  <a:extLst>
                    <a:ext uri="{9D8B030D-6E8A-4147-A177-3AD203B41FA5}">
                      <a16:colId xmlns:a16="http://schemas.microsoft.com/office/drawing/2014/main" val="20001"/>
                    </a:ext>
                  </a:extLst>
                </a:gridCol>
                <a:gridCol w="392113">
                  <a:extLst>
                    <a:ext uri="{9D8B030D-6E8A-4147-A177-3AD203B41FA5}">
                      <a16:colId xmlns:a16="http://schemas.microsoft.com/office/drawing/2014/main" val="20002"/>
                    </a:ext>
                  </a:extLst>
                </a:gridCol>
                <a:gridCol w="392112">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92113">
                  <a:extLst>
                    <a:ext uri="{9D8B030D-6E8A-4147-A177-3AD203B41FA5}">
                      <a16:colId xmlns:a16="http://schemas.microsoft.com/office/drawing/2014/main" val="20005"/>
                    </a:ext>
                  </a:extLst>
                </a:gridCol>
                <a:gridCol w="392112">
                  <a:extLst>
                    <a:ext uri="{9D8B030D-6E8A-4147-A177-3AD203B41FA5}">
                      <a16:colId xmlns:a16="http://schemas.microsoft.com/office/drawing/2014/main" val="20006"/>
                    </a:ext>
                  </a:extLst>
                </a:gridCol>
                <a:gridCol w="392113">
                  <a:extLst>
                    <a:ext uri="{9D8B030D-6E8A-4147-A177-3AD203B41FA5}">
                      <a16:colId xmlns:a16="http://schemas.microsoft.com/office/drawing/2014/main" val="20007"/>
                    </a:ext>
                  </a:extLst>
                </a:gridCol>
                <a:gridCol w="392112">
                  <a:extLst>
                    <a:ext uri="{9D8B030D-6E8A-4147-A177-3AD203B41FA5}">
                      <a16:colId xmlns:a16="http://schemas.microsoft.com/office/drawing/2014/main" val="20008"/>
                    </a:ext>
                  </a:extLst>
                </a:gridCol>
              </a:tblGrid>
              <a:tr h="487362">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marT="45666" marB="4566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7</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3</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dirty="0">
                          <a:ln>
                            <a:noFill/>
                          </a:ln>
                          <a:solidFill>
                            <a:srgbClr val="FF3300"/>
                          </a:solidFill>
                          <a:effectLst/>
                          <a:latin typeface="Verdana" panose="020B0604030504040204" pitchFamily="34" charset="0"/>
                          <a:ea typeface="宋体" panose="02010600030101010101" pitchFamily="2" charset="-122"/>
                        </a:rPr>
                        <a:t>8</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2</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6</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rgbClr val="FF3300"/>
                          </a:solidFill>
                          <a:effectLst/>
                          <a:latin typeface="Verdana" panose="020B0604030504040204" pitchFamily="34" charset="0"/>
                          <a:ea typeface="宋体" panose="02010600030101010101" pitchFamily="2" charset="-122"/>
                        </a:rPr>
                        <a:t>5</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4</a:t>
                      </a:r>
                    </a:p>
                  </a:txBody>
                  <a:tcPr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600">
                          <a:solidFill>
                            <a:schemeClr val="tx1"/>
                          </a:solidFill>
                          <a:latin typeface="Verdana" panose="020B0604030504040204" pitchFamily="34" charset="0"/>
                          <a:ea typeface="宋体" panose="02010600030101010101" pitchFamily="2" charset="-122"/>
                        </a:defRPr>
                      </a:lvl1pPr>
                      <a:lvl2pPr indent="14288">
                        <a:defRPr sz="2200">
                          <a:solidFill>
                            <a:schemeClr val="tx1"/>
                          </a:solidFill>
                          <a:latin typeface="Verdana" panose="020B0604030504040204" pitchFamily="34" charset="0"/>
                          <a:ea typeface="宋体" panose="02010600030101010101" pitchFamily="2" charset="-122"/>
                        </a:defRPr>
                      </a:lvl2pPr>
                      <a:lvl3pPr indent="-4763">
                        <a:defRPr sz="2100">
                          <a:solidFill>
                            <a:schemeClr val="tx1"/>
                          </a:solidFill>
                          <a:latin typeface="Verdana" panose="020B0604030504040204" pitchFamily="34" charset="0"/>
                          <a:ea typeface="宋体" panose="02010600030101010101" pitchFamily="2" charset="-122"/>
                        </a:defRPr>
                      </a:lvl3pPr>
                      <a:lvl4pPr indent="-65088">
                        <a:defRPr>
                          <a:solidFill>
                            <a:schemeClr val="tx1"/>
                          </a:solidFill>
                          <a:latin typeface="Verdana" panose="020B0604030504040204" pitchFamily="34" charset="0"/>
                          <a:ea typeface="宋体" panose="02010600030101010101" pitchFamily="2" charset="-122"/>
                        </a:defRPr>
                      </a:lvl4pPr>
                      <a:lvl5pPr indent="-133350">
                        <a:spcBef>
                          <a:spcPct val="25000"/>
                        </a:spcBef>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9</a:t>
                      </a:r>
                    </a:p>
                  </a:txBody>
                  <a:tcPr marT="45666" marB="4566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4" name="Text Box 144"/>
          <p:cNvSpPr txBox="1">
            <a:spLocks noChangeArrowheads="1"/>
          </p:cNvSpPr>
          <p:nvPr/>
        </p:nvSpPr>
        <p:spPr bwMode="auto">
          <a:xfrm>
            <a:off x="6765608" y="4912198"/>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1600" b="0" u="none">
                <a:latin typeface="Arial" panose="020B0604020202020204" pitchFamily="34" charset="0"/>
              </a:rPr>
              <a:t>c1</a:t>
            </a:r>
          </a:p>
        </p:txBody>
      </p:sp>
      <p:sp>
        <p:nvSpPr>
          <p:cNvPr id="45" name="Text Box 145"/>
          <p:cNvSpPr txBox="1">
            <a:spLocks noChangeArrowheads="1"/>
          </p:cNvSpPr>
          <p:nvPr/>
        </p:nvSpPr>
        <p:spPr bwMode="auto">
          <a:xfrm>
            <a:off x="6765608" y="5488460"/>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b="1" u="sng">
                <a:solidFill>
                  <a:schemeClr val="tx1"/>
                </a:solidFill>
                <a:latin typeface="Verdana" panose="020B0604030504040204" pitchFamily="34" charset="0"/>
                <a:ea typeface="宋体" panose="02010600030101010101" pitchFamily="2" charset="-122"/>
              </a:defRPr>
            </a:lvl1pPr>
            <a:lvl2pPr marL="742950" indent="-285750">
              <a:defRPr sz="3000" b="1" u="sng">
                <a:solidFill>
                  <a:schemeClr val="tx1"/>
                </a:solidFill>
                <a:latin typeface="Verdana" panose="020B0604030504040204" pitchFamily="34" charset="0"/>
                <a:ea typeface="宋体" panose="02010600030101010101" pitchFamily="2" charset="-122"/>
              </a:defRPr>
            </a:lvl2pPr>
            <a:lvl3pPr marL="1143000" indent="-228600">
              <a:defRPr sz="3000" b="1" u="sng">
                <a:solidFill>
                  <a:schemeClr val="tx1"/>
                </a:solidFill>
                <a:latin typeface="Verdana" panose="020B0604030504040204" pitchFamily="34" charset="0"/>
                <a:ea typeface="宋体" panose="02010600030101010101" pitchFamily="2" charset="-122"/>
              </a:defRPr>
            </a:lvl3pPr>
            <a:lvl4pPr marL="1600200" indent="-228600">
              <a:defRPr sz="3000" b="1" u="sng">
                <a:solidFill>
                  <a:schemeClr val="tx1"/>
                </a:solidFill>
                <a:latin typeface="Verdana" panose="020B0604030504040204" pitchFamily="34" charset="0"/>
                <a:ea typeface="宋体" panose="02010600030101010101" pitchFamily="2" charset="-122"/>
              </a:defRPr>
            </a:lvl4pPr>
            <a:lvl5pPr marL="2057400" indent="-228600">
              <a:defRPr sz="3000" b="1" u="sng">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000" b="1" u="sng">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1600" b="0" u="none">
                <a:latin typeface="Arial" panose="020B0604020202020204" pitchFamily="34" charset="0"/>
              </a:rPr>
              <a:t>c2</a:t>
            </a:r>
          </a:p>
        </p:txBody>
      </p:sp>
    </p:spTree>
    <p:extLst>
      <p:ext uri="{BB962C8B-B14F-4D97-AF65-F5344CB8AC3E}">
        <p14:creationId xmlns:p14="http://schemas.microsoft.com/office/powerpoint/2010/main" val="90242359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 calcmode="lin" valueType="num">
                                      <p:cBhvr additive="base">
                                        <p:cTn id="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ppt_x"/>
                                          </p:val>
                                        </p:tav>
                                        <p:tav tm="100000">
                                          <p:val>
                                            <p:strVal val="#ppt_x"/>
                                          </p:val>
                                        </p:tav>
                                      </p:tavLst>
                                    </p:anim>
                                    <p:anim calcmode="lin" valueType="num">
                                      <p:cBhvr additive="base">
                                        <p:cTn id="14" dur="500" fill="hold"/>
                                        <p:tgtEl>
                                          <p:spTgt spid="3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ppt_x"/>
                                          </p:val>
                                        </p:tav>
                                        <p:tav tm="100000">
                                          <p:val>
                                            <p:strVal val="#ppt_x"/>
                                          </p:val>
                                        </p:tav>
                                      </p:tavLst>
                                    </p:anim>
                                    <p:anim calcmode="lin" valueType="num">
                                      <p:cBhvr additive="base">
                                        <p:cTn id="18" dur="500" fill="hold"/>
                                        <p:tgtEl>
                                          <p:spTgt spid="3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 calcmode="lin" valueType="num">
                                      <p:cBhvr additive="base">
                                        <p:cTn id="21" dur="500" fill="hold"/>
                                        <p:tgtEl>
                                          <p:spTgt spid="37"/>
                                        </p:tgtEl>
                                        <p:attrNameLst>
                                          <p:attrName>ppt_x</p:attrName>
                                        </p:attrNameLst>
                                      </p:cBhvr>
                                      <p:tavLst>
                                        <p:tav tm="0">
                                          <p:val>
                                            <p:strVal val="#ppt_x"/>
                                          </p:val>
                                        </p:tav>
                                        <p:tav tm="100000">
                                          <p:val>
                                            <p:strVal val="#ppt_x"/>
                                          </p:val>
                                        </p:tav>
                                      </p:tavLst>
                                    </p:anim>
                                    <p:anim calcmode="lin" valueType="num">
                                      <p:cBhvr additive="base">
                                        <p:cTn id="22" dur="500" fill="hold"/>
                                        <p:tgtEl>
                                          <p:spTgt spid="3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ppt_x"/>
                                          </p:val>
                                        </p:tav>
                                        <p:tav tm="100000">
                                          <p:val>
                                            <p:strVal val="#ppt_x"/>
                                          </p:val>
                                        </p:tav>
                                      </p:tavLst>
                                    </p:anim>
                                    <p:anim calcmode="lin" valueType="num">
                                      <p:cBhvr additive="base">
                                        <p:cTn id="2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4"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 to="" calcmode="lin" valueType="num">
                                      <p:cBhvr>
                                        <p:cTn id="31" dur="1" fill="hold"/>
                                        <p:tgtEl>
                                          <p:spTgt spid="38"/>
                                        </p:tgtEl>
                                        <p:attrNameLst>
                                          <p:attrName/>
                                        </p:attrNameLst>
                                      </p:cBhvr>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additive="base">
                                        <p:cTn id="36" dur="500" fill="hold"/>
                                        <p:tgtEl>
                                          <p:spTgt spid="34"/>
                                        </p:tgtEl>
                                        <p:attrNameLst>
                                          <p:attrName>ppt_x</p:attrName>
                                        </p:attrNameLst>
                                      </p:cBhvr>
                                      <p:tavLst>
                                        <p:tav tm="0">
                                          <p:val>
                                            <p:strVal val="#ppt_x"/>
                                          </p:val>
                                        </p:tav>
                                        <p:tav tm="100000">
                                          <p:val>
                                            <p:strVal val="#ppt_x"/>
                                          </p:val>
                                        </p:tav>
                                      </p:tavLst>
                                    </p:anim>
                                    <p:anim calcmode="lin" valueType="num">
                                      <p:cBhvr additive="base">
                                        <p:cTn id="37" dur="500" fill="hold"/>
                                        <p:tgtEl>
                                          <p:spTgt spid="34"/>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 calcmode="lin" valueType="num">
                                      <p:cBhvr additive="base">
                                        <p:cTn id="44" dur="500" fill="hold"/>
                                        <p:tgtEl>
                                          <p:spTgt spid="39"/>
                                        </p:tgtEl>
                                        <p:attrNameLst>
                                          <p:attrName>ppt_x</p:attrName>
                                        </p:attrNameLst>
                                      </p:cBhvr>
                                      <p:tavLst>
                                        <p:tav tm="0">
                                          <p:val>
                                            <p:strVal val="#ppt_x"/>
                                          </p:val>
                                        </p:tav>
                                        <p:tav tm="100000">
                                          <p:val>
                                            <p:strVal val="#ppt_x"/>
                                          </p:val>
                                        </p:tav>
                                      </p:tavLst>
                                    </p:anim>
                                    <p:anim calcmode="lin" valueType="num">
                                      <p:cBhvr additive="base">
                                        <p:cTn id="45" dur="500" fill="hold"/>
                                        <p:tgtEl>
                                          <p:spTgt spid="39"/>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anim calcmode="lin" valueType="num">
                                      <p:cBhvr additive="base">
                                        <p:cTn id="48" dur="500" fill="hold"/>
                                        <p:tgtEl>
                                          <p:spTgt spid="40"/>
                                        </p:tgtEl>
                                        <p:attrNameLst>
                                          <p:attrName>ppt_x</p:attrName>
                                        </p:attrNameLst>
                                      </p:cBhvr>
                                      <p:tavLst>
                                        <p:tav tm="0">
                                          <p:val>
                                            <p:strVal val="#ppt_x"/>
                                          </p:val>
                                        </p:tav>
                                        <p:tav tm="100000">
                                          <p:val>
                                            <p:strVal val="#ppt_x"/>
                                          </p:val>
                                        </p:tav>
                                      </p:tavLst>
                                    </p:anim>
                                    <p:anim calcmode="lin" valueType="num">
                                      <p:cBhvr additive="base">
                                        <p:cTn id="4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additive="base">
                                        <p:cTn id="54" dur="500" fill="hold"/>
                                        <p:tgtEl>
                                          <p:spTgt spid="30"/>
                                        </p:tgtEl>
                                        <p:attrNameLst>
                                          <p:attrName>ppt_x</p:attrName>
                                        </p:attrNameLst>
                                      </p:cBhvr>
                                      <p:tavLst>
                                        <p:tav tm="0">
                                          <p:val>
                                            <p:strVal val="1+#ppt_w/2"/>
                                          </p:val>
                                        </p:tav>
                                        <p:tav tm="100000">
                                          <p:val>
                                            <p:strVal val="#ppt_x"/>
                                          </p:val>
                                        </p:tav>
                                      </p:tavLst>
                                    </p:anim>
                                    <p:anim calcmode="lin" valueType="num">
                                      <p:cBhvr additive="base">
                                        <p:cTn id="55" dur="500" fill="hold"/>
                                        <p:tgtEl>
                                          <p:spTgt spid="30"/>
                                        </p:tgtEl>
                                        <p:attrNameLst>
                                          <p:attrName>ppt_y</p:attrName>
                                        </p:attrNameLst>
                                      </p:cBhvr>
                                      <p:tavLst>
                                        <p:tav tm="0">
                                          <p:val>
                                            <p:strVal val="#ppt_y"/>
                                          </p:val>
                                        </p:tav>
                                        <p:tav tm="100000">
                                          <p:val>
                                            <p:strVal val="#ppt_y"/>
                                          </p:val>
                                        </p:tav>
                                      </p:tavLst>
                                    </p:anim>
                                  </p:childTnLst>
                                </p:cTn>
                              </p:par>
                            </p:childTnLst>
                          </p:cTn>
                        </p:par>
                        <p:par>
                          <p:cTn id="56" fill="hold">
                            <p:stCondLst>
                              <p:cond delay="500"/>
                            </p:stCondLst>
                            <p:childTnLst>
                              <p:par>
                                <p:cTn id="57" presetID="2" presetClass="entr" presetSubtype="2" fill="hold" nodeType="afterEffect">
                                  <p:stCondLst>
                                    <p:cond delay="0"/>
                                  </p:stCondLst>
                                  <p:childTnLst>
                                    <p:set>
                                      <p:cBhvr>
                                        <p:cTn id="58" dur="1" fill="hold">
                                          <p:stCondLst>
                                            <p:cond delay="0"/>
                                          </p:stCondLst>
                                        </p:cTn>
                                        <p:tgtEl>
                                          <p:spTgt spid="29"/>
                                        </p:tgtEl>
                                        <p:attrNameLst>
                                          <p:attrName>style.visibility</p:attrName>
                                        </p:attrNameLst>
                                      </p:cBhvr>
                                      <p:to>
                                        <p:strVal val="visible"/>
                                      </p:to>
                                    </p:set>
                                    <p:anim calcmode="lin" valueType="num">
                                      <p:cBhvr additive="base">
                                        <p:cTn id="59" dur="500" fill="hold"/>
                                        <p:tgtEl>
                                          <p:spTgt spid="29"/>
                                        </p:tgtEl>
                                        <p:attrNameLst>
                                          <p:attrName>ppt_x</p:attrName>
                                        </p:attrNameLst>
                                      </p:cBhvr>
                                      <p:tavLst>
                                        <p:tav tm="0">
                                          <p:val>
                                            <p:strVal val="1+#ppt_w/2"/>
                                          </p:val>
                                        </p:tav>
                                        <p:tav tm="100000">
                                          <p:val>
                                            <p:strVal val="#ppt_x"/>
                                          </p:val>
                                        </p:tav>
                                      </p:tavLst>
                                    </p:anim>
                                    <p:anim calcmode="lin" valueType="num">
                                      <p:cBhvr additive="base">
                                        <p:cTn id="60" dur="500" fill="hold"/>
                                        <p:tgtEl>
                                          <p:spTgt spid="29"/>
                                        </p:tgtEl>
                                        <p:attrNameLst>
                                          <p:attrName>ppt_y</p:attrName>
                                        </p:attrNameLst>
                                      </p:cBhvr>
                                      <p:tavLst>
                                        <p:tav tm="0">
                                          <p:val>
                                            <p:strVal val="#ppt_y"/>
                                          </p:val>
                                        </p:tav>
                                        <p:tav tm="100000">
                                          <p:val>
                                            <p:strVal val="#ppt_y"/>
                                          </p:val>
                                        </p:tav>
                                      </p:tavLst>
                                    </p:anim>
                                  </p:childTnLst>
                                </p:cTn>
                              </p:par>
                            </p:childTnLst>
                          </p:cTn>
                        </p:par>
                        <p:par>
                          <p:cTn id="61" fill="hold">
                            <p:stCondLst>
                              <p:cond delay="1000"/>
                            </p:stCondLst>
                            <p:childTnLst>
                              <p:par>
                                <p:cTn id="62" presetID="2" presetClass="entr" presetSubtype="2" fill="hold" grpId="0" nodeType="afterEffect">
                                  <p:stCondLst>
                                    <p:cond delay="0"/>
                                  </p:stCondLst>
                                  <p:childTnLst>
                                    <p:set>
                                      <p:cBhvr>
                                        <p:cTn id="63" dur="1" fill="hold">
                                          <p:stCondLst>
                                            <p:cond delay="0"/>
                                          </p:stCondLst>
                                        </p:cTn>
                                        <p:tgtEl>
                                          <p:spTgt spid="41"/>
                                        </p:tgtEl>
                                        <p:attrNameLst>
                                          <p:attrName>style.visibility</p:attrName>
                                        </p:attrNameLst>
                                      </p:cBhvr>
                                      <p:to>
                                        <p:strVal val="visible"/>
                                      </p:to>
                                    </p:set>
                                    <p:anim calcmode="lin" valueType="num">
                                      <p:cBhvr additive="base">
                                        <p:cTn id="64" dur="500" fill="hold"/>
                                        <p:tgtEl>
                                          <p:spTgt spid="41"/>
                                        </p:tgtEl>
                                        <p:attrNameLst>
                                          <p:attrName>ppt_x</p:attrName>
                                        </p:attrNameLst>
                                      </p:cBhvr>
                                      <p:tavLst>
                                        <p:tav tm="0">
                                          <p:val>
                                            <p:strVal val="1+#ppt_w/2"/>
                                          </p:val>
                                        </p:tav>
                                        <p:tav tm="100000">
                                          <p:val>
                                            <p:strVal val="#ppt_x"/>
                                          </p:val>
                                        </p:tav>
                                      </p:tavLst>
                                    </p:anim>
                                    <p:anim calcmode="lin" valueType="num">
                                      <p:cBhvr additive="base">
                                        <p:cTn id="65" dur="500" fill="hold"/>
                                        <p:tgtEl>
                                          <p:spTgt spid="41"/>
                                        </p:tgtEl>
                                        <p:attrNameLst>
                                          <p:attrName>ppt_y</p:attrName>
                                        </p:attrNameLst>
                                      </p:cBhvr>
                                      <p:tavLst>
                                        <p:tav tm="0">
                                          <p:val>
                                            <p:strVal val="#ppt_y"/>
                                          </p:val>
                                        </p:tav>
                                        <p:tav tm="100000">
                                          <p:val>
                                            <p:strVal val="#ppt_y"/>
                                          </p:val>
                                        </p:tav>
                                      </p:tavLst>
                                    </p:anim>
                                  </p:childTnLst>
                                </p:cTn>
                              </p:par>
                            </p:childTnLst>
                          </p:cTn>
                        </p:par>
                        <p:par>
                          <p:cTn id="66" fill="hold">
                            <p:stCondLst>
                              <p:cond delay="1500"/>
                            </p:stCondLst>
                            <p:childTnLst>
                              <p:par>
                                <p:cTn id="67" presetID="2" presetClass="entr" presetSubtype="2" fill="hold" nodeType="after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44"/>
                                        </p:tgtEl>
                                        <p:attrNameLst>
                                          <p:attrName>style.visibility</p:attrName>
                                        </p:attrNameLst>
                                      </p:cBhvr>
                                      <p:to>
                                        <p:strVal val="visible"/>
                                      </p:to>
                                    </p:set>
                                    <p:anim calcmode="lin" valueType="num">
                                      <p:cBhvr additive="base">
                                        <p:cTn id="75" dur="500" fill="hold"/>
                                        <p:tgtEl>
                                          <p:spTgt spid="44"/>
                                        </p:tgtEl>
                                        <p:attrNameLst>
                                          <p:attrName>ppt_x</p:attrName>
                                        </p:attrNameLst>
                                      </p:cBhvr>
                                      <p:tavLst>
                                        <p:tav tm="0">
                                          <p:val>
                                            <p:strVal val="#ppt_x"/>
                                          </p:val>
                                        </p:tav>
                                        <p:tav tm="100000">
                                          <p:val>
                                            <p:strVal val="#ppt_x"/>
                                          </p:val>
                                        </p:tav>
                                      </p:tavLst>
                                    </p:anim>
                                    <p:anim calcmode="lin" valueType="num">
                                      <p:cBhvr additive="base">
                                        <p:cTn id="76" dur="500" fill="hold"/>
                                        <p:tgtEl>
                                          <p:spTgt spid="44"/>
                                        </p:tgtEl>
                                        <p:attrNameLst>
                                          <p:attrName>ppt_y</p:attrName>
                                        </p:attrNameLst>
                                      </p:cBhvr>
                                      <p:tavLst>
                                        <p:tav tm="0">
                                          <p:val>
                                            <p:strVal val="1+#ppt_h/2"/>
                                          </p:val>
                                        </p:tav>
                                        <p:tav tm="100000">
                                          <p:val>
                                            <p:strVal val="#ppt_y"/>
                                          </p:val>
                                        </p:tav>
                                      </p:tavLst>
                                    </p:anim>
                                  </p:childTnLst>
                                </p:cTn>
                              </p:par>
                            </p:childTnLst>
                          </p:cTn>
                        </p:par>
                        <p:par>
                          <p:cTn id="77" fill="hold">
                            <p:stCondLst>
                              <p:cond delay="500"/>
                            </p:stCondLst>
                            <p:childTnLst>
                              <p:par>
                                <p:cTn id="78" presetID="2" presetClass="entr" presetSubtype="4" fill="hold" nodeType="afterEffect">
                                  <p:stCondLst>
                                    <p:cond delay="0"/>
                                  </p:stCondLst>
                                  <p:childTnLst>
                                    <p:set>
                                      <p:cBhvr>
                                        <p:cTn id="79" dur="1" fill="hold">
                                          <p:stCondLst>
                                            <p:cond delay="0"/>
                                          </p:stCondLst>
                                        </p:cTn>
                                        <p:tgtEl>
                                          <p:spTgt spid="43"/>
                                        </p:tgtEl>
                                        <p:attrNameLst>
                                          <p:attrName>style.visibility</p:attrName>
                                        </p:attrNameLst>
                                      </p:cBhvr>
                                      <p:to>
                                        <p:strVal val="visible"/>
                                      </p:to>
                                    </p:set>
                                    <p:anim calcmode="lin" valueType="num">
                                      <p:cBhvr additive="base">
                                        <p:cTn id="80" dur="500" fill="hold"/>
                                        <p:tgtEl>
                                          <p:spTgt spid="43"/>
                                        </p:tgtEl>
                                        <p:attrNameLst>
                                          <p:attrName>ppt_x</p:attrName>
                                        </p:attrNameLst>
                                      </p:cBhvr>
                                      <p:tavLst>
                                        <p:tav tm="0">
                                          <p:val>
                                            <p:strVal val="#ppt_x"/>
                                          </p:val>
                                        </p:tav>
                                        <p:tav tm="100000">
                                          <p:val>
                                            <p:strVal val="#ppt_x"/>
                                          </p:val>
                                        </p:tav>
                                      </p:tavLst>
                                    </p:anim>
                                    <p:anim calcmode="lin" valueType="num">
                                      <p:cBhvr additive="base">
                                        <p:cTn id="81" dur="500" fill="hold"/>
                                        <p:tgtEl>
                                          <p:spTgt spid="43"/>
                                        </p:tgtEl>
                                        <p:attrNameLst>
                                          <p:attrName>ppt_y</p:attrName>
                                        </p:attrNameLst>
                                      </p:cBhvr>
                                      <p:tavLst>
                                        <p:tav tm="0">
                                          <p:val>
                                            <p:strVal val="1+#ppt_h/2"/>
                                          </p:val>
                                        </p:tav>
                                        <p:tav tm="100000">
                                          <p:val>
                                            <p:strVal val="#ppt_y"/>
                                          </p:val>
                                        </p:tav>
                                      </p:tavLst>
                                    </p:anim>
                                  </p:childTnLst>
                                </p:cTn>
                              </p:par>
                            </p:childTnLst>
                          </p:cTn>
                        </p:par>
                        <p:par>
                          <p:cTn id="82" fill="hold">
                            <p:stCondLst>
                              <p:cond delay="1000"/>
                            </p:stCondLst>
                            <p:childTnLst>
                              <p:par>
                                <p:cTn id="83" presetID="2" presetClass="entr" presetSubtype="4" fill="hold" grpId="0" nodeType="afterEffect">
                                  <p:stCondLst>
                                    <p:cond delay="0"/>
                                  </p:stCondLst>
                                  <p:childTnLst>
                                    <p:set>
                                      <p:cBhvr>
                                        <p:cTn id="84" dur="1" fill="hold">
                                          <p:stCondLst>
                                            <p:cond delay="0"/>
                                          </p:stCondLst>
                                        </p:cTn>
                                        <p:tgtEl>
                                          <p:spTgt spid="45"/>
                                        </p:tgtEl>
                                        <p:attrNameLst>
                                          <p:attrName>style.visibility</p:attrName>
                                        </p:attrNameLst>
                                      </p:cBhvr>
                                      <p:to>
                                        <p:strVal val="visible"/>
                                      </p:to>
                                    </p:set>
                                    <p:anim calcmode="lin" valueType="num">
                                      <p:cBhvr additive="base">
                                        <p:cTn id="85" dur="500" fill="hold"/>
                                        <p:tgtEl>
                                          <p:spTgt spid="45"/>
                                        </p:tgtEl>
                                        <p:attrNameLst>
                                          <p:attrName>ppt_x</p:attrName>
                                        </p:attrNameLst>
                                      </p:cBhvr>
                                      <p:tavLst>
                                        <p:tav tm="0">
                                          <p:val>
                                            <p:strVal val="#ppt_x"/>
                                          </p:val>
                                        </p:tav>
                                        <p:tav tm="100000">
                                          <p:val>
                                            <p:strVal val="#ppt_x"/>
                                          </p:val>
                                        </p:tav>
                                      </p:tavLst>
                                    </p:anim>
                                    <p:anim calcmode="lin" valueType="num">
                                      <p:cBhvr additive="base">
                                        <p:cTn id="86" dur="500" fill="hold"/>
                                        <p:tgtEl>
                                          <p:spTgt spid="45"/>
                                        </p:tgtEl>
                                        <p:attrNameLst>
                                          <p:attrName>ppt_y</p:attrName>
                                        </p:attrNameLst>
                                      </p:cBhvr>
                                      <p:tavLst>
                                        <p:tav tm="0">
                                          <p:val>
                                            <p:strVal val="1+#ppt_h/2"/>
                                          </p:val>
                                        </p:tav>
                                        <p:tav tm="100000">
                                          <p:val>
                                            <p:strVal val="#ppt_y"/>
                                          </p:val>
                                        </p:tav>
                                      </p:tavLst>
                                    </p:anim>
                                  </p:childTnLst>
                                </p:cTn>
                              </p:par>
                            </p:childTnLst>
                          </p:cTn>
                        </p:par>
                        <p:par>
                          <p:cTn id="87" fill="hold">
                            <p:stCondLst>
                              <p:cond delay="1500"/>
                            </p:stCondLst>
                            <p:childTnLst>
                              <p:par>
                                <p:cTn id="88" presetID="2" presetClass="entr" presetSubtype="4" fill="hold" nodeType="afterEffect">
                                  <p:stCondLst>
                                    <p:cond delay="0"/>
                                  </p:stCondLst>
                                  <p:childTnLst>
                                    <p:set>
                                      <p:cBhvr>
                                        <p:cTn id="89" dur="1" fill="hold">
                                          <p:stCondLst>
                                            <p:cond delay="0"/>
                                          </p:stCondLst>
                                        </p:cTn>
                                        <p:tgtEl>
                                          <p:spTgt spid="42"/>
                                        </p:tgtEl>
                                        <p:attrNameLst>
                                          <p:attrName>style.visibility</p:attrName>
                                        </p:attrNameLst>
                                      </p:cBhvr>
                                      <p:to>
                                        <p:strVal val="visible"/>
                                      </p:to>
                                    </p:set>
                                    <p:anim calcmode="lin" valueType="num">
                                      <p:cBhvr additive="base">
                                        <p:cTn id="90" dur="500" fill="hold"/>
                                        <p:tgtEl>
                                          <p:spTgt spid="42"/>
                                        </p:tgtEl>
                                        <p:attrNameLst>
                                          <p:attrName>ppt_x</p:attrName>
                                        </p:attrNameLst>
                                      </p:cBhvr>
                                      <p:tavLst>
                                        <p:tav tm="0">
                                          <p:val>
                                            <p:strVal val="#ppt_x"/>
                                          </p:val>
                                        </p:tav>
                                        <p:tav tm="100000">
                                          <p:val>
                                            <p:strVal val="#ppt_x"/>
                                          </p:val>
                                        </p:tav>
                                      </p:tavLst>
                                    </p:anim>
                                    <p:anim calcmode="lin" valueType="num">
                                      <p:cBhvr additive="base">
                                        <p:cTn id="91"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36" grpId="0"/>
      <p:bldP spid="38" grpId="0" animBg="1"/>
      <p:bldP spid="39" grpId="0"/>
      <p:bldP spid="40" grpId="0"/>
      <p:bldP spid="30" grpId="0" autoUpdateAnimBg="0"/>
      <p:bldP spid="41" grpId="0" autoUpdateAnimBg="0"/>
      <p:bldP spid="44" grpId="0" autoUpdateAnimBg="0"/>
      <p:bldP spid="4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遗传算法介绍</a:t>
            </a: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内容占位符 2"/>
          <p:cNvSpPr>
            <a:spLocks noGrp="1"/>
          </p:cNvSpPr>
          <p:nvPr>
            <p:ph idx="1"/>
          </p:nvPr>
        </p:nvSpPr>
        <p:spPr>
          <a:xfrm>
            <a:off x="458304" y="1412616"/>
            <a:ext cx="11479696" cy="5445384"/>
          </a:xfrm>
        </p:spPr>
        <p:txBody>
          <a:bodyPr>
            <a:normAutofit/>
          </a:bodyPr>
          <a:lstStyle/>
          <a:p>
            <a:r>
              <a:rPr lang="en-US" altLang="zh-CN" sz="2400" dirty="0" err="1"/>
              <a:t>Matlab</a:t>
            </a:r>
            <a:r>
              <a:rPr lang="zh-CN" altLang="en-US" sz="2400" dirty="0"/>
              <a:t>的遗传工具箱</a:t>
            </a:r>
            <a:endParaRPr lang="en-US" altLang="zh-CN" sz="2000" dirty="0"/>
          </a:p>
          <a:p>
            <a:pPr marL="457200" lvl="1" indent="0">
              <a:buNone/>
            </a:pP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x,endPop,bPop,traceInfo</a:t>
            </a:r>
            <a:r>
              <a:rPr lang="en-US" altLang="zh-CN" sz="2000" dirty="0">
                <a:latin typeface="Courier New" panose="02070309020205020404" pitchFamily="49" charset="0"/>
                <a:cs typeface="Courier New" panose="02070309020205020404" pitchFamily="49" charset="0"/>
              </a:rPr>
              <a:t>] =     </a:t>
            </a:r>
          </a:p>
          <a:p>
            <a:pPr marL="457200" lvl="1" indent="0">
              <a:buNone/>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ga</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bounds,evalFN,evalOps,startPop,opts,termFN,termOps,selectFN</a:t>
            </a:r>
            <a:r>
              <a:rPr lang="en-US" altLang="zh-CN" sz="2000" dirty="0">
                <a:latin typeface="Courier New" panose="02070309020205020404" pitchFamily="49" charset="0"/>
                <a:cs typeface="Courier New" panose="02070309020205020404" pitchFamily="49" charset="0"/>
              </a:rPr>
              <a:t>,…</a:t>
            </a:r>
          </a:p>
          <a:p>
            <a:pPr marL="457200" lvl="1" indent="0">
              <a:buNone/>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selectOps,xOverFNs,xOverOps,mutFNs,mutOps</a:t>
            </a:r>
            <a:r>
              <a:rPr lang="en-US" altLang="zh-CN" sz="2000" dirty="0">
                <a:latin typeface="Courier New" panose="02070309020205020404" pitchFamily="49" charset="0"/>
                <a:cs typeface="Courier New" panose="02070309020205020404" pitchFamily="49" charset="0"/>
              </a:rPr>
              <a:t>)</a:t>
            </a:r>
          </a:p>
          <a:p>
            <a:pPr marL="457200" lvl="1" indent="0">
              <a:buNone/>
            </a:pPr>
            <a:r>
              <a:rPr lang="zh-CN" altLang="en-US" sz="2000" dirty="0"/>
              <a:t>输出</a:t>
            </a:r>
            <a:r>
              <a:rPr lang="en-US" altLang="zh-CN" sz="2000" dirty="0"/>
              <a:t>: </a:t>
            </a:r>
          </a:p>
          <a:p>
            <a:pPr marL="457200" lvl="1" indent="0">
              <a:buNone/>
            </a:pPr>
            <a:r>
              <a:rPr lang="en-US" altLang="zh-CN" sz="2000" dirty="0"/>
              <a:t> x------</a:t>
            </a:r>
            <a:r>
              <a:rPr lang="zh-CN" altLang="en-US" sz="2000" dirty="0"/>
              <a:t>求得的最优解 </a:t>
            </a:r>
          </a:p>
          <a:p>
            <a:pPr marL="457200" lvl="1" indent="0">
              <a:buNone/>
            </a:pPr>
            <a:r>
              <a:rPr lang="zh-CN" altLang="en-US" sz="2000" dirty="0"/>
              <a:t> </a:t>
            </a:r>
            <a:r>
              <a:rPr lang="en-US" altLang="zh-CN" sz="2000" dirty="0" err="1"/>
              <a:t>endPop</a:t>
            </a:r>
            <a:r>
              <a:rPr lang="en-US" altLang="zh-CN" sz="2000" dirty="0"/>
              <a:t>------</a:t>
            </a:r>
            <a:r>
              <a:rPr lang="zh-CN" altLang="en-US" sz="2000" dirty="0"/>
              <a:t>最终得到的种群 </a:t>
            </a:r>
          </a:p>
          <a:p>
            <a:pPr marL="457200" lvl="1" indent="0">
              <a:buNone/>
            </a:pPr>
            <a:r>
              <a:rPr lang="zh-CN" altLang="en-US" sz="2000" dirty="0"/>
              <a:t> </a:t>
            </a:r>
            <a:r>
              <a:rPr lang="en-US" altLang="zh-CN" sz="2000" dirty="0" err="1"/>
              <a:t>bPop</a:t>
            </a:r>
            <a:r>
              <a:rPr lang="en-US" altLang="zh-CN" sz="2000" dirty="0"/>
              <a:t>------</a:t>
            </a:r>
            <a:r>
              <a:rPr lang="zh-CN" altLang="en-US" sz="2000" dirty="0"/>
              <a:t>最优种群的一个搜索轨迹</a:t>
            </a:r>
          </a:p>
          <a:p>
            <a:pPr marL="457200" lvl="1" indent="0">
              <a:buNone/>
            </a:pPr>
            <a:r>
              <a:rPr lang="zh-CN" altLang="en-US" sz="2000" dirty="0"/>
              <a:t> </a:t>
            </a:r>
            <a:r>
              <a:rPr lang="en-US" altLang="zh-CN" sz="2000" dirty="0" err="1"/>
              <a:t>traceInfo</a:t>
            </a:r>
            <a:r>
              <a:rPr lang="en-US" altLang="zh-CN" sz="2000" dirty="0"/>
              <a:t>------</a:t>
            </a:r>
            <a:r>
              <a:rPr lang="zh-CN" altLang="en-US" sz="2000" dirty="0"/>
              <a:t>每代种群中最优及平均个体构成的矩阵 </a:t>
            </a:r>
          </a:p>
          <a:p>
            <a:pPr marL="457200" lvl="1" indent="0">
              <a:buNone/>
            </a:pPr>
            <a:r>
              <a:rPr lang="zh-CN" altLang="en-US" sz="2000" dirty="0"/>
              <a:t>输入</a:t>
            </a:r>
            <a:r>
              <a:rPr lang="en-US" altLang="zh-CN" sz="2000" dirty="0"/>
              <a:t>: </a:t>
            </a:r>
          </a:p>
          <a:p>
            <a:pPr marL="457200" lvl="1" indent="0">
              <a:buNone/>
            </a:pPr>
            <a:r>
              <a:rPr lang="en-US" altLang="zh-CN" sz="2000" dirty="0"/>
              <a:t> bounds------</a:t>
            </a:r>
            <a:r>
              <a:rPr lang="zh-CN" altLang="en-US" sz="2000" dirty="0"/>
              <a:t>代表变量上下界的矩阵 </a:t>
            </a:r>
          </a:p>
          <a:p>
            <a:pPr marL="457200" lvl="1" indent="0">
              <a:buNone/>
            </a:pPr>
            <a:r>
              <a:rPr lang="zh-CN" altLang="en-US" sz="2000" dirty="0"/>
              <a:t> </a:t>
            </a:r>
            <a:r>
              <a:rPr lang="en-US" altLang="zh-CN" sz="2000" dirty="0" err="1"/>
              <a:t>evalFN</a:t>
            </a:r>
            <a:r>
              <a:rPr lang="en-US" altLang="zh-CN" sz="2000" dirty="0"/>
              <a:t>------</a:t>
            </a:r>
            <a:r>
              <a:rPr lang="zh-CN" altLang="en-US" sz="2000" dirty="0"/>
              <a:t>适应度函数 </a:t>
            </a:r>
          </a:p>
          <a:p>
            <a:pPr marL="457200" lvl="1" indent="0">
              <a:buNone/>
            </a:pPr>
            <a:r>
              <a:rPr lang="zh-CN" altLang="en-US" sz="2000" dirty="0"/>
              <a:t> </a:t>
            </a:r>
            <a:r>
              <a:rPr lang="en-US" altLang="zh-CN" sz="2000" dirty="0" err="1"/>
              <a:t>evalOps</a:t>
            </a:r>
            <a:r>
              <a:rPr lang="en-US" altLang="zh-CN" sz="2000" dirty="0"/>
              <a:t>------</a:t>
            </a:r>
            <a:r>
              <a:rPr lang="zh-CN" altLang="en-US" sz="2000" dirty="0"/>
              <a:t>传递给适应度函数的参数 </a:t>
            </a:r>
          </a:p>
          <a:p>
            <a:pPr marL="457200" lvl="1" indent="0">
              <a:buNone/>
            </a:pPr>
            <a:r>
              <a:rPr lang="zh-CN" altLang="en-US" sz="2000" dirty="0"/>
              <a:t> </a:t>
            </a:r>
            <a:r>
              <a:rPr lang="en-US" altLang="zh-CN" sz="2000" dirty="0" err="1"/>
              <a:t>startPop</a:t>
            </a:r>
            <a:r>
              <a:rPr lang="en-US" altLang="zh-CN" sz="2000" dirty="0"/>
              <a:t>------</a:t>
            </a:r>
            <a:r>
              <a:rPr lang="zh-CN" altLang="en-US" sz="2000" dirty="0"/>
              <a:t>初始种群 </a:t>
            </a:r>
            <a:endParaRPr lang="zh-CN" altLang="en-US" sz="2400" dirty="0"/>
          </a:p>
        </p:txBody>
      </p:sp>
    </p:spTree>
    <p:extLst>
      <p:ext uri="{BB962C8B-B14F-4D97-AF65-F5344CB8AC3E}">
        <p14:creationId xmlns:p14="http://schemas.microsoft.com/office/powerpoint/2010/main" val="1293216334"/>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遗传算法介绍</a:t>
            </a: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3" name="图片 2"/>
          <p:cNvPicPr>
            <a:picLocks noChangeAspect="1"/>
          </p:cNvPicPr>
          <p:nvPr/>
        </p:nvPicPr>
        <p:blipFill>
          <a:blip r:embed="rId3"/>
          <a:stretch>
            <a:fillRect/>
          </a:stretch>
        </p:blipFill>
        <p:spPr>
          <a:xfrm>
            <a:off x="2079942" y="2004060"/>
            <a:ext cx="7704138" cy="3543300"/>
          </a:xfrm>
          <a:prstGeom prst="rect">
            <a:avLst/>
          </a:prstGeom>
        </p:spPr>
      </p:pic>
    </p:spTree>
    <p:extLst>
      <p:ext uri="{BB962C8B-B14F-4D97-AF65-F5344CB8AC3E}">
        <p14:creationId xmlns:p14="http://schemas.microsoft.com/office/powerpoint/2010/main" val="1135721618"/>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零件参数设计问题的编码</a:t>
            </a:r>
          </a:p>
        </p:txBody>
      </p:sp>
      <p:pic>
        <p:nvPicPr>
          <p:cNvPr id="4" name="图片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内容占位符 2"/>
          <p:cNvSpPr>
            <a:spLocks noGrp="1"/>
          </p:cNvSpPr>
          <p:nvPr>
            <p:ph idx="1"/>
          </p:nvPr>
        </p:nvSpPr>
        <p:spPr>
          <a:xfrm>
            <a:off x="463713" y="1123447"/>
            <a:ext cx="11479696" cy="5445384"/>
          </a:xfrm>
        </p:spPr>
        <p:txBody>
          <a:bodyPr>
            <a:normAutofit/>
          </a:bodyPr>
          <a:lstStyle/>
          <a:p>
            <a:r>
              <a:rPr lang="zh-CN" altLang="en-US" sz="2400" dirty="0"/>
              <a:t>基因 </a:t>
            </a:r>
            <a:endParaRPr lang="en-US" altLang="zh-CN" sz="2400" dirty="0"/>
          </a:p>
          <a:p>
            <a:r>
              <a:rPr lang="en-US" altLang="zh-CN" sz="2400" dirty="0"/>
              <a:t>[x1,x2,…,x7,d1,d2,…,d7]</a:t>
            </a:r>
          </a:p>
          <a:p>
            <a:r>
              <a:rPr lang="zh-CN" altLang="en-US" sz="2400" dirty="0"/>
              <a:t>遗传算法的操作</a:t>
            </a:r>
            <a:endParaRPr lang="en-US" altLang="zh-CN" sz="2400" dirty="0"/>
          </a:p>
          <a:p>
            <a:pPr lvl="1"/>
            <a:r>
              <a:rPr lang="zh-CN" altLang="en-US" sz="2000" dirty="0"/>
              <a:t>交叉</a:t>
            </a:r>
            <a:endParaRPr lang="en-US" altLang="zh-CN" sz="2000" dirty="0"/>
          </a:p>
          <a:p>
            <a:pPr lvl="2"/>
            <a:r>
              <a:rPr lang="en-US" altLang="zh-CN" sz="1600" dirty="0"/>
              <a:t>x=[x1,x2,…,x7]     xi</a:t>
            </a:r>
            <a:r>
              <a:rPr lang="zh-CN" altLang="en-US" sz="1600" dirty="0"/>
              <a:t>二进制编码的交叉</a:t>
            </a:r>
            <a:endParaRPr lang="en-US" altLang="zh-CN" sz="1600" dirty="0"/>
          </a:p>
          <a:p>
            <a:pPr lvl="2"/>
            <a:r>
              <a:rPr lang="en-US" altLang="zh-CN" sz="1600" dirty="0"/>
              <a:t>d=[d1,d2,…,d7]    d</a:t>
            </a:r>
            <a:r>
              <a:rPr lang="zh-CN" altLang="en-US" sz="1600" dirty="0"/>
              <a:t>的简单交叉</a:t>
            </a:r>
            <a:endParaRPr lang="en-US" altLang="zh-CN" sz="1600" dirty="0"/>
          </a:p>
          <a:p>
            <a:pPr lvl="1"/>
            <a:r>
              <a:rPr lang="zh-CN" altLang="en-US" sz="2000" dirty="0"/>
              <a:t>变异</a:t>
            </a:r>
            <a:endParaRPr lang="en-US" altLang="zh-CN" sz="2000" dirty="0"/>
          </a:p>
          <a:p>
            <a:pPr lvl="2"/>
            <a:r>
              <a:rPr lang="zh-CN" altLang="en-US" sz="1600" dirty="0"/>
              <a:t>概率选择</a:t>
            </a:r>
            <a:endParaRPr lang="en-US" altLang="zh-CN" sz="1600" dirty="0"/>
          </a:p>
          <a:p>
            <a:pPr lvl="1"/>
            <a:r>
              <a:rPr lang="zh-CN" altLang="en-US" sz="2000" dirty="0"/>
              <a:t>适应度函数</a:t>
            </a:r>
            <a:endParaRPr lang="en-US" altLang="zh-CN" sz="2000" dirty="0"/>
          </a:p>
          <a:p>
            <a:pPr lvl="2"/>
            <a:r>
              <a:rPr lang="zh-CN" altLang="en-US" sz="1600" dirty="0"/>
              <a:t>损失费的相反数</a:t>
            </a:r>
            <a:endParaRPr lang="en-US" altLang="zh-CN" sz="1600" dirty="0"/>
          </a:p>
          <a:p>
            <a:endParaRPr lang="en-US" altLang="zh-CN" sz="2400" dirty="0" err="1"/>
          </a:p>
        </p:txBody>
      </p:sp>
      <p:graphicFrame>
        <p:nvGraphicFramePr>
          <p:cNvPr id="12" name="对象 11">
            <a:extLst>
              <a:ext uri="{FF2B5EF4-FFF2-40B4-BE49-F238E27FC236}">
                <a16:creationId xmlns:a16="http://schemas.microsoft.com/office/drawing/2014/main" id="{07781C4F-358B-41DC-8D3E-F2C811311460}"/>
              </a:ext>
            </a:extLst>
          </p:cNvPr>
          <p:cNvGraphicFramePr>
            <a:graphicFrameLocks noChangeAspect="1"/>
          </p:cNvGraphicFramePr>
          <p:nvPr>
            <p:extLst>
              <p:ext uri="{D42A27DB-BD31-4B8C-83A1-F6EECF244321}">
                <p14:modId xmlns:p14="http://schemas.microsoft.com/office/powerpoint/2010/main" val="946537175"/>
              </p:ext>
            </p:extLst>
          </p:nvPr>
        </p:nvGraphicFramePr>
        <p:xfrm>
          <a:off x="6644816" y="1869171"/>
          <a:ext cx="5171254" cy="1079562"/>
        </p:xfrm>
        <a:graphic>
          <a:graphicData uri="http://schemas.openxmlformats.org/presentationml/2006/ole">
            <mc:AlternateContent xmlns:mc="http://schemas.openxmlformats.org/markup-compatibility/2006">
              <mc:Choice xmlns:v="urn:schemas-microsoft-com:vml" Requires="v">
                <p:oleObj spid="_x0000_s31748" name="公式" r:id="rId4" imgW="4190760" imgH="850680" progId="Equation.3">
                  <p:embed/>
                </p:oleObj>
              </mc:Choice>
              <mc:Fallback>
                <p:oleObj name="公式" r:id="rId4" imgW="4190760" imgH="850680" progId="Equation.3">
                  <p:embed/>
                  <p:pic>
                    <p:nvPicPr>
                      <p:cNvPr id="5" name="对象 4"/>
                      <p:cNvPicPr/>
                      <p:nvPr/>
                    </p:nvPicPr>
                    <p:blipFill>
                      <a:blip r:embed="rId5"/>
                      <a:stretch>
                        <a:fillRect/>
                      </a:stretch>
                    </p:blipFill>
                    <p:spPr>
                      <a:xfrm>
                        <a:off x="6644816" y="1869171"/>
                        <a:ext cx="5171254" cy="1079562"/>
                      </a:xfrm>
                      <a:prstGeom prst="rect">
                        <a:avLst/>
                      </a:prstGeom>
                    </p:spPr>
                  </p:pic>
                </p:oleObj>
              </mc:Fallback>
            </mc:AlternateContent>
          </a:graphicData>
        </a:graphic>
      </p:graphicFrame>
      <p:pic>
        <p:nvPicPr>
          <p:cNvPr id="13" name="图片 12">
            <a:extLst>
              <a:ext uri="{FF2B5EF4-FFF2-40B4-BE49-F238E27FC236}">
                <a16:creationId xmlns:a16="http://schemas.microsoft.com/office/drawing/2014/main" id="{34BFA4D4-7145-43AA-BDDD-54D959BB0164}"/>
              </a:ext>
            </a:extLst>
          </p:cNvPr>
          <p:cNvPicPr>
            <a:picLocks noChangeAspect="1"/>
          </p:cNvPicPr>
          <p:nvPr/>
        </p:nvPicPr>
        <p:blipFill>
          <a:blip r:embed="rId6"/>
          <a:stretch>
            <a:fillRect/>
          </a:stretch>
        </p:blipFill>
        <p:spPr>
          <a:xfrm>
            <a:off x="7489438" y="4191472"/>
            <a:ext cx="3838575" cy="1724025"/>
          </a:xfrm>
          <a:prstGeom prst="rect">
            <a:avLst/>
          </a:prstGeom>
        </p:spPr>
      </p:pic>
    </p:spTree>
    <p:extLst>
      <p:ext uri="{BB962C8B-B14F-4D97-AF65-F5344CB8AC3E}">
        <p14:creationId xmlns:p14="http://schemas.microsoft.com/office/powerpoint/2010/main" val="4151490510"/>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705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优化问题分类</a:t>
            </a: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内容占位符 2"/>
          <p:cNvSpPr>
            <a:spLocks noGrp="1"/>
          </p:cNvSpPr>
          <p:nvPr>
            <p:ph idx="1"/>
          </p:nvPr>
        </p:nvSpPr>
        <p:spPr>
          <a:xfrm>
            <a:off x="838200" y="1825624"/>
            <a:ext cx="10515600" cy="4113357"/>
          </a:xfrm>
        </p:spPr>
        <p:txBody>
          <a:bodyPr>
            <a:normAutofit fontScale="92500" lnSpcReduction="10000"/>
          </a:bodyPr>
          <a:lstStyle/>
          <a:p>
            <a:r>
              <a:rPr lang="zh-CN" altLang="en-US" dirty="0"/>
              <a:t>线性规划</a:t>
            </a:r>
            <a:endParaRPr lang="en-US" altLang="zh-CN" dirty="0"/>
          </a:p>
          <a:p>
            <a:r>
              <a:rPr lang="zh-CN" altLang="en-US" dirty="0"/>
              <a:t>二次规划问题</a:t>
            </a:r>
            <a:endParaRPr lang="en-US" altLang="zh-CN" dirty="0"/>
          </a:p>
          <a:p>
            <a:r>
              <a:rPr lang="zh-CN" altLang="en-US" dirty="0"/>
              <a:t>非线性规划</a:t>
            </a:r>
            <a:endParaRPr lang="en-US" altLang="zh-CN" dirty="0"/>
          </a:p>
          <a:p>
            <a:r>
              <a:rPr lang="zh-CN" altLang="en-US" dirty="0"/>
              <a:t>组合最优化</a:t>
            </a:r>
            <a:endParaRPr lang="en-US" altLang="zh-CN" dirty="0"/>
          </a:p>
          <a:p>
            <a:r>
              <a:rPr lang="zh-CN" altLang="en-US" dirty="0"/>
              <a:t>动态规划</a:t>
            </a:r>
            <a:endParaRPr lang="en-US" altLang="zh-CN" dirty="0"/>
          </a:p>
          <a:p>
            <a:r>
              <a:rPr lang="zh-CN" altLang="en-US" dirty="0"/>
              <a:t>图论中的优化问题</a:t>
            </a:r>
            <a:endParaRPr lang="en-US" altLang="zh-CN" dirty="0"/>
          </a:p>
          <a:p>
            <a:r>
              <a:rPr lang="zh-CN" altLang="en-US" dirty="0"/>
              <a:t>最小二乘问题</a:t>
            </a:r>
            <a:r>
              <a:rPr lang="en-US" altLang="zh-CN" dirty="0"/>
              <a:t>(</a:t>
            </a:r>
            <a:r>
              <a:rPr lang="zh-CN" altLang="en-US" dirty="0"/>
              <a:t>线性、非线性</a:t>
            </a:r>
            <a:r>
              <a:rPr lang="en-US" altLang="zh-CN" dirty="0"/>
              <a:t>)</a:t>
            </a:r>
          </a:p>
          <a:p>
            <a:r>
              <a:rPr lang="zh-CN" altLang="en-US" dirty="0"/>
              <a:t>变分问题</a:t>
            </a:r>
            <a:endParaRPr lang="en-US" altLang="zh-CN" dirty="0"/>
          </a:p>
          <a:p>
            <a:r>
              <a:rPr lang="zh-CN" altLang="en-US" dirty="0"/>
              <a:t>多目标规划</a:t>
            </a:r>
          </a:p>
        </p:txBody>
      </p:sp>
    </p:spTree>
    <p:extLst>
      <p:ext uri="{BB962C8B-B14F-4D97-AF65-F5344CB8AC3E}">
        <p14:creationId xmlns:p14="http://schemas.microsoft.com/office/powerpoint/2010/main" val="2964352063"/>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723925" y="4212117"/>
            <a:ext cx="317300" cy="403269"/>
          </a:xfrm>
          <a:prstGeom prst="rect">
            <a:avLst/>
          </a:prstGeom>
          <a:solidFill>
            <a:schemeClr val="bg1"/>
          </a:solidFill>
          <a:ln w="28575">
            <a:solidFill>
              <a:srgbClr val="91D04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5000"/>
              </a:lnSpc>
            </a:pPr>
            <a:endParaRPr lang="zh-CN" altLang="en-US" sz="1600" dirty="0">
              <a:solidFill>
                <a:schemeClr val="tx1"/>
              </a:solidFill>
            </a:endParaRPr>
          </a:p>
        </p:txBody>
      </p:sp>
      <p:sp>
        <p:nvSpPr>
          <p:cNvPr id="10" name="矩形 9"/>
          <p:cNvSpPr/>
          <p:nvPr/>
        </p:nvSpPr>
        <p:spPr>
          <a:xfrm>
            <a:off x="1708744" y="1077726"/>
            <a:ext cx="775568" cy="985699"/>
          </a:xfrm>
          <a:prstGeom prst="rect">
            <a:avLst/>
          </a:prstGeom>
          <a:solidFill>
            <a:schemeClr val="bg1"/>
          </a:solidFill>
          <a:ln w="19050">
            <a:solidFill>
              <a:srgbClr val="28719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5000"/>
              </a:lnSpc>
            </a:pPr>
            <a:endParaRPr lang="zh-CN" altLang="en-US" sz="1600" dirty="0">
              <a:solidFill>
                <a:schemeClr val="tx1"/>
              </a:solidFill>
            </a:endParaRPr>
          </a:p>
        </p:txBody>
      </p:sp>
      <p:sp>
        <p:nvSpPr>
          <p:cNvPr id="4" name="Rectangle 2"/>
          <p:cNvSpPr>
            <a:spLocks noGrp="1" noChangeArrowheads="1"/>
          </p:cNvSpPr>
          <p:nvPr/>
        </p:nvSpPr>
        <p:spPr bwMode="auto">
          <a:xfrm>
            <a:off x="5785457" y="3099920"/>
            <a:ext cx="3397648" cy="569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1">
                    <a:lumMod val="75000"/>
                  </a:schemeClr>
                </a:solidFill>
                <a:latin typeface="微软雅黑" panose="020B0503020204020204" pitchFamily="34" charset="-122"/>
                <a:ea typeface="微软雅黑" panose="020B0503020204020204" pitchFamily="34" charset="-122"/>
              </a:rPr>
              <a:t>cxd@tongji.edu.cn</a:t>
            </a:r>
          </a:p>
        </p:txBody>
      </p:sp>
      <p:sp>
        <p:nvSpPr>
          <p:cNvPr id="5" name="矩形 4"/>
          <p:cNvSpPr/>
          <p:nvPr/>
        </p:nvSpPr>
        <p:spPr>
          <a:xfrm>
            <a:off x="6006954" y="2229017"/>
            <a:ext cx="2954655" cy="646331"/>
          </a:xfrm>
          <a:prstGeom prst="rect">
            <a:avLst/>
          </a:prstGeom>
        </p:spPr>
        <p:txBody>
          <a:bodyPr wrap="none">
            <a:spAutoFit/>
          </a:bodyPr>
          <a:lstStyle/>
          <a:p>
            <a:r>
              <a:rPr lang="zh-CN" altLang="en-US" sz="3600" dirty="0">
                <a:solidFill>
                  <a:srgbClr val="0073AA"/>
                </a:solidFill>
                <a:latin typeface="微软雅黑" panose="020B0503020204020204" pitchFamily="34" charset="-122"/>
                <a:ea typeface="微软雅黑" panose="020B0503020204020204" pitchFamily="34" charset="-122"/>
              </a:rPr>
              <a:t>问题及建议？</a:t>
            </a:r>
          </a:p>
        </p:txBody>
      </p:sp>
      <p:cxnSp>
        <p:nvCxnSpPr>
          <p:cNvPr id="7" name="直接连接符 6"/>
          <p:cNvCxnSpPr/>
          <p:nvPr/>
        </p:nvCxnSpPr>
        <p:spPr>
          <a:xfrm>
            <a:off x="5474371" y="2977905"/>
            <a:ext cx="4019825" cy="19458"/>
          </a:xfrm>
          <a:prstGeom prst="line">
            <a:avLst/>
          </a:prstGeom>
          <a:ln w="34925" cmpd="sng">
            <a:solidFill>
              <a:srgbClr val="025780"/>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6617972"/>
            <a:ext cx="12192000" cy="240031"/>
          </a:xfrm>
          <a:prstGeom prst="rect">
            <a:avLst/>
          </a:prstGeom>
          <a:solidFill>
            <a:srgbClr val="287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28719C"/>
              </a:solidFill>
            </a:endParaRPr>
          </a:p>
        </p:txBody>
      </p:sp>
      <p:sp>
        <p:nvSpPr>
          <p:cNvPr id="9" name="矩形 8"/>
          <p:cNvSpPr/>
          <p:nvPr/>
        </p:nvSpPr>
        <p:spPr>
          <a:xfrm>
            <a:off x="2377883" y="1906751"/>
            <a:ext cx="1635919" cy="2181225"/>
          </a:xfrm>
          <a:prstGeom prst="rect">
            <a:avLst/>
          </a:prstGeom>
          <a:solidFill>
            <a:srgbClr val="0073A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125000"/>
              </a:lnSpc>
            </a:pPr>
            <a:r>
              <a:rPr lang="zh-CN" altLang="en-US" sz="4000" dirty="0">
                <a:latin typeface="微软雅黑" panose="020B0503020204020204" pitchFamily="34" charset="-122"/>
                <a:ea typeface="微软雅黑" panose="020B0503020204020204" pitchFamily="34" charset="-122"/>
              </a:rPr>
              <a:t>谢谢聆听</a:t>
            </a:r>
          </a:p>
        </p:txBody>
      </p:sp>
      <p:sp>
        <p:nvSpPr>
          <p:cNvPr id="13" name="矩形 12"/>
          <p:cNvSpPr/>
          <p:nvPr/>
        </p:nvSpPr>
        <p:spPr>
          <a:xfrm>
            <a:off x="2093298" y="2279796"/>
            <a:ext cx="207145" cy="272387"/>
          </a:xfrm>
          <a:prstGeom prst="rect">
            <a:avLst/>
          </a:prstGeom>
          <a:solidFill>
            <a:schemeClr val="bg1"/>
          </a:solidFill>
          <a:ln>
            <a:solidFill>
              <a:srgbClr val="91D04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5000"/>
              </a:lnSpc>
            </a:pPr>
            <a:endParaRPr lang="zh-CN" altLang="en-US" sz="1600" dirty="0">
              <a:solidFill>
                <a:schemeClr val="tx1"/>
              </a:solidFill>
            </a:endParaRPr>
          </a:p>
        </p:txBody>
      </p:sp>
      <p:pic>
        <p:nvPicPr>
          <p:cNvPr id="14" name="图片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15784" y="5743353"/>
            <a:ext cx="1733047" cy="535957"/>
          </a:xfrm>
          <a:prstGeom prst="rect">
            <a:avLst/>
          </a:prstGeom>
        </p:spPr>
      </p:pic>
    </p:spTree>
    <p:extLst>
      <p:ext uri="{BB962C8B-B14F-4D97-AF65-F5344CB8AC3E}">
        <p14:creationId xmlns:p14="http://schemas.microsoft.com/office/powerpoint/2010/main" val="23268757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705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优化问题的形式</a:t>
            </a:r>
          </a:p>
        </p:txBody>
      </p:sp>
      <p:pic>
        <p:nvPicPr>
          <p:cNvPr id="4" name="图片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aphicFrame>
        <p:nvGraphicFramePr>
          <p:cNvPr id="5" name="内容占位符 4"/>
          <p:cNvGraphicFramePr>
            <a:graphicFrameLocks noGrp="1" noChangeAspect="1"/>
          </p:cNvGraphicFramePr>
          <p:nvPr>
            <p:ph idx="1"/>
            <p:extLst>
              <p:ext uri="{D42A27DB-BD31-4B8C-83A1-F6EECF244321}">
                <p14:modId xmlns:p14="http://schemas.microsoft.com/office/powerpoint/2010/main" val="4035151824"/>
              </p:ext>
            </p:extLst>
          </p:nvPr>
        </p:nvGraphicFramePr>
        <p:xfrm>
          <a:off x="2367915" y="1253271"/>
          <a:ext cx="6400165" cy="2285504"/>
        </p:xfrm>
        <a:graphic>
          <a:graphicData uri="http://schemas.openxmlformats.org/presentationml/2006/ole">
            <mc:AlternateContent xmlns:mc="http://schemas.openxmlformats.org/markup-compatibility/2006">
              <mc:Choice xmlns:v="urn:schemas-microsoft-com:vml" Requires="v">
                <p:oleObj spid="_x0000_s25615" name="公式" r:id="rId4" imgW="1955520" imgH="698400" progId="Equation.3">
                  <p:embed/>
                </p:oleObj>
              </mc:Choice>
              <mc:Fallback>
                <p:oleObj name="公式" r:id="rId4" imgW="1955520" imgH="698400" progId="Equation.3">
                  <p:embed/>
                  <p:pic>
                    <p:nvPicPr>
                      <p:cNvPr id="0" name=""/>
                      <p:cNvPicPr/>
                      <p:nvPr/>
                    </p:nvPicPr>
                    <p:blipFill>
                      <a:blip r:embed="rId5"/>
                      <a:stretch>
                        <a:fillRect/>
                      </a:stretch>
                    </p:blipFill>
                    <p:spPr>
                      <a:xfrm>
                        <a:off x="2367915" y="1253271"/>
                        <a:ext cx="6400165" cy="2285504"/>
                      </a:xfrm>
                      <a:prstGeom prst="rect">
                        <a:avLst/>
                      </a:prstGeom>
                    </p:spPr>
                  </p:pic>
                </p:oleObj>
              </mc:Fallback>
            </mc:AlternateContent>
          </a:graphicData>
        </a:graphic>
      </p:graphicFrame>
      <p:sp>
        <p:nvSpPr>
          <p:cNvPr id="6" name="文本框 5"/>
          <p:cNvSpPr txBox="1"/>
          <p:nvPr/>
        </p:nvSpPr>
        <p:spPr>
          <a:xfrm>
            <a:off x="1290320" y="4358640"/>
            <a:ext cx="6038704" cy="954107"/>
          </a:xfrm>
          <a:prstGeom prst="rect">
            <a:avLst/>
          </a:prstGeom>
          <a:noFill/>
        </p:spPr>
        <p:txBody>
          <a:bodyPr wrap="none" rtlCol="0">
            <a:spAutoFit/>
          </a:bodyPr>
          <a:lstStyle/>
          <a:p>
            <a:r>
              <a:rPr lang="zh-CN" altLang="en-US" sz="2800" dirty="0"/>
              <a:t>常用工具：</a:t>
            </a:r>
            <a:r>
              <a:rPr lang="en-US" altLang="zh-CN" sz="2800" dirty="0" err="1"/>
              <a:t>Matlab</a:t>
            </a:r>
            <a:r>
              <a:rPr lang="zh-CN" altLang="en-US" sz="2800" dirty="0"/>
              <a:t>的优化工具箱</a:t>
            </a:r>
            <a:r>
              <a:rPr lang="en-US" altLang="zh-CN" sz="2800" dirty="0" err="1"/>
              <a:t>optim</a:t>
            </a:r>
            <a:endParaRPr lang="en-US" altLang="zh-CN" sz="2800" dirty="0"/>
          </a:p>
          <a:p>
            <a:r>
              <a:rPr lang="en-US" altLang="zh-CN" sz="2800" dirty="0"/>
              <a:t>                      LINGO/LINDO </a:t>
            </a:r>
            <a:r>
              <a:rPr lang="zh-CN" altLang="en-US" sz="2800" dirty="0"/>
              <a:t>软件</a:t>
            </a:r>
          </a:p>
        </p:txBody>
      </p:sp>
    </p:spTree>
    <p:extLst>
      <p:ext uri="{BB962C8B-B14F-4D97-AF65-F5344CB8AC3E}">
        <p14:creationId xmlns:p14="http://schemas.microsoft.com/office/powerpoint/2010/main" val="5662546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705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优化问题的</a:t>
            </a:r>
            <a:r>
              <a:rPr lang="en-US" altLang="zh-CN" sz="2400" b="1" dirty="0" err="1">
                <a:solidFill>
                  <a:schemeClr val="accent1">
                    <a:lumMod val="75000"/>
                  </a:schemeClr>
                </a:solidFill>
                <a:latin typeface="微软雅黑" panose="020B0503020204020204" pitchFamily="34" charset="-122"/>
                <a:ea typeface="微软雅黑" panose="020B0503020204020204" pitchFamily="34" charset="-122"/>
              </a:rPr>
              <a:t>Matlab</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函数</a:t>
            </a: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内容占位符 2"/>
          <p:cNvSpPr>
            <a:spLocks noGrp="1"/>
          </p:cNvSpPr>
          <p:nvPr>
            <p:ph idx="1"/>
          </p:nvPr>
        </p:nvSpPr>
        <p:spPr>
          <a:xfrm>
            <a:off x="838200" y="1663065"/>
            <a:ext cx="10515600" cy="4351338"/>
          </a:xfrm>
        </p:spPr>
        <p:txBody>
          <a:bodyPr>
            <a:normAutofit lnSpcReduction="10000"/>
          </a:bodyPr>
          <a:lstStyle/>
          <a:p>
            <a:r>
              <a:rPr lang="zh-CN" altLang="en-US" dirty="0"/>
              <a:t>线性规划             </a:t>
            </a:r>
            <a:r>
              <a:rPr lang="en-US" altLang="zh-CN" dirty="0" err="1">
                <a:solidFill>
                  <a:srgbClr val="FF0000"/>
                </a:solidFill>
              </a:rPr>
              <a:t>linprog</a:t>
            </a:r>
            <a:endParaRPr lang="en-US" altLang="zh-CN" dirty="0">
              <a:solidFill>
                <a:srgbClr val="FF0000"/>
              </a:solidFill>
            </a:endParaRPr>
          </a:p>
          <a:p>
            <a:r>
              <a:rPr lang="zh-CN" altLang="en-US" dirty="0"/>
              <a:t>二次规划问题    </a:t>
            </a:r>
            <a:r>
              <a:rPr lang="en-US" altLang="zh-CN" dirty="0" err="1">
                <a:solidFill>
                  <a:srgbClr val="FF0000"/>
                </a:solidFill>
              </a:rPr>
              <a:t>quadprog</a:t>
            </a:r>
            <a:endParaRPr lang="en-US" altLang="zh-CN" dirty="0">
              <a:solidFill>
                <a:srgbClr val="FF0000"/>
              </a:solidFill>
            </a:endParaRPr>
          </a:p>
          <a:p>
            <a:r>
              <a:rPr lang="zh-CN" altLang="en-US" dirty="0"/>
              <a:t>非线性规划         </a:t>
            </a:r>
            <a:r>
              <a:rPr lang="en-US" altLang="zh-CN" dirty="0" err="1">
                <a:solidFill>
                  <a:srgbClr val="FF0000"/>
                </a:solidFill>
              </a:rPr>
              <a:t>fmincon</a:t>
            </a:r>
            <a:endParaRPr lang="en-US" altLang="zh-CN" dirty="0">
              <a:solidFill>
                <a:srgbClr val="FF0000"/>
              </a:solidFill>
            </a:endParaRPr>
          </a:p>
          <a:p>
            <a:r>
              <a:rPr lang="zh-CN" altLang="en-US" dirty="0"/>
              <a:t>组合最优化         </a:t>
            </a:r>
            <a:endParaRPr lang="en-US" altLang="zh-CN" dirty="0"/>
          </a:p>
          <a:p>
            <a:r>
              <a:rPr lang="zh-CN" altLang="en-US" dirty="0"/>
              <a:t>动态规划</a:t>
            </a:r>
            <a:endParaRPr lang="en-US" altLang="zh-CN" dirty="0"/>
          </a:p>
          <a:p>
            <a:r>
              <a:rPr lang="zh-CN" altLang="en-US" dirty="0"/>
              <a:t>图论中的优化问题  </a:t>
            </a:r>
            <a:r>
              <a:rPr lang="en-US" altLang="zh-CN" dirty="0">
                <a:solidFill>
                  <a:schemeClr val="accent1">
                    <a:lumMod val="75000"/>
                  </a:schemeClr>
                </a:solidFill>
              </a:rPr>
              <a:t>http://www.ams.jhu.edu/~ers/matgraph</a:t>
            </a:r>
          </a:p>
          <a:p>
            <a:r>
              <a:rPr lang="zh-CN" altLang="en-US" dirty="0"/>
              <a:t>最小二乘问题</a:t>
            </a:r>
            <a:r>
              <a:rPr lang="en-US" altLang="zh-CN" dirty="0"/>
              <a:t>(</a:t>
            </a:r>
            <a:r>
              <a:rPr lang="zh-CN" altLang="en-US" dirty="0"/>
              <a:t>线性、非线性</a:t>
            </a:r>
            <a:r>
              <a:rPr lang="en-US" altLang="zh-CN" dirty="0"/>
              <a:t>)   </a:t>
            </a:r>
            <a:r>
              <a:rPr lang="en-US" altLang="zh-CN" dirty="0" err="1">
                <a:solidFill>
                  <a:srgbClr val="FF0000"/>
                </a:solidFill>
              </a:rPr>
              <a:t>nlinfit</a:t>
            </a:r>
            <a:endParaRPr lang="en-US" altLang="zh-CN" dirty="0">
              <a:solidFill>
                <a:srgbClr val="FF0000"/>
              </a:solidFill>
            </a:endParaRPr>
          </a:p>
          <a:p>
            <a:r>
              <a:rPr lang="zh-CN" altLang="en-US" dirty="0"/>
              <a:t>变分问题</a:t>
            </a:r>
            <a:endParaRPr lang="en-US" altLang="zh-CN" dirty="0"/>
          </a:p>
          <a:p>
            <a:r>
              <a:rPr lang="zh-CN" altLang="en-US" dirty="0"/>
              <a:t>多目标规划         </a:t>
            </a:r>
            <a:r>
              <a:rPr lang="en-US" altLang="zh-CN" dirty="0" err="1">
                <a:solidFill>
                  <a:srgbClr val="FF0000"/>
                </a:solidFill>
              </a:rPr>
              <a:t>fgoalattain</a:t>
            </a:r>
            <a:endParaRPr lang="zh-CN" altLang="en-US" dirty="0">
              <a:solidFill>
                <a:srgbClr val="FF0000"/>
              </a:solidFill>
            </a:endParaRPr>
          </a:p>
          <a:p>
            <a:endParaRPr lang="zh-CN" altLang="en-US" dirty="0"/>
          </a:p>
        </p:txBody>
      </p:sp>
    </p:spTree>
    <p:extLst>
      <p:ext uri="{BB962C8B-B14F-4D97-AF65-F5344CB8AC3E}">
        <p14:creationId xmlns:p14="http://schemas.microsoft.com/office/powerpoint/2010/main" val="260569891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705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优化问题的</a:t>
            </a:r>
            <a:r>
              <a:rPr lang="en-US" altLang="zh-CN" sz="2400" b="1" dirty="0" err="1">
                <a:solidFill>
                  <a:schemeClr val="accent1">
                    <a:lumMod val="75000"/>
                  </a:schemeClr>
                </a:solidFill>
                <a:latin typeface="微软雅黑" panose="020B0503020204020204" pitchFamily="34" charset="-122"/>
                <a:ea typeface="微软雅黑" panose="020B0503020204020204" pitchFamily="34" charset="-122"/>
              </a:rPr>
              <a:t>Matlab</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函数</a:t>
            </a: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内容占位符 2"/>
          <p:cNvSpPr>
            <a:spLocks noGrp="1"/>
          </p:cNvSpPr>
          <p:nvPr>
            <p:ph idx="1"/>
          </p:nvPr>
        </p:nvSpPr>
        <p:spPr>
          <a:xfrm>
            <a:off x="838200" y="1663065"/>
            <a:ext cx="10515600" cy="4351338"/>
          </a:xfrm>
        </p:spPr>
        <p:txBody>
          <a:bodyPr>
            <a:normAutofit lnSpcReduction="10000"/>
          </a:bodyPr>
          <a:lstStyle/>
          <a:p>
            <a:r>
              <a:rPr lang="zh-CN" altLang="en-US" dirty="0"/>
              <a:t>线性规划             </a:t>
            </a:r>
            <a:r>
              <a:rPr lang="en-US" altLang="zh-CN" dirty="0" err="1">
                <a:solidFill>
                  <a:srgbClr val="FF0000"/>
                </a:solidFill>
              </a:rPr>
              <a:t>linprog</a:t>
            </a:r>
            <a:endParaRPr lang="en-US" altLang="zh-CN" dirty="0">
              <a:solidFill>
                <a:srgbClr val="FF0000"/>
              </a:solidFill>
            </a:endParaRPr>
          </a:p>
          <a:p>
            <a:r>
              <a:rPr lang="en-US" altLang="zh-CN" dirty="0"/>
              <a:t>[</a:t>
            </a:r>
            <a:r>
              <a:rPr lang="en-US" altLang="zh-CN" dirty="0" err="1"/>
              <a:t>x,fv,flag</a:t>
            </a:r>
            <a:r>
              <a:rPr lang="en-US" altLang="zh-CN" dirty="0"/>
              <a:t>] = </a:t>
            </a:r>
            <a:r>
              <a:rPr lang="en-US" altLang="zh-CN" dirty="0" err="1"/>
              <a:t>linprog</a:t>
            </a:r>
            <a:r>
              <a:rPr lang="en-US" altLang="zh-CN" dirty="0"/>
              <a:t>(</a:t>
            </a:r>
            <a:r>
              <a:rPr lang="en-US" altLang="zh-CN" dirty="0" err="1"/>
              <a:t>c,A,b,Aeq,beq,lb,ub</a:t>
            </a:r>
            <a:r>
              <a:rPr lang="en-US" altLang="zh-CN" dirty="0"/>
              <a:t>)</a:t>
            </a:r>
          </a:p>
          <a:p>
            <a:r>
              <a:rPr lang="zh-CN" altLang="en-US" dirty="0"/>
              <a:t>二次规划问题    </a:t>
            </a:r>
            <a:r>
              <a:rPr lang="en-US" altLang="zh-CN" dirty="0" err="1">
                <a:solidFill>
                  <a:srgbClr val="FF0000"/>
                </a:solidFill>
              </a:rPr>
              <a:t>quadprog</a:t>
            </a:r>
            <a:endParaRPr lang="en-US" altLang="zh-CN" dirty="0">
              <a:solidFill>
                <a:srgbClr val="FF0000"/>
              </a:solidFill>
            </a:endParaRPr>
          </a:p>
          <a:p>
            <a:r>
              <a:rPr lang="en-US" altLang="zh-CN" dirty="0"/>
              <a:t>[</a:t>
            </a:r>
            <a:r>
              <a:rPr lang="en-US" altLang="zh-CN" dirty="0" err="1"/>
              <a:t>x,fv,flag</a:t>
            </a:r>
            <a:r>
              <a:rPr lang="en-US" altLang="zh-CN" dirty="0"/>
              <a:t>] = </a:t>
            </a:r>
            <a:r>
              <a:rPr lang="en-US" altLang="zh-CN" dirty="0" err="1"/>
              <a:t>quadprog</a:t>
            </a:r>
            <a:r>
              <a:rPr lang="en-US" altLang="zh-CN" dirty="0"/>
              <a:t>(</a:t>
            </a:r>
            <a:r>
              <a:rPr lang="en-US" altLang="zh-CN" dirty="0" err="1"/>
              <a:t>H,c,A,b,Aeq,beq,lb,ub</a:t>
            </a:r>
            <a:r>
              <a:rPr lang="en-US" altLang="zh-CN" dirty="0" smtClean="0"/>
              <a:t>)</a:t>
            </a:r>
          </a:p>
          <a:p>
            <a:endParaRPr lang="en-US" altLang="zh-CN" dirty="0"/>
          </a:p>
          <a:p>
            <a:r>
              <a:rPr lang="zh-CN" altLang="en-US" dirty="0" smtClean="0"/>
              <a:t>有有限最有解</a:t>
            </a:r>
            <a:endParaRPr lang="en-US" altLang="zh-CN" dirty="0" smtClean="0"/>
          </a:p>
          <a:p>
            <a:r>
              <a:rPr lang="zh-CN" altLang="en-US" dirty="0"/>
              <a:t>不</a:t>
            </a:r>
            <a:r>
              <a:rPr lang="zh-CN" altLang="en-US" dirty="0" smtClean="0"/>
              <a:t>可行</a:t>
            </a:r>
            <a:endParaRPr lang="en-US" altLang="zh-CN" dirty="0" smtClean="0"/>
          </a:p>
          <a:p>
            <a:r>
              <a:rPr lang="zh-CN" altLang="en-US" dirty="0" smtClean="0"/>
              <a:t>无界</a:t>
            </a:r>
            <a:endParaRPr lang="en-US" altLang="zh-CN" dirty="0" smtClean="0"/>
          </a:p>
          <a:p>
            <a:r>
              <a:rPr lang="zh-CN" altLang="en-US" dirty="0" smtClean="0"/>
              <a:t>算不</a:t>
            </a:r>
            <a:r>
              <a:rPr lang="zh-CN" altLang="en-US" dirty="0"/>
              <a:t>出来</a:t>
            </a:r>
            <a:endParaRPr lang="en-US" altLang="zh-CN" dirty="0"/>
          </a:p>
          <a:p>
            <a:endParaRPr lang="zh-CN" altLang="en-US" dirty="0"/>
          </a:p>
        </p:txBody>
      </p:sp>
    </p:spTree>
    <p:extLst>
      <p:ext uri="{BB962C8B-B14F-4D97-AF65-F5344CB8AC3E}">
        <p14:creationId xmlns:p14="http://schemas.microsoft.com/office/powerpoint/2010/main" val="286237987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705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优化问题的基本思想</a:t>
            </a:r>
          </a:p>
        </p:txBody>
      </p:sp>
      <p:pic>
        <p:nvPicPr>
          <p:cNvPr id="4" name="图片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8" name="矩形 27"/>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内容占位符 2"/>
          <p:cNvSpPr>
            <a:spLocks noGrp="1"/>
          </p:cNvSpPr>
          <p:nvPr>
            <p:ph idx="1"/>
          </p:nvPr>
        </p:nvSpPr>
        <p:spPr>
          <a:xfrm>
            <a:off x="838200" y="1589904"/>
            <a:ext cx="10515600" cy="4349078"/>
          </a:xfrm>
        </p:spPr>
        <p:txBody>
          <a:bodyPr>
            <a:normAutofit fontScale="92500" lnSpcReduction="20000"/>
          </a:bodyPr>
          <a:lstStyle/>
          <a:p>
            <a:r>
              <a:rPr lang="zh-CN" altLang="en-US" dirty="0"/>
              <a:t>问题的近似化</a:t>
            </a:r>
            <a:endParaRPr lang="en-US" altLang="zh-CN" dirty="0"/>
          </a:p>
          <a:p>
            <a:r>
              <a:rPr lang="zh-CN" altLang="en-US" dirty="0"/>
              <a:t>模拟</a:t>
            </a:r>
            <a:r>
              <a:rPr lang="en-US" altLang="zh-CN" dirty="0"/>
              <a:t>- Monte Carlo</a:t>
            </a:r>
            <a:r>
              <a:rPr lang="zh-CN" altLang="en-US" dirty="0"/>
              <a:t>方法</a:t>
            </a:r>
            <a:endParaRPr lang="en-US" altLang="zh-CN" dirty="0"/>
          </a:p>
          <a:p>
            <a:r>
              <a:rPr lang="zh-CN" altLang="en-US" dirty="0"/>
              <a:t>数据插值、拟合，参数估计</a:t>
            </a:r>
            <a:endParaRPr lang="en-US" altLang="zh-CN" dirty="0"/>
          </a:p>
          <a:p>
            <a:r>
              <a:rPr lang="zh-CN" altLang="en-US" dirty="0"/>
              <a:t>图论方法建模</a:t>
            </a:r>
            <a:endParaRPr lang="en-US" altLang="zh-CN" dirty="0"/>
          </a:p>
          <a:p>
            <a:r>
              <a:rPr lang="zh-CN" altLang="en-US" dirty="0"/>
              <a:t>分支定界方法，分治算法</a:t>
            </a:r>
            <a:endParaRPr lang="en-US" altLang="zh-CN" dirty="0"/>
          </a:p>
          <a:p>
            <a:r>
              <a:rPr lang="zh-CN" altLang="en-US" dirty="0"/>
              <a:t>网格化算法，穷举法</a:t>
            </a:r>
            <a:endParaRPr lang="en-US" altLang="zh-CN" dirty="0"/>
          </a:p>
          <a:p>
            <a:r>
              <a:rPr lang="zh-CN" altLang="en-US" dirty="0"/>
              <a:t>启示性方法</a:t>
            </a:r>
            <a:r>
              <a:rPr lang="en-US" altLang="zh-CN" dirty="0"/>
              <a:t>(</a:t>
            </a:r>
            <a:r>
              <a:rPr lang="zh-CN" altLang="en-US" dirty="0"/>
              <a:t>从简化问题中得到思想</a:t>
            </a:r>
            <a:r>
              <a:rPr lang="en-US" altLang="zh-CN" dirty="0"/>
              <a:t>)</a:t>
            </a:r>
          </a:p>
          <a:p>
            <a:r>
              <a:rPr lang="zh-CN" altLang="en-US" dirty="0"/>
              <a:t>非经典优化算法</a:t>
            </a:r>
            <a:endParaRPr lang="en-US" altLang="zh-CN" dirty="0"/>
          </a:p>
          <a:p>
            <a:pPr lvl="1"/>
            <a:r>
              <a:rPr lang="zh-CN" altLang="en-US" dirty="0"/>
              <a:t>模拟退火算法</a:t>
            </a:r>
            <a:r>
              <a:rPr lang="en-US" altLang="zh-CN" dirty="0"/>
              <a:t>(SA)</a:t>
            </a:r>
          </a:p>
          <a:p>
            <a:pPr lvl="1"/>
            <a:r>
              <a:rPr lang="zh-CN" altLang="en-US" dirty="0"/>
              <a:t>神经网络算法</a:t>
            </a:r>
            <a:r>
              <a:rPr lang="en-US" altLang="zh-CN" dirty="0"/>
              <a:t>(BP)</a:t>
            </a:r>
          </a:p>
          <a:p>
            <a:pPr lvl="1"/>
            <a:r>
              <a:rPr lang="zh-CN" altLang="en-US" dirty="0"/>
              <a:t>遗传算法</a:t>
            </a:r>
            <a:r>
              <a:rPr lang="en-US" altLang="zh-CN" dirty="0"/>
              <a:t>(GA)</a:t>
            </a:r>
            <a:endParaRPr lang="zh-CN" altLang="en-US" dirty="0"/>
          </a:p>
        </p:txBody>
      </p:sp>
    </p:spTree>
    <p:extLst>
      <p:ext uri="{BB962C8B-B14F-4D97-AF65-F5344CB8AC3E}">
        <p14:creationId xmlns:p14="http://schemas.microsoft.com/office/powerpoint/2010/main" val="2081391369"/>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http://math.tongji.edu.cn/model/docs/cumcm2017A.png">
            <a:extLst>
              <a:ext uri="{FF2B5EF4-FFF2-40B4-BE49-F238E27FC236}">
                <a16:creationId xmlns:a16="http://schemas.microsoft.com/office/drawing/2014/main" id="{C2C53048-549B-4B14-B451-C0AE7B631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3505" y="4495800"/>
            <a:ext cx="6334125" cy="23622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问题的近似化</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内容占位符 2"/>
          <p:cNvSpPr>
            <a:spLocks noGrp="1"/>
          </p:cNvSpPr>
          <p:nvPr>
            <p:ph idx="1"/>
          </p:nvPr>
        </p:nvSpPr>
        <p:spPr>
          <a:xfrm>
            <a:off x="234370" y="1426613"/>
            <a:ext cx="11479696" cy="5150743"/>
          </a:xfrm>
        </p:spPr>
        <p:txBody>
          <a:bodyPr>
            <a:normAutofit/>
          </a:bodyPr>
          <a:lstStyle/>
          <a:p>
            <a:r>
              <a:rPr lang="en-US" altLang="zh-CN" sz="1900" dirty="0"/>
              <a:t>CT(Computed Tomography)</a:t>
            </a:r>
            <a:r>
              <a:rPr lang="zh-CN" altLang="en-US" sz="1900" dirty="0"/>
              <a:t>可以在不破坏样品的情况下，利用样品对射线能量的吸收特性对生物组织和工程材料的样品进行断层成像，由此获取样品内部的结构信息。一种典型的二维</a:t>
            </a:r>
            <a:r>
              <a:rPr lang="en-US" altLang="zh-CN" sz="1900" dirty="0"/>
              <a:t>CT</a:t>
            </a:r>
            <a:r>
              <a:rPr lang="zh-CN" altLang="en-US" sz="1900" dirty="0"/>
              <a:t>系统如图</a:t>
            </a:r>
            <a:r>
              <a:rPr lang="en-US" altLang="zh-CN" sz="1900" dirty="0"/>
              <a:t>1</a:t>
            </a:r>
            <a:r>
              <a:rPr lang="zh-CN" altLang="en-US" sz="1900" dirty="0"/>
              <a:t>所示，平行入射的</a:t>
            </a:r>
            <a:r>
              <a:rPr lang="en-US" altLang="zh-CN" sz="1900" dirty="0"/>
              <a:t>X</a:t>
            </a:r>
            <a:r>
              <a:rPr lang="zh-CN" altLang="en-US" sz="1900" dirty="0"/>
              <a:t>射线垂直于探测器平面，每个探测器单元看成一个接收点，且等距排列。</a:t>
            </a:r>
            <a:r>
              <a:rPr lang="en-US" altLang="zh-CN" sz="1900" dirty="0"/>
              <a:t>X</a:t>
            </a:r>
            <a:r>
              <a:rPr lang="zh-CN" altLang="en-US" sz="1900" dirty="0"/>
              <a:t>射线的发射器和探测器相对位置固定不变，整个发射</a:t>
            </a:r>
            <a:r>
              <a:rPr lang="en-US" altLang="zh-CN" sz="1900" dirty="0"/>
              <a:t>-</a:t>
            </a:r>
            <a:r>
              <a:rPr lang="zh-CN" altLang="en-US" sz="1900" dirty="0"/>
              <a:t>接收系统绕某固定的旋转中心逆时针旋转</a:t>
            </a:r>
            <a:r>
              <a:rPr lang="en-US" altLang="zh-CN" sz="1900" dirty="0"/>
              <a:t>180</a:t>
            </a:r>
            <a:r>
              <a:rPr lang="zh-CN" altLang="en-US" sz="1900" dirty="0"/>
              <a:t>次。对每一个</a:t>
            </a:r>
            <a:r>
              <a:rPr lang="en-US" altLang="zh-CN" sz="1900" dirty="0"/>
              <a:t>X</a:t>
            </a:r>
            <a:r>
              <a:rPr lang="zh-CN" altLang="en-US" sz="1900" dirty="0"/>
              <a:t>射线方向，在具有</a:t>
            </a:r>
            <a:r>
              <a:rPr lang="en-US" altLang="zh-CN" sz="1900" dirty="0"/>
              <a:t>512</a:t>
            </a:r>
            <a:r>
              <a:rPr lang="zh-CN" altLang="en-US" sz="1900" dirty="0"/>
              <a:t>个等距单元的探测器上测量经位置固定不动的二维待检测介质吸收衰减后的射线能量，并经过增益等处理后得到</a:t>
            </a:r>
            <a:r>
              <a:rPr lang="en-US" altLang="zh-CN" sz="1900" dirty="0"/>
              <a:t>180</a:t>
            </a:r>
            <a:r>
              <a:rPr lang="zh-CN" altLang="en-US" sz="1900" dirty="0"/>
              <a:t>组接收信息。</a:t>
            </a:r>
          </a:p>
          <a:p>
            <a:r>
              <a:rPr lang="en-US" altLang="zh-CN" sz="1900" dirty="0"/>
              <a:t>CT</a:t>
            </a:r>
            <a:r>
              <a:rPr lang="zh-CN" altLang="en-US" sz="1900" dirty="0"/>
              <a:t>系统安装时往往存在误差，从而影响成像质量，因此需要对安装好的</a:t>
            </a:r>
            <a:r>
              <a:rPr lang="en-US" altLang="zh-CN" sz="1900" dirty="0"/>
              <a:t>CT</a:t>
            </a:r>
            <a:r>
              <a:rPr lang="zh-CN" altLang="en-US" sz="1900" dirty="0"/>
              <a:t>系统进行参数标定，即借助于已知结构的样品（称为模板）标定</a:t>
            </a:r>
            <a:r>
              <a:rPr lang="en-US" altLang="zh-CN" sz="1900" dirty="0"/>
              <a:t>CT</a:t>
            </a:r>
            <a:r>
              <a:rPr lang="zh-CN" altLang="en-US" sz="1900" dirty="0"/>
              <a:t>系统的参数，并据此对未知结构的样品进行成像。</a:t>
            </a:r>
          </a:p>
          <a:p>
            <a:r>
              <a:rPr lang="en-US" altLang="zh-CN" sz="1900" dirty="0"/>
              <a:t>(1) </a:t>
            </a:r>
            <a:r>
              <a:rPr lang="zh-CN" altLang="en-US" sz="1900" dirty="0"/>
              <a:t>在正方形托盘上放置两个均匀固体介质组成的标定模板，模板的几何信息如图</a:t>
            </a:r>
            <a:r>
              <a:rPr lang="en-US" altLang="zh-CN" sz="1900" dirty="0"/>
              <a:t>2</a:t>
            </a:r>
            <a:r>
              <a:rPr lang="zh-CN" altLang="en-US" sz="1900" dirty="0"/>
              <a:t>所示，相应的数据文件见附件</a:t>
            </a:r>
            <a:r>
              <a:rPr lang="en-US" altLang="zh-CN" sz="1900" dirty="0"/>
              <a:t>1</a:t>
            </a:r>
            <a:r>
              <a:rPr lang="zh-CN" altLang="en-US" sz="1900" dirty="0"/>
              <a:t>，其中每一点的数值反映了该点的吸收强度，这里称为“吸收率”。对应于该模板的接收信息见附件</a:t>
            </a:r>
            <a:r>
              <a:rPr lang="en-US" altLang="zh-CN" sz="1900" dirty="0"/>
              <a:t>2</a:t>
            </a:r>
            <a:r>
              <a:rPr lang="zh-CN" altLang="en-US" sz="1900" dirty="0"/>
              <a:t>。请根据这一模板及其接收信息，确定</a:t>
            </a:r>
            <a:r>
              <a:rPr lang="en-US" altLang="zh-CN" sz="1900" dirty="0"/>
              <a:t>CT</a:t>
            </a:r>
            <a:r>
              <a:rPr lang="zh-CN" altLang="en-US" sz="1900" dirty="0"/>
              <a:t>系统旋转中心在正方形托盘中的位置、探测器单元之间的距离以及该</a:t>
            </a:r>
            <a:r>
              <a:rPr lang="en-US" altLang="zh-CN" sz="1900" dirty="0"/>
              <a:t>CT</a:t>
            </a:r>
            <a:r>
              <a:rPr lang="zh-CN" altLang="en-US" sz="1900" dirty="0"/>
              <a:t>系统使用的</a:t>
            </a:r>
            <a:r>
              <a:rPr lang="en-US" altLang="zh-CN" sz="1900" dirty="0"/>
              <a:t>X</a:t>
            </a:r>
            <a:r>
              <a:rPr lang="zh-CN" altLang="en-US" sz="1900" dirty="0"/>
              <a:t>射线的</a:t>
            </a:r>
            <a:r>
              <a:rPr lang="en-US" altLang="zh-CN" sz="1900" dirty="0"/>
              <a:t>180</a:t>
            </a:r>
            <a:r>
              <a:rPr lang="zh-CN" altLang="en-US" sz="1900" dirty="0"/>
              <a:t>个方向。</a:t>
            </a:r>
          </a:p>
          <a:p>
            <a:endParaRPr lang="en-US" altLang="zh-CN" sz="2000" dirty="0"/>
          </a:p>
          <a:p>
            <a:pPr marL="0" indent="0">
              <a:buNone/>
            </a:pPr>
            <a:endParaRPr lang="en-US" altLang="zh-CN" sz="2000" dirty="0"/>
          </a:p>
          <a:p>
            <a:endParaRPr lang="en-US" altLang="zh-CN" sz="2000" dirty="0"/>
          </a:p>
          <a:p>
            <a:endParaRPr lang="en-US" altLang="zh-CN" sz="2000" dirty="0"/>
          </a:p>
          <a:p>
            <a:pPr marL="0" indent="0">
              <a:buNone/>
            </a:pPr>
            <a:endParaRPr lang="zh-CN" altLang="en-US" dirty="0"/>
          </a:p>
        </p:txBody>
      </p:sp>
      <p:sp>
        <p:nvSpPr>
          <p:cNvPr id="27" name="文本框 24"/>
          <p:cNvSpPr txBox="1"/>
          <p:nvPr/>
        </p:nvSpPr>
        <p:spPr>
          <a:xfrm>
            <a:off x="101605" y="1012507"/>
            <a:ext cx="5112233" cy="400110"/>
          </a:xfrm>
          <a:prstGeom prst="rect">
            <a:avLst/>
          </a:prstGeom>
          <a:noFill/>
        </p:spPr>
        <p:txBody>
          <a:bodyPr wrap="none" rtlCol="0">
            <a:spAutoFit/>
          </a:bodyPr>
          <a:lstStyle/>
          <a:p>
            <a:pPr marL="285750" indent="-285750">
              <a:buFont typeface="Wingdings" panose="05000000000000000000" pitchFamily="2" charset="2"/>
              <a:buChar char="n"/>
            </a:pPr>
            <a:r>
              <a:rPr lang="en-US" altLang="zh-CN" sz="2000" dirty="0">
                <a:latin typeface="Cooper Black" panose="0208090404030B020404" pitchFamily="18" charset="0"/>
                <a:ea typeface="微软雅黑" panose="020B0503020204020204" pitchFamily="34" charset="-122"/>
              </a:rPr>
              <a:t>CUMCM2017A  CT</a:t>
            </a:r>
            <a:r>
              <a:rPr lang="zh-CN" altLang="en-US" sz="2000" dirty="0">
                <a:latin typeface="Cooper Black" panose="0208090404030B020404" pitchFamily="18" charset="0"/>
                <a:ea typeface="微软雅黑" panose="020B0503020204020204" pitchFamily="34" charset="-122"/>
              </a:rPr>
              <a:t>系统参数标定及成像</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68309673"/>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223" y="145146"/>
            <a:ext cx="9543473" cy="427999"/>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例</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问题的近似化</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 </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3288" y="140289"/>
            <a:ext cx="1449451" cy="448253"/>
          </a:xfrm>
          <a:prstGeom prst="rect">
            <a:avLst/>
          </a:prstGeom>
        </p:spPr>
      </p:pic>
      <p:grpSp>
        <p:nvGrpSpPr>
          <p:cNvPr id="7" name="组合 6"/>
          <p:cNvGrpSpPr/>
          <p:nvPr/>
        </p:nvGrpSpPr>
        <p:grpSpPr>
          <a:xfrm>
            <a:off x="165424" y="207162"/>
            <a:ext cx="292881" cy="329916"/>
            <a:chOff x="258132" y="202346"/>
            <a:chExt cx="336228" cy="321825"/>
          </a:xfrm>
        </p:grpSpPr>
        <p:sp>
          <p:nvSpPr>
            <p:cNvPr id="8" name="矩形 7"/>
            <p:cNvSpPr/>
            <p:nvPr/>
          </p:nvSpPr>
          <p:spPr>
            <a:xfrm>
              <a:off x="258133" y="20234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p:nvSpPr>
          <p:spPr>
            <a:xfrm>
              <a:off x="258132" y="328986"/>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p>
          </p:txBody>
        </p:sp>
        <p:sp>
          <p:nvSpPr>
            <p:cNvPr id="10" name="矩形 9"/>
            <p:cNvSpPr/>
            <p:nvPr/>
          </p:nvSpPr>
          <p:spPr>
            <a:xfrm>
              <a:off x="258132" y="459817"/>
              <a:ext cx="336227" cy="64354"/>
            </a:xfrm>
            <a:prstGeom prst="rect">
              <a:avLst/>
            </a:prstGeom>
            <a:solidFill>
              <a:srgbClr val="00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矩形 10"/>
          <p:cNvSpPr/>
          <p:nvPr/>
        </p:nvSpPr>
        <p:spPr>
          <a:xfrm>
            <a:off x="0" y="699826"/>
            <a:ext cx="12192000" cy="126753"/>
          </a:xfrm>
          <a:prstGeom prst="rect">
            <a:avLst/>
          </a:prstGeom>
          <a:solidFill>
            <a:srgbClr val="1D6998"/>
          </a:solidFill>
          <a:ln>
            <a:no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文本框 24"/>
          <p:cNvSpPr txBox="1"/>
          <p:nvPr/>
        </p:nvSpPr>
        <p:spPr>
          <a:xfrm>
            <a:off x="101605" y="1012507"/>
            <a:ext cx="5112233" cy="4401205"/>
          </a:xfrm>
          <a:prstGeom prst="rect">
            <a:avLst/>
          </a:prstGeom>
          <a:noFill/>
        </p:spPr>
        <p:txBody>
          <a:bodyPr wrap="none" rtlCol="0">
            <a:spAutoFit/>
          </a:bodyPr>
          <a:lstStyle/>
          <a:p>
            <a:pPr marL="285750" indent="-285750">
              <a:buFont typeface="Wingdings" panose="05000000000000000000" pitchFamily="2" charset="2"/>
              <a:buChar char="n"/>
            </a:pPr>
            <a:r>
              <a:rPr lang="en-US" altLang="zh-CN" sz="2000" dirty="0">
                <a:latin typeface="Cooper Black" panose="0208090404030B020404" pitchFamily="18" charset="0"/>
                <a:ea typeface="微软雅黑" panose="020B0503020204020204" pitchFamily="34" charset="-122"/>
              </a:rPr>
              <a:t>CUMCM2017A  CT</a:t>
            </a:r>
            <a:r>
              <a:rPr lang="zh-CN" altLang="en-US" sz="2000" dirty="0">
                <a:latin typeface="Cooper Black" panose="0208090404030B020404" pitchFamily="18" charset="0"/>
                <a:ea typeface="微软雅黑" panose="020B0503020204020204" pitchFamily="34" charset="-122"/>
              </a:rPr>
              <a:t>系统参数标定及</a:t>
            </a:r>
            <a:r>
              <a:rPr lang="zh-CN" altLang="en-US" sz="2000" dirty="0" smtClean="0">
                <a:latin typeface="Cooper Black" panose="0208090404030B020404" pitchFamily="18" charset="0"/>
                <a:ea typeface="微软雅黑" panose="020B0503020204020204" pitchFamily="34" charset="-122"/>
              </a:rPr>
              <a:t>成像</a:t>
            </a:r>
            <a:endParaRPr lang="en-US" altLang="zh-CN" sz="2000" dirty="0" smtClean="0">
              <a:latin typeface="Cooper Black" panose="0208090404030B020404" pitchFamily="18" charset="0"/>
              <a:ea typeface="微软雅黑" panose="020B0503020204020204" pitchFamily="34" charset="-122"/>
            </a:endParaRPr>
          </a:p>
          <a:p>
            <a:pPr marL="285750" indent="-285750">
              <a:buFont typeface="Wingdings" panose="05000000000000000000" pitchFamily="2" charset="2"/>
              <a:buChar char="n"/>
            </a:pPr>
            <a:endParaRPr lang="en-US" altLang="zh-CN" sz="2000" dirty="0">
              <a:latin typeface="Cooper Black" panose="0208090404030B020404" pitchFamily="18" charset="0"/>
              <a:ea typeface="微软雅黑" panose="020B0503020204020204" pitchFamily="34" charset="-122"/>
            </a:endParaRPr>
          </a:p>
          <a:p>
            <a:pPr marL="285750" indent="-285750">
              <a:buFont typeface="Wingdings" panose="05000000000000000000" pitchFamily="2" charset="2"/>
              <a:buChar char="n"/>
            </a:pPr>
            <a:endParaRPr lang="en-US" altLang="zh-CN" sz="2000" dirty="0" smtClean="0">
              <a:latin typeface="Cooper Black" panose="0208090404030B020404" pitchFamily="18" charset="0"/>
              <a:ea typeface="微软雅黑" panose="020B0503020204020204" pitchFamily="34" charset="-122"/>
            </a:endParaRPr>
          </a:p>
          <a:p>
            <a:pPr marL="285750" indent="-285750">
              <a:buFont typeface="Wingdings" panose="05000000000000000000" pitchFamily="2" charset="2"/>
              <a:buChar char="n"/>
            </a:pPr>
            <a:endParaRPr lang="en-US" altLang="zh-CN" sz="2000" dirty="0">
              <a:latin typeface="Cooper Black" panose="0208090404030B020404" pitchFamily="18" charset="0"/>
              <a:ea typeface="微软雅黑" panose="020B0503020204020204" pitchFamily="34" charset="-122"/>
            </a:endParaRPr>
          </a:p>
          <a:p>
            <a:pPr marL="285750" indent="-285750">
              <a:buFont typeface="Wingdings" panose="05000000000000000000" pitchFamily="2" charset="2"/>
              <a:buChar char="n"/>
            </a:pPr>
            <a:endParaRPr lang="en-US" altLang="zh-CN" sz="2000" dirty="0" smtClean="0">
              <a:latin typeface="Cooper Black" panose="0208090404030B020404" pitchFamily="18" charset="0"/>
              <a:ea typeface="微软雅黑" panose="020B0503020204020204" pitchFamily="34" charset="-122"/>
            </a:endParaRPr>
          </a:p>
          <a:p>
            <a:pPr marL="285750" indent="-285750">
              <a:buFont typeface="Wingdings" panose="05000000000000000000" pitchFamily="2" charset="2"/>
              <a:buChar char="n"/>
            </a:pPr>
            <a:endParaRPr lang="en-US" altLang="zh-CN" sz="2000" dirty="0">
              <a:latin typeface="Cooper Black" panose="0208090404030B020404" pitchFamily="18" charset="0"/>
              <a:ea typeface="微软雅黑" panose="020B0503020204020204" pitchFamily="34" charset="-122"/>
            </a:endParaRPr>
          </a:p>
          <a:p>
            <a:pPr marL="285750" indent="-285750">
              <a:buFont typeface="Wingdings" panose="05000000000000000000" pitchFamily="2" charset="2"/>
              <a:buChar char="n"/>
            </a:pPr>
            <a:endParaRPr lang="en-US" altLang="zh-CN" sz="2000" dirty="0" smtClean="0">
              <a:latin typeface="Cooper Black" panose="0208090404030B020404" pitchFamily="18" charset="0"/>
              <a:ea typeface="微软雅黑" panose="020B0503020204020204" pitchFamily="34" charset="-122"/>
            </a:endParaRPr>
          </a:p>
          <a:p>
            <a:pPr marL="285750" indent="-285750">
              <a:buFont typeface="Wingdings" panose="05000000000000000000" pitchFamily="2" charset="2"/>
              <a:buChar char="n"/>
            </a:pPr>
            <a:endParaRPr lang="en-US" altLang="zh-CN" sz="2000" dirty="0">
              <a:latin typeface="Cooper Black" panose="0208090404030B020404" pitchFamily="18" charset="0"/>
              <a:ea typeface="微软雅黑" panose="020B0503020204020204" pitchFamily="34" charset="-122"/>
            </a:endParaRPr>
          </a:p>
          <a:p>
            <a:pPr marL="285750" indent="-285750">
              <a:buFont typeface="Wingdings" panose="05000000000000000000" pitchFamily="2" charset="2"/>
              <a:buChar char="n"/>
            </a:pPr>
            <a:endParaRPr lang="en-US" altLang="zh-CN" sz="2000" dirty="0" smtClean="0">
              <a:latin typeface="Cooper Black" panose="0208090404030B020404" pitchFamily="18" charset="0"/>
              <a:ea typeface="微软雅黑" panose="020B0503020204020204" pitchFamily="34" charset="-122"/>
            </a:endParaRPr>
          </a:p>
          <a:p>
            <a:pPr marL="285750" indent="-285750">
              <a:buFont typeface="Wingdings" panose="05000000000000000000" pitchFamily="2" charset="2"/>
              <a:buChar char="n"/>
            </a:pPr>
            <a:endParaRPr lang="en-US" altLang="zh-CN" sz="2000" dirty="0">
              <a:latin typeface="Cooper Black" panose="0208090404030B020404" pitchFamily="18" charset="0"/>
              <a:ea typeface="微软雅黑" panose="020B0503020204020204" pitchFamily="34" charset="-122"/>
            </a:endParaRPr>
          </a:p>
          <a:p>
            <a:pPr marL="285750" indent="-285750">
              <a:buFont typeface="Wingdings" panose="05000000000000000000" pitchFamily="2" charset="2"/>
              <a:buChar char="n"/>
            </a:pPr>
            <a:endParaRPr lang="en-US" altLang="zh-CN" sz="2000" dirty="0" smtClean="0">
              <a:latin typeface="Cooper Black" panose="0208090404030B020404" pitchFamily="18" charset="0"/>
              <a:ea typeface="微软雅黑" panose="020B0503020204020204" pitchFamily="34" charset="-122"/>
            </a:endParaRPr>
          </a:p>
          <a:p>
            <a:pPr marL="285750" indent="-285750">
              <a:buFont typeface="Wingdings" panose="05000000000000000000" pitchFamily="2" charset="2"/>
              <a:buChar char="n"/>
            </a:pPr>
            <a:endParaRPr lang="en-US" altLang="zh-CN" sz="2000" dirty="0">
              <a:latin typeface="Cooper Black" panose="0208090404030B020404" pitchFamily="18" charset="0"/>
              <a:ea typeface="微软雅黑" panose="020B0503020204020204" pitchFamily="34" charset="-122"/>
            </a:endParaRPr>
          </a:p>
          <a:p>
            <a:pPr marL="285750" indent="-285750">
              <a:buFont typeface="Wingdings" panose="05000000000000000000" pitchFamily="2" charset="2"/>
              <a:buChar char="n"/>
            </a:pPr>
            <a:endParaRPr lang="en-US" altLang="zh-CN" sz="2000" dirty="0" smtClean="0">
              <a:latin typeface="Cooper Black" panose="0208090404030B020404" pitchFamily="18" charset="0"/>
              <a:ea typeface="微软雅黑" panose="020B0503020204020204" pitchFamily="34" charset="-122"/>
            </a:endParaRPr>
          </a:p>
          <a:p>
            <a:pPr marL="742950" lvl="1" indent="-285750">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问题的近似化  </a:t>
            </a:r>
            <a:r>
              <a:rPr lang="en-US" altLang="zh-CN" sz="2000" dirty="0" smtClean="0">
                <a:solidFill>
                  <a:srgbClr val="FF0000"/>
                </a:solidFill>
                <a:latin typeface="微软雅黑" panose="020B0503020204020204" pitchFamily="34" charset="-122"/>
                <a:ea typeface="微软雅黑" panose="020B0503020204020204" pitchFamily="34" charset="-122"/>
              </a:rPr>
              <a:t>vs</a:t>
            </a:r>
            <a:r>
              <a:rPr lang="zh-CN" altLang="en-US" sz="2000" dirty="0" smtClean="0">
                <a:latin typeface="微软雅黑" panose="020B0503020204020204" pitchFamily="34" charset="-122"/>
                <a:ea typeface="微软雅黑" panose="020B0503020204020204" pitchFamily="34" charset="-122"/>
              </a:rPr>
              <a:t>  算法的近似化</a:t>
            </a:r>
            <a:endParaRPr lang="zh-CN" altLang="en-US" sz="2000" dirty="0">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3CFF073B-C887-4213-AD59-97F7C17454A8}"/>
              </a:ext>
            </a:extLst>
          </p:cNvPr>
          <p:cNvPicPr>
            <a:picLocks noChangeAspect="1"/>
          </p:cNvPicPr>
          <p:nvPr/>
        </p:nvPicPr>
        <p:blipFill>
          <a:blip r:embed="rId3"/>
          <a:stretch>
            <a:fillRect/>
          </a:stretch>
        </p:blipFill>
        <p:spPr>
          <a:xfrm>
            <a:off x="3384238" y="1538177"/>
            <a:ext cx="5397785" cy="1578944"/>
          </a:xfrm>
          <a:prstGeom prst="rect">
            <a:avLst/>
          </a:prstGeom>
        </p:spPr>
      </p:pic>
      <p:pic>
        <p:nvPicPr>
          <p:cNvPr id="13" name="图片 12">
            <a:extLst>
              <a:ext uri="{FF2B5EF4-FFF2-40B4-BE49-F238E27FC236}">
                <a16:creationId xmlns:a16="http://schemas.microsoft.com/office/drawing/2014/main" id="{940D6978-C2CE-4E85-9D37-C4F969A8B490}"/>
              </a:ext>
            </a:extLst>
          </p:cNvPr>
          <p:cNvPicPr>
            <a:picLocks noChangeAspect="1"/>
          </p:cNvPicPr>
          <p:nvPr/>
        </p:nvPicPr>
        <p:blipFill>
          <a:blip r:embed="rId4"/>
          <a:stretch>
            <a:fillRect/>
          </a:stretch>
        </p:blipFill>
        <p:spPr>
          <a:xfrm>
            <a:off x="3584215" y="3242681"/>
            <a:ext cx="4863609" cy="1578944"/>
          </a:xfrm>
          <a:prstGeom prst="rect">
            <a:avLst/>
          </a:prstGeom>
        </p:spPr>
      </p:pic>
    </p:spTree>
    <p:extLst>
      <p:ext uri="{BB962C8B-B14F-4D97-AF65-F5344CB8AC3E}">
        <p14:creationId xmlns:p14="http://schemas.microsoft.com/office/powerpoint/2010/main" val="4021807092"/>
      </p:ext>
    </p:extLst>
  </p:cSld>
  <p:clrMapOvr>
    <a:masterClrMapping/>
  </p:clrMapOvr>
  <p:transition spd="slow">
    <p:randomBar dir="vert"/>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1018</TotalTime>
  <Words>2717</Words>
  <Application>Microsoft Office PowerPoint</Application>
  <PresentationFormat>宽屏</PresentationFormat>
  <Paragraphs>405</Paragraphs>
  <Slides>30</Slides>
  <Notes>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5" baseType="lpstr">
      <vt:lpstr>仿宋</vt:lpstr>
      <vt:lpstr>华文楷体</vt:lpstr>
      <vt:lpstr>宋体</vt:lpstr>
      <vt:lpstr>微软雅黑</vt:lpstr>
      <vt:lpstr>Arial</vt:lpstr>
      <vt:lpstr>Calibri</vt:lpstr>
      <vt:lpstr>Calibri Light</vt:lpstr>
      <vt:lpstr>Cooper Black</vt:lpstr>
      <vt:lpstr>Courier New</vt:lpstr>
      <vt:lpstr>Symbol</vt:lpstr>
      <vt:lpstr>Times New Roman</vt:lpstr>
      <vt:lpstr>Verdana</vt:lpstr>
      <vt:lpstr>Wingdings</vt:lpstr>
      <vt:lpstr>Office 主题</vt:lpstr>
      <vt:lpstr>公式</vt:lpstr>
      <vt:lpstr>数学模型及其算法思想</vt:lpstr>
      <vt:lpstr>提纲</vt:lpstr>
      <vt:lpstr>优化问题分类</vt:lpstr>
      <vt:lpstr>优化问题的形式</vt:lpstr>
      <vt:lpstr>优化问题的Matlab函数</vt:lpstr>
      <vt:lpstr>优化问题的Matlab函数</vt:lpstr>
      <vt:lpstr>优化问题的基本思想</vt:lpstr>
      <vt:lpstr>例: 问题的近似化 </vt:lpstr>
      <vt:lpstr>例: 问题的近似化 </vt:lpstr>
      <vt:lpstr>例: Monte Carlo模拟 </vt:lpstr>
      <vt:lpstr>例: Monte Carlo模拟 </vt:lpstr>
      <vt:lpstr>例: 数据插值、拟合，参数估计 </vt:lpstr>
      <vt:lpstr>例: 数据插值、拟合，参数估计 </vt:lpstr>
      <vt:lpstr>例: 图论方法建模 </vt:lpstr>
      <vt:lpstr>例: 图论方法建模 </vt:lpstr>
      <vt:lpstr>例: 分支定界法，分治算法</vt:lpstr>
      <vt:lpstr>例: 分治算法</vt:lpstr>
      <vt:lpstr>例: 网格化算法、穷举法 </vt:lpstr>
      <vt:lpstr>例: 网格化算法、穷举法 </vt:lpstr>
      <vt:lpstr>例: 遗传算法介绍 </vt:lpstr>
      <vt:lpstr>例: 遗传算法介绍</vt:lpstr>
      <vt:lpstr>例: 遗传算法介绍</vt:lpstr>
      <vt:lpstr>例: 遗传算法介绍</vt:lpstr>
      <vt:lpstr>例: 遗传算法介绍</vt:lpstr>
      <vt:lpstr>例: 遗传算法介绍</vt:lpstr>
      <vt:lpstr>例: 遗传算法介绍</vt:lpstr>
      <vt:lpstr>例: 遗传算法介绍</vt:lpstr>
      <vt:lpstr>例: 遗传算法介绍</vt:lpstr>
      <vt:lpstr>例: 零件参数设计问题的编码</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2016同济数模校赛点评</dc:title>
  <dc:creator>Microsoft</dc:creator>
  <cp:lastModifiedBy>CXD</cp:lastModifiedBy>
  <cp:revision>834</cp:revision>
  <dcterms:created xsi:type="dcterms:W3CDTF">2016-05-12T15:10:55Z</dcterms:created>
  <dcterms:modified xsi:type="dcterms:W3CDTF">2018-09-01T22:30:00Z</dcterms:modified>
</cp:coreProperties>
</file>