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9179" autoAdjust="0"/>
  </p:normalViewPr>
  <p:slideViewPr>
    <p:cSldViewPr snapToGrid="0">
      <p:cViewPr varScale="1">
        <p:scale>
          <a:sx n="61" d="100"/>
          <a:sy n="61" d="100"/>
        </p:scale>
        <p:origin x="9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A529DF-D882-4BE0-AD0C-937F847D3BD0}" type="datetimeFigureOut">
              <a:rPr lang="zh-CN" altLang="en-US" smtClean="0"/>
              <a:t>2018/3/29</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DEEEEA-8860-44D0-8245-71D76EE54FE1}" type="slidenum">
              <a:rPr lang="zh-CN" altLang="en-US" smtClean="0"/>
              <a:t>‹#›</a:t>
            </a:fld>
            <a:endParaRPr lang="zh-CN" altLang="en-US"/>
          </a:p>
        </p:txBody>
      </p:sp>
    </p:spTree>
    <p:extLst>
      <p:ext uri="{BB962C8B-B14F-4D97-AF65-F5344CB8AC3E}">
        <p14:creationId xmlns:p14="http://schemas.microsoft.com/office/powerpoint/2010/main" val="4083571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这个系统可以实现从生产线到顶层的数据展现层的所有信息的畅通无阻</a:t>
            </a:r>
            <a:r>
              <a:rPr lang="en-US" altLang="zh-CN" dirty="0" smtClean="0"/>
              <a:t>,TSN</a:t>
            </a:r>
            <a:r>
              <a:rPr lang="zh-CN" altLang="en-US" dirty="0" smtClean="0"/>
              <a:t>技术可以扩展现有</a:t>
            </a:r>
            <a:r>
              <a:rPr lang="en-US" altLang="zh-CN" dirty="0" smtClean="0"/>
              <a:t>IEEE</a:t>
            </a:r>
            <a:r>
              <a:rPr lang="en-US" altLang="zh-CN" baseline="0" dirty="0" smtClean="0"/>
              <a:t> 802.1 Ethernet</a:t>
            </a:r>
            <a:r>
              <a:rPr lang="zh-CN" altLang="en-US" baseline="0" dirty="0" smtClean="0"/>
              <a:t>标准</a:t>
            </a:r>
            <a:r>
              <a:rPr lang="en-US" altLang="zh-CN" baseline="0" dirty="0" smtClean="0"/>
              <a:t>,</a:t>
            </a:r>
            <a:r>
              <a:rPr lang="zh-CN" altLang="en-US" baseline="0" dirty="0" smtClean="0"/>
              <a:t>从而实现</a:t>
            </a:r>
            <a:r>
              <a:rPr lang="en-US" altLang="zh-CN" baseline="0" dirty="0" smtClean="0"/>
              <a:t>OPC UA</a:t>
            </a:r>
            <a:r>
              <a:rPr lang="zh-CN" altLang="en-US" baseline="0" dirty="0" smtClean="0"/>
              <a:t>的时事通信</a:t>
            </a:r>
            <a:r>
              <a:rPr lang="en-US" altLang="zh-CN" baseline="0" dirty="0" smtClean="0"/>
              <a:t>.</a:t>
            </a:r>
            <a:endParaRPr lang="zh-CN" altLang="en-US" dirty="0"/>
          </a:p>
        </p:txBody>
      </p:sp>
      <p:sp>
        <p:nvSpPr>
          <p:cNvPr id="4" name="Slide Number Placeholder 3"/>
          <p:cNvSpPr>
            <a:spLocks noGrp="1"/>
          </p:cNvSpPr>
          <p:nvPr>
            <p:ph type="sldNum" sz="quarter" idx="10"/>
          </p:nvPr>
        </p:nvSpPr>
        <p:spPr/>
        <p:txBody>
          <a:bodyPr/>
          <a:lstStyle/>
          <a:p>
            <a:fld id="{20DEEEEA-8860-44D0-8245-71D76EE54FE1}" type="slidenum">
              <a:rPr lang="zh-CN" altLang="en-US" smtClean="0"/>
              <a:t>6</a:t>
            </a:fld>
            <a:endParaRPr lang="zh-CN" altLang="en-US"/>
          </a:p>
        </p:txBody>
      </p:sp>
    </p:spTree>
    <p:extLst>
      <p:ext uri="{BB962C8B-B14F-4D97-AF65-F5344CB8AC3E}">
        <p14:creationId xmlns:p14="http://schemas.microsoft.com/office/powerpoint/2010/main" val="2074248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ltLang="zh-CN"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dirty="0"/>
          </a:p>
        </p:txBody>
      </p:sp>
      <p:sp>
        <p:nvSpPr>
          <p:cNvPr id="4" name="Date Placeholder 3"/>
          <p:cNvSpPr>
            <a:spLocks noGrp="1"/>
          </p:cNvSpPr>
          <p:nvPr>
            <p:ph type="dt" sz="half" idx="10"/>
          </p:nvPr>
        </p:nvSpPr>
        <p:spPr/>
        <p:txBody>
          <a:bodyPr/>
          <a:lstStyle/>
          <a:p>
            <a:fld id="{B346795D-67DE-4829-9C51-38E01F2E8E28}" type="datetimeFigureOut">
              <a:rPr lang="zh-CN" altLang="en-US" smtClean="0"/>
              <a:t>2018/3/29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CD1F3F-ABC4-4520-A2C3-C0E9BAC79FD3}" type="slidenum">
              <a:rPr lang="zh-CN" altLang="en-US" smtClean="0"/>
              <a:t>‹#›</a:t>
            </a:fld>
            <a:endParaRPr lang="zh-CN" altLang="en-US"/>
          </a:p>
        </p:txBody>
      </p:sp>
    </p:spTree>
    <p:extLst>
      <p:ext uri="{BB962C8B-B14F-4D97-AF65-F5344CB8AC3E}">
        <p14:creationId xmlns:p14="http://schemas.microsoft.com/office/powerpoint/2010/main" val="875737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Edit Master text styles</a:t>
            </a:r>
          </a:p>
        </p:txBody>
      </p:sp>
      <p:sp>
        <p:nvSpPr>
          <p:cNvPr id="4" name="Date Placeholder 3"/>
          <p:cNvSpPr>
            <a:spLocks noGrp="1"/>
          </p:cNvSpPr>
          <p:nvPr>
            <p:ph type="dt" sz="half" idx="10"/>
          </p:nvPr>
        </p:nvSpPr>
        <p:spPr/>
        <p:txBody>
          <a:bodyPr/>
          <a:lstStyle/>
          <a:p>
            <a:fld id="{B346795D-67DE-4829-9C51-38E01F2E8E28}" type="datetimeFigureOut">
              <a:rPr lang="zh-CN" altLang="en-US" smtClean="0"/>
              <a:t>2018/3/29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CD1F3F-ABC4-4520-A2C3-C0E9BAC79FD3}" type="slidenum">
              <a:rPr lang="zh-CN" altLang="en-US" smtClean="0"/>
              <a:t>‹#›</a:t>
            </a:fld>
            <a:endParaRPr lang="zh-CN" altLang="en-US"/>
          </a:p>
        </p:txBody>
      </p:sp>
    </p:spTree>
    <p:extLst>
      <p:ext uri="{BB962C8B-B14F-4D97-AF65-F5344CB8AC3E}">
        <p14:creationId xmlns:p14="http://schemas.microsoft.com/office/powerpoint/2010/main" val="2842644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zh-CN"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Edit Master text styles</a:t>
            </a:r>
          </a:p>
        </p:txBody>
      </p:sp>
      <p:sp>
        <p:nvSpPr>
          <p:cNvPr id="4" name="Date Placeholder 3"/>
          <p:cNvSpPr>
            <a:spLocks noGrp="1"/>
          </p:cNvSpPr>
          <p:nvPr>
            <p:ph type="dt" sz="half" idx="10"/>
          </p:nvPr>
        </p:nvSpPr>
        <p:spPr/>
        <p:txBody>
          <a:bodyPr/>
          <a:lstStyle/>
          <a:p>
            <a:fld id="{B346795D-67DE-4829-9C51-38E01F2E8E28}" type="datetimeFigureOut">
              <a:rPr lang="zh-CN" altLang="en-US" smtClean="0"/>
              <a:t>2018/3/29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CD1F3F-ABC4-4520-A2C3-C0E9BAC79FD3}"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63001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Edit Master text styles</a:t>
            </a:r>
          </a:p>
        </p:txBody>
      </p:sp>
      <p:sp>
        <p:nvSpPr>
          <p:cNvPr id="4" name="Date Placeholder 3"/>
          <p:cNvSpPr>
            <a:spLocks noGrp="1"/>
          </p:cNvSpPr>
          <p:nvPr>
            <p:ph type="dt" sz="half" idx="10"/>
          </p:nvPr>
        </p:nvSpPr>
        <p:spPr/>
        <p:txBody>
          <a:bodyPr/>
          <a:lstStyle/>
          <a:p>
            <a:fld id="{B346795D-67DE-4829-9C51-38E01F2E8E28}" type="datetimeFigureOut">
              <a:rPr lang="zh-CN" altLang="en-US" smtClean="0"/>
              <a:t>2018/3/29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CD1F3F-ABC4-4520-A2C3-C0E9BAC79FD3}" type="slidenum">
              <a:rPr lang="zh-CN" altLang="en-US" smtClean="0"/>
              <a:t>‹#›</a:t>
            </a:fld>
            <a:endParaRPr lang="zh-CN" altLang="en-US"/>
          </a:p>
        </p:txBody>
      </p:sp>
    </p:spTree>
    <p:extLst>
      <p:ext uri="{BB962C8B-B14F-4D97-AF65-F5344CB8AC3E}">
        <p14:creationId xmlns:p14="http://schemas.microsoft.com/office/powerpoint/2010/main" val="2963979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zh-CN"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Edit Master text styles</a:t>
            </a:r>
          </a:p>
        </p:txBody>
      </p:sp>
      <p:sp>
        <p:nvSpPr>
          <p:cNvPr id="4" name="Date Placeholder 3"/>
          <p:cNvSpPr>
            <a:spLocks noGrp="1"/>
          </p:cNvSpPr>
          <p:nvPr>
            <p:ph type="dt" sz="half" idx="10"/>
          </p:nvPr>
        </p:nvSpPr>
        <p:spPr/>
        <p:txBody>
          <a:bodyPr/>
          <a:lstStyle/>
          <a:p>
            <a:fld id="{B346795D-67DE-4829-9C51-38E01F2E8E28}" type="datetimeFigureOut">
              <a:rPr lang="zh-CN" altLang="en-US" smtClean="0"/>
              <a:t>2018/3/29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CD1F3F-ABC4-4520-A2C3-C0E9BAC79FD3}"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71025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ltLang="zh-CN"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Edit Master text styles</a:t>
            </a:r>
          </a:p>
        </p:txBody>
      </p:sp>
      <p:sp>
        <p:nvSpPr>
          <p:cNvPr id="4" name="Date Placeholder 3"/>
          <p:cNvSpPr>
            <a:spLocks noGrp="1"/>
          </p:cNvSpPr>
          <p:nvPr>
            <p:ph type="dt" sz="half" idx="10"/>
          </p:nvPr>
        </p:nvSpPr>
        <p:spPr/>
        <p:txBody>
          <a:bodyPr/>
          <a:lstStyle/>
          <a:p>
            <a:fld id="{B346795D-67DE-4829-9C51-38E01F2E8E28}" type="datetimeFigureOut">
              <a:rPr lang="zh-CN" altLang="en-US" smtClean="0"/>
              <a:t>2018/3/29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CD1F3F-ABC4-4520-A2C3-C0E9BAC79FD3}" type="slidenum">
              <a:rPr lang="zh-CN" altLang="en-US" smtClean="0"/>
              <a:t>‹#›</a:t>
            </a:fld>
            <a:endParaRPr lang="zh-CN" altLang="en-US"/>
          </a:p>
        </p:txBody>
      </p:sp>
    </p:spTree>
    <p:extLst>
      <p:ext uri="{BB962C8B-B14F-4D97-AF65-F5344CB8AC3E}">
        <p14:creationId xmlns:p14="http://schemas.microsoft.com/office/powerpoint/2010/main" val="3394588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B346795D-67DE-4829-9C51-38E01F2E8E28}" type="datetimeFigureOut">
              <a:rPr lang="zh-CN" altLang="en-US" smtClean="0"/>
              <a:t>2018/3/29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CD1F3F-ABC4-4520-A2C3-C0E9BAC79FD3}" type="slidenum">
              <a:rPr lang="zh-CN" altLang="en-US" smtClean="0"/>
              <a:t>‹#›</a:t>
            </a:fld>
            <a:endParaRPr lang="zh-CN" altLang="en-US"/>
          </a:p>
        </p:txBody>
      </p:sp>
    </p:spTree>
    <p:extLst>
      <p:ext uri="{BB962C8B-B14F-4D97-AF65-F5344CB8AC3E}">
        <p14:creationId xmlns:p14="http://schemas.microsoft.com/office/powerpoint/2010/main" val="1149388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B346795D-67DE-4829-9C51-38E01F2E8E28}" type="datetimeFigureOut">
              <a:rPr lang="zh-CN" altLang="en-US" smtClean="0"/>
              <a:t>2018/3/29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CD1F3F-ABC4-4520-A2C3-C0E9BAC79FD3}" type="slidenum">
              <a:rPr lang="zh-CN" altLang="en-US" smtClean="0"/>
              <a:t>‹#›</a:t>
            </a:fld>
            <a:endParaRPr lang="zh-CN" altLang="en-US"/>
          </a:p>
        </p:txBody>
      </p:sp>
    </p:spTree>
    <p:extLst>
      <p:ext uri="{BB962C8B-B14F-4D97-AF65-F5344CB8AC3E}">
        <p14:creationId xmlns:p14="http://schemas.microsoft.com/office/powerpoint/2010/main" val="1697534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B346795D-67DE-4829-9C51-38E01F2E8E28}" type="datetimeFigureOut">
              <a:rPr lang="zh-CN" altLang="en-US" smtClean="0"/>
              <a:t>2018/3/29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CD1F3F-ABC4-4520-A2C3-C0E9BAC79FD3}" type="slidenum">
              <a:rPr lang="zh-CN" altLang="en-US" smtClean="0"/>
              <a:t>‹#›</a:t>
            </a:fld>
            <a:endParaRPr lang="zh-CN" altLang="en-US"/>
          </a:p>
        </p:txBody>
      </p:sp>
    </p:spTree>
    <p:extLst>
      <p:ext uri="{BB962C8B-B14F-4D97-AF65-F5344CB8AC3E}">
        <p14:creationId xmlns:p14="http://schemas.microsoft.com/office/powerpoint/2010/main" val="2021542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Edit Master text styles</a:t>
            </a:r>
          </a:p>
        </p:txBody>
      </p:sp>
      <p:sp>
        <p:nvSpPr>
          <p:cNvPr id="4" name="Date Placeholder 3"/>
          <p:cNvSpPr>
            <a:spLocks noGrp="1"/>
          </p:cNvSpPr>
          <p:nvPr>
            <p:ph type="dt" sz="half" idx="10"/>
          </p:nvPr>
        </p:nvSpPr>
        <p:spPr/>
        <p:txBody>
          <a:bodyPr/>
          <a:lstStyle/>
          <a:p>
            <a:fld id="{B346795D-67DE-4829-9C51-38E01F2E8E28}" type="datetimeFigureOut">
              <a:rPr lang="zh-CN" altLang="en-US" smtClean="0"/>
              <a:t>2018/3/29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CD1F3F-ABC4-4520-A2C3-C0E9BAC79FD3}" type="slidenum">
              <a:rPr lang="zh-CN" altLang="en-US" smtClean="0"/>
              <a:t>‹#›</a:t>
            </a:fld>
            <a:endParaRPr lang="zh-CN" altLang="en-US"/>
          </a:p>
        </p:txBody>
      </p:sp>
    </p:spTree>
    <p:extLst>
      <p:ext uri="{BB962C8B-B14F-4D97-AF65-F5344CB8AC3E}">
        <p14:creationId xmlns:p14="http://schemas.microsoft.com/office/powerpoint/2010/main" val="485714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B346795D-67DE-4829-9C51-38E01F2E8E28}" type="datetimeFigureOut">
              <a:rPr lang="zh-CN" altLang="en-US" smtClean="0"/>
              <a:t>2018/3/29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CCD1F3F-ABC4-4520-A2C3-C0E9BAC79FD3}" type="slidenum">
              <a:rPr lang="zh-CN" altLang="en-US" smtClean="0"/>
              <a:t>‹#›</a:t>
            </a:fld>
            <a:endParaRPr lang="zh-CN" altLang="en-US"/>
          </a:p>
        </p:txBody>
      </p:sp>
    </p:spTree>
    <p:extLst>
      <p:ext uri="{BB962C8B-B14F-4D97-AF65-F5344CB8AC3E}">
        <p14:creationId xmlns:p14="http://schemas.microsoft.com/office/powerpoint/2010/main" val="1102244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B346795D-67DE-4829-9C51-38E01F2E8E28}" type="datetimeFigureOut">
              <a:rPr lang="zh-CN" altLang="en-US" smtClean="0"/>
              <a:t>2018/3/29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CCD1F3F-ABC4-4520-A2C3-C0E9BAC79FD3}" type="slidenum">
              <a:rPr lang="zh-CN" altLang="en-US" smtClean="0"/>
              <a:t>‹#›</a:t>
            </a:fld>
            <a:endParaRPr lang="zh-CN" altLang="en-US"/>
          </a:p>
        </p:txBody>
      </p:sp>
    </p:spTree>
    <p:extLst>
      <p:ext uri="{BB962C8B-B14F-4D97-AF65-F5344CB8AC3E}">
        <p14:creationId xmlns:p14="http://schemas.microsoft.com/office/powerpoint/2010/main" val="266096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B346795D-67DE-4829-9C51-38E01F2E8E28}" type="datetimeFigureOut">
              <a:rPr lang="zh-CN" altLang="en-US" smtClean="0"/>
              <a:t>2018/3/29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CCD1F3F-ABC4-4520-A2C3-C0E9BAC79FD3}" type="slidenum">
              <a:rPr lang="zh-CN" altLang="en-US" smtClean="0"/>
              <a:t>‹#›</a:t>
            </a:fld>
            <a:endParaRPr lang="zh-CN" altLang="en-US"/>
          </a:p>
        </p:txBody>
      </p:sp>
    </p:spTree>
    <p:extLst>
      <p:ext uri="{BB962C8B-B14F-4D97-AF65-F5344CB8AC3E}">
        <p14:creationId xmlns:p14="http://schemas.microsoft.com/office/powerpoint/2010/main" val="3822830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46795D-67DE-4829-9C51-38E01F2E8E28}" type="datetimeFigureOut">
              <a:rPr lang="zh-CN" altLang="en-US" smtClean="0"/>
              <a:t>2018/3/29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CCD1F3F-ABC4-4520-A2C3-C0E9BAC79FD3}" type="slidenum">
              <a:rPr lang="zh-CN" altLang="en-US" smtClean="0"/>
              <a:t>‹#›</a:t>
            </a:fld>
            <a:endParaRPr lang="zh-CN" altLang="en-US"/>
          </a:p>
        </p:txBody>
      </p:sp>
    </p:spTree>
    <p:extLst>
      <p:ext uri="{BB962C8B-B14F-4D97-AF65-F5344CB8AC3E}">
        <p14:creationId xmlns:p14="http://schemas.microsoft.com/office/powerpoint/2010/main" val="3022109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ltLang="zh-CN"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ltLang="zh-CN" smtClean="0"/>
              <a:t>Edit Master text styles</a:t>
            </a:r>
          </a:p>
        </p:txBody>
      </p:sp>
      <p:sp>
        <p:nvSpPr>
          <p:cNvPr id="5" name="Date Placeholder 4"/>
          <p:cNvSpPr>
            <a:spLocks noGrp="1"/>
          </p:cNvSpPr>
          <p:nvPr>
            <p:ph type="dt" sz="half" idx="10"/>
          </p:nvPr>
        </p:nvSpPr>
        <p:spPr/>
        <p:txBody>
          <a:bodyPr/>
          <a:lstStyle/>
          <a:p>
            <a:fld id="{B346795D-67DE-4829-9C51-38E01F2E8E28}" type="datetimeFigureOut">
              <a:rPr lang="zh-CN" altLang="en-US" smtClean="0"/>
              <a:t>2018/3/29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CCD1F3F-ABC4-4520-A2C3-C0E9BAC79FD3}" type="slidenum">
              <a:rPr lang="zh-CN" altLang="en-US" smtClean="0"/>
              <a:t>‹#›</a:t>
            </a:fld>
            <a:endParaRPr lang="zh-CN" altLang="en-US"/>
          </a:p>
        </p:txBody>
      </p:sp>
    </p:spTree>
    <p:extLst>
      <p:ext uri="{BB962C8B-B14F-4D97-AF65-F5344CB8AC3E}">
        <p14:creationId xmlns:p14="http://schemas.microsoft.com/office/powerpoint/2010/main" val="2515138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Edit Master text styles</a:t>
            </a:r>
          </a:p>
        </p:txBody>
      </p:sp>
      <p:sp>
        <p:nvSpPr>
          <p:cNvPr id="5" name="Date Placeholder 4"/>
          <p:cNvSpPr>
            <a:spLocks noGrp="1"/>
          </p:cNvSpPr>
          <p:nvPr>
            <p:ph type="dt" sz="half" idx="10"/>
          </p:nvPr>
        </p:nvSpPr>
        <p:spPr/>
        <p:txBody>
          <a:bodyPr/>
          <a:lstStyle/>
          <a:p>
            <a:fld id="{B346795D-67DE-4829-9C51-38E01F2E8E28}" type="datetimeFigureOut">
              <a:rPr lang="zh-CN" altLang="en-US" smtClean="0"/>
              <a:t>2018/3/29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CCD1F3F-ABC4-4520-A2C3-C0E9BAC79FD3}" type="slidenum">
              <a:rPr lang="zh-CN" altLang="en-US" smtClean="0"/>
              <a:t>‹#›</a:t>
            </a:fld>
            <a:endParaRPr lang="zh-CN" altLang="en-US"/>
          </a:p>
        </p:txBody>
      </p:sp>
    </p:spTree>
    <p:extLst>
      <p:ext uri="{BB962C8B-B14F-4D97-AF65-F5344CB8AC3E}">
        <p14:creationId xmlns:p14="http://schemas.microsoft.com/office/powerpoint/2010/main" val="1072889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46795D-67DE-4829-9C51-38E01F2E8E28}" type="datetimeFigureOut">
              <a:rPr lang="zh-CN" altLang="en-US" smtClean="0"/>
              <a:t>2018/3/29</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CCD1F3F-ABC4-4520-A2C3-C0E9BAC79FD3}" type="slidenum">
              <a:rPr lang="zh-CN" altLang="en-US" smtClean="0"/>
              <a:t>‹#›</a:t>
            </a:fld>
            <a:endParaRPr lang="zh-CN" altLang="en-US"/>
          </a:p>
        </p:txBody>
      </p:sp>
    </p:spTree>
    <p:extLst>
      <p:ext uri="{BB962C8B-B14F-4D97-AF65-F5344CB8AC3E}">
        <p14:creationId xmlns:p14="http://schemas.microsoft.com/office/powerpoint/2010/main" val="5969569"/>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532982-D945-4799-A4AF-96B854E6278E}"/>
              </a:ext>
            </a:extLst>
          </p:cNvPr>
          <p:cNvSpPr>
            <a:spLocks noGrp="1"/>
          </p:cNvSpPr>
          <p:nvPr>
            <p:ph type="ctrTitle"/>
          </p:nvPr>
        </p:nvSpPr>
        <p:spPr>
          <a:xfrm>
            <a:off x="1524000" y="579023"/>
            <a:ext cx="9144000" cy="1021177"/>
          </a:xfrm>
        </p:spPr>
        <p:txBody>
          <a:bodyPr>
            <a:normAutofit/>
          </a:bodyPr>
          <a:lstStyle/>
          <a:p>
            <a:r>
              <a:rPr lang="en-US" altLang="zh-CN" sz="4400" b="1" dirty="0">
                <a:latin typeface="Times New Roman" panose="02020603050405020304" pitchFamily="18" charset="0"/>
                <a:cs typeface="Times New Roman" panose="02020603050405020304" pitchFamily="18" charset="0"/>
              </a:rPr>
              <a:t>OPC UA TSN</a:t>
            </a:r>
          </a:p>
        </p:txBody>
      </p:sp>
      <p:sp>
        <p:nvSpPr>
          <p:cNvPr id="3" name="副标题 2">
            <a:extLst>
              <a:ext uri="{FF2B5EF4-FFF2-40B4-BE49-F238E27FC236}">
                <a16:creationId xmlns:a16="http://schemas.microsoft.com/office/drawing/2014/main" id="{DA76DA8C-34DA-442C-AFF6-1E585F9A1C46}"/>
              </a:ext>
            </a:extLst>
          </p:cNvPr>
          <p:cNvSpPr>
            <a:spLocks noGrp="1"/>
          </p:cNvSpPr>
          <p:nvPr>
            <p:ph type="subTitle" idx="1"/>
          </p:nvPr>
        </p:nvSpPr>
        <p:spPr>
          <a:xfrm>
            <a:off x="1444487" y="2131942"/>
            <a:ext cx="9144000" cy="3261691"/>
          </a:xfrm>
        </p:spPr>
        <p:txBody>
          <a:bodyPr>
            <a:normAutofit lnSpcReduction="10000"/>
          </a:bodyPr>
          <a:lstStyle/>
          <a:p>
            <a:pPr algn="l"/>
            <a:r>
              <a:rPr lang="zh-CN" altLang="en-US" dirty="0">
                <a:latin typeface="Times New Roman" panose="02020603050405020304" pitchFamily="18" charset="0"/>
                <a:ea typeface="宋体" panose="02010600030101010101" pitchFamily="2" charset="-122"/>
                <a:cs typeface="Times New Roman" panose="02020603050405020304" pitchFamily="18" charset="0"/>
              </a:rPr>
              <a:t>什么是</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 UA?</a:t>
            </a:r>
          </a:p>
          <a:p>
            <a:pPr algn="l"/>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        OPC</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通信标准的核心是互通性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(Interoperability)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和标准化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(Standardization)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问题。传统的</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OPC</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技术在控制级别很好地 解决了硬件设备间的互通性问题， 在企业层面的通信标准化是同样需要的。</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OPC UA</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之前的访问规范都是基于微软的</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COM/DCOM</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技术， 这会给新增层面的通信带来不可根除的弱点。加上传统</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OPC</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技术不够灵活、平台局限等问题的逐渐凸显，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OPC</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基金会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(OPC Foundation)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发布了最新的数据通讯统一方法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 OPC</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统一架构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OPC UA</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 涵盖了</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OPC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实时数据访问规范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(OPC DA)</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OPC</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历史数据访问规范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(OPC HDA)</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OPC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报警事件访问规范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(OPC A&amp;E)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OPC</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安全协议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(OPC Security)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的不同方面， 但在其基础之上进行了功能扩展。</a:t>
            </a:r>
          </a:p>
          <a:p>
            <a:pPr algn="l"/>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OPC UA</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，是在传统</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OPC</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技术取得很大成功之后的又一个突破，让数据采集、信息模型化以及工厂底层与企业层面之间的通讯更加安全、可靠。</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algn="l"/>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67534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E51FD2-3E93-4C28-B8DC-6B029B5537FC}"/>
              </a:ext>
            </a:extLst>
          </p:cNvPr>
          <p:cNvSpPr>
            <a:spLocks noGrp="1"/>
          </p:cNvSpPr>
          <p:nvPr>
            <p:ph type="title"/>
          </p:nvPr>
        </p:nvSpPr>
        <p:spPr>
          <a:xfrm>
            <a:off x="838200" y="365125"/>
            <a:ext cx="10515600" cy="1264892"/>
          </a:xfrm>
        </p:spPr>
        <p:txBody>
          <a:bodyPr/>
          <a:lstStyle/>
          <a:p>
            <a:pPr algn="ctr"/>
            <a:r>
              <a:rPr lang="en-US" altLang="zh-CN" b="1" dirty="0">
                <a:latin typeface="Times New Roman" panose="02020603050405020304" pitchFamily="18" charset="0"/>
                <a:cs typeface="Times New Roman" panose="02020603050405020304" pitchFamily="18" charset="0"/>
              </a:rPr>
              <a:t>OPC UA</a:t>
            </a:r>
            <a:r>
              <a:rPr lang="zh-CN" altLang="en-US" b="1" dirty="0">
                <a:latin typeface="Times New Roman" panose="02020603050405020304" pitchFamily="18" charset="0"/>
                <a:cs typeface="Times New Roman" panose="02020603050405020304" pitchFamily="18" charset="0"/>
              </a:rPr>
              <a:t>的优势</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B4563EBA-2DD6-464E-952F-9FB15907AEA9}"/>
              </a:ext>
            </a:extLst>
          </p:cNvPr>
          <p:cNvSpPr>
            <a:spLocks noGrp="1"/>
          </p:cNvSpPr>
          <p:nvPr>
            <p:ph idx="1"/>
          </p:nvPr>
        </p:nvSpPr>
        <p:spPr/>
        <p:txBody>
          <a:bodyPr/>
          <a:lstStyle/>
          <a:p>
            <a:pPr marL="514350" indent="-514350">
              <a:buFont typeface="+mj-lt"/>
              <a:buAutoNum type="arabicPeriod"/>
            </a:pPr>
            <a:r>
              <a:rPr lang="zh-CN" altLang="en-US" dirty="0">
                <a:latin typeface="宋体" panose="02010600030101010101" pitchFamily="2" charset="-122"/>
                <a:ea typeface="宋体" panose="02010600030101010101" pitchFamily="2" charset="-122"/>
              </a:rPr>
              <a:t>与平台无关，可在任何操作系统上运行</a:t>
            </a:r>
          </a:p>
          <a:p>
            <a:pPr marL="514350" indent="-514350">
              <a:buFont typeface="+mj-lt"/>
              <a:buAutoNum type="arabicPeriod"/>
            </a:pPr>
            <a:r>
              <a:rPr lang="zh-CN" altLang="en-US" dirty="0">
                <a:latin typeface="宋体" panose="02010600030101010101" pitchFamily="2" charset="-122"/>
                <a:ea typeface="宋体" panose="02010600030101010101" pitchFamily="2" charset="-122"/>
              </a:rPr>
              <a:t>为未来的先进系统做好准备</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与保留系统继续兼容</a:t>
            </a:r>
          </a:p>
          <a:p>
            <a:pPr marL="514350" indent="-514350">
              <a:buFont typeface="+mj-lt"/>
              <a:buAutoNum type="arabicPeriod"/>
            </a:pPr>
            <a:r>
              <a:rPr lang="zh-CN" altLang="en-US" dirty="0">
                <a:latin typeface="宋体" panose="02010600030101010101" pitchFamily="2" charset="-122"/>
                <a:ea typeface="宋体" panose="02010600030101010101" pitchFamily="2" charset="-122"/>
              </a:rPr>
              <a:t>配置和维护更加方便</a:t>
            </a:r>
          </a:p>
          <a:p>
            <a:pPr marL="514350" indent="-514350">
              <a:buFont typeface="+mj-lt"/>
              <a:buAutoNum type="arabicPeriod"/>
            </a:pPr>
            <a:r>
              <a:rPr lang="zh-CN" altLang="en-US" dirty="0">
                <a:latin typeface="宋体" panose="02010600030101010101" pitchFamily="2" charset="-122"/>
                <a:ea typeface="宋体" panose="02010600030101010101" pitchFamily="2" charset="-122"/>
              </a:rPr>
              <a:t>基于服务的技术</a:t>
            </a:r>
          </a:p>
          <a:p>
            <a:pPr marL="514350" indent="-514350">
              <a:buFont typeface="+mj-lt"/>
              <a:buAutoNum type="arabicPeriod"/>
            </a:pPr>
            <a:r>
              <a:rPr lang="zh-CN" altLang="en-US" dirty="0">
                <a:latin typeface="宋体" panose="02010600030101010101" pitchFamily="2" charset="-122"/>
                <a:ea typeface="宋体" panose="02010600030101010101" pitchFamily="2" charset="-122"/>
              </a:rPr>
              <a:t>可见性增加</a:t>
            </a:r>
          </a:p>
          <a:p>
            <a:pPr marL="514350" indent="-514350">
              <a:buFont typeface="+mj-lt"/>
              <a:buAutoNum type="arabicPeriod"/>
            </a:pPr>
            <a:r>
              <a:rPr lang="zh-CN" altLang="en-US" dirty="0">
                <a:latin typeface="宋体" panose="02010600030101010101" pitchFamily="2" charset="-122"/>
                <a:ea typeface="宋体" panose="02010600030101010101" pitchFamily="2" charset="-122"/>
              </a:rPr>
              <a:t>通信范围更广</a:t>
            </a:r>
          </a:p>
          <a:p>
            <a:pPr marL="514350" indent="-514350">
              <a:buFont typeface="+mj-lt"/>
              <a:buAutoNum type="arabicPeriod"/>
            </a:pPr>
            <a:r>
              <a:rPr lang="zh-CN" altLang="en-US" dirty="0">
                <a:latin typeface="宋体" panose="02010600030101010101" pitchFamily="2" charset="-122"/>
                <a:ea typeface="宋体" panose="02010600030101010101" pitchFamily="2" charset="-122"/>
              </a:rPr>
              <a:t>通信性能提高</a:t>
            </a:r>
          </a:p>
          <a:p>
            <a:endParaRPr lang="zh-CN" altLang="en-US" dirty="0"/>
          </a:p>
        </p:txBody>
      </p:sp>
    </p:spTree>
    <p:extLst>
      <p:ext uri="{BB962C8B-B14F-4D97-AF65-F5344CB8AC3E}">
        <p14:creationId xmlns:p14="http://schemas.microsoft.com/office/powerpoint/2010/main" val="1695293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300067-E9E1-4851-8E16-790617896D75}"/>
              </a:ext>
            </a:extLst>
          </p:cNvPr>
          <p:cNvSpPr>
            <a:spLocks noGrp="1"/>
          </p:cNvSpPr>
          <p:nvPr>
            <p:ph type="title"/>
          </p:nvPr>
        </p:nvSpPr>
        <p:spPr/>
        <p:txBody>
          <a:bodyPr/>
          <a:lstStyle/>
          <a:p>
            <a:pPr algn="ctr"/>
            <a:r>
              <a:rPr lang="en-US" altLang="zh-CN" b="1" dirty="0">
                <a:latin typeface="Times New Roman" panose="02020603050405020304" pitchFamily="18" charset="0"/>
                <a:ea typeface="宋体" panose="02010600030101010101" pitchFamily="2" charset="-122"/>
                <a:cs typeface="Times New Roman" panose="02020603050405020304" pitchFamily="18" charset="0"/>
              </a:rPr>
              <a:t>OPC UA</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的主要特点</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EED66D61-06C6-491D-ACBE-4C5A94548DA4}"/>
              </a:ext>
            </a:extLst>
          </p:cNvPr>
          <p:cNvSpPr>
            <a:spLocks noGrp="1"/>
          </p:cNvSpPr>
          <p:nvPr>
            <p:ph idx="1"/>
          </p:nvPr>
        </p:nvSpPr>
        <p:spPr>
          <a:xfrm>
            <a:off x="838200" y="1825625"/>
            <a:ext cx="10515600" cy="4667250"/>
          </a:xfrm>
        </p:spPr>
        <p:txBody>
          <a:bodyPr>
            <a:normAutofit/>
          </a:bodyPr>
          <a:lstStyle/>
          <a:p>
            <a:pPr marL="0" indent="0">
              <a:buNone/>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访问统一性</a:t>
            </a:r>
          </a:p>
          <a:p>
            <a:pPr marL="0" indent="0">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        OPC UA</a:t>
            </a:r>
            <a:r>
              <a:rPr lang="zh-CN" altLang="en-US" dirty="0">
                <a:latin typeface="Times New Roman" panose="02020603050405020304" pitchFamily="18" charset="0"/>
                <a:ea typeface="宋体" panose="02010600030101010101" pitchFamily="2" charset="-122"/>
                <a:cs typeface="Times New Roman" panose="02020603050405020304" pitchFamily="18" charset="0"/>
              </a:rPr>
              <a:t>有效地将现有的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a:t>
            </a:r>
            <a:r>
              <a:rPr lang="zh-CN" altLang="en-US" dirty="0">
                <a:latin typeface="Times New Roman" panose="02020603050405020304" pitchFamily="18" charset="0"/>
                <a:ea typeface="宋体" panose="02010600030101010101" pitchFamily="2" charset="-122"/>
                <a:cs typeface="Times New Roman" panose="02020603050405020304" pitchFamily="18" charset="0"/>
              </a:rPr>
              <a:t>规范 （</a:t>
            </a:r>
            <a:r>
              <a:rPr lang="en-US" altLang="zh-CN" dirty="0">
                <a:latin typeface="Times New Roman" panose="02020603050405020304" pitchFamily="18" charset="0"/>
                <a:ea typeface="宋体" panose="02010600030101010101" pitchFamily="2" charset="-122"/>
                <a:cs typeface="Times New Roman" panose="02020603050405020304" pitchFamily="18" charset="0"/>
              </a:rPr>
              <a:t>DA</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A&amp;E</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HDA</a:t>
            </a:r>
            <a:r>
              <a:rPr lang="zh-CN" altLang="en-US" dirty="0">
                <a:latin typeface="Times New Roman" panose="02020603050405020304" pitchFamily="18" charset="0"/>
                <a:ea typeface="宋体" panose="02010600030101010101" pitchFamily="2" charset="-122"/>
                <a:cs typeface="Times New Roman" panose="02020603050405020304" pitchFamily="18" charset="0"/>
              </a:rPr>
              <a:t>、命令、复杂数据和对象类型） 集成进来，成为现在的新的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 UA</a:t>
            </a:r>
            <a:r>
              <a:rPr lang="zh-CN" altLang="en-US" dirty="0">
                <a:latin typeface="Times New Roman" panose="02020603050405020304" pitchFamily="18" charset="0"/>
                <a:ea typeface="宋体" panose="02010600030101010101" pitchFamily="2" charset="-122"/>
                <a:cs typeface="Times New Roman" panose="02020603050405020304" pitchFamily="18" charset="0"/>
              </a:rPr>
              <a:t>规范。 </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 UA</a:t>
            </a:r>
            <a:r>
              <a:rPr lang="zh-CN" altLang="en-US" dirty="0">
                <a:latin typeface="Times New Roman" panose="02020603050405020304" pitchFamily="18" charset="0"/>
                <a:ea typeface="宋体" panose="02010600030101010101" pitchFamily="2" charset="-122"/>
                <a:cs typeface="Times New Roman" panose="02020603050405020304" pitchFamily="18" charset="0"/>
              </a:rPr>
              <a:t>提供了一致、完整的地址空间和服务模型，解决了过去同一系统的信息不能以统一方式被访问的问题。</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通信性能</a:t>
            </a:r>
          </a:p>
          <a:p>
            <a:pPr marL="0" indent="0">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        OPC UA </a:t>
            </a:r>
            <a:r>
              <a:rPr lang="zh-CN" altLang="en-US" dirty="0">
                <a:latin typeface="Times New Roman" panose="02020603050405020304" pitchFamily="18" charset="0"/>
                <a:ea typeface="宋体" panose="02010600030101010101" pitchFamily="2" charset="-122"/>
                <a:cs typeface="Times New Roman" panose="02020603050405020304" pitchFamily="18" charset="0"/>
              </a:rPr>
              <a:t>规范可以通过任何单一端口 （经管理员开放后）进行通信。这让穿越防火墙不再是</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a:t>
            </a:r>
            <a:r>
              <a:rPr lang="zh-CN" altLang="en-US" dirty="0">
                <a:latin typeface="Times New Roman" panose="02020603050405020304" pitchFamily="18" charset="0"/>
                <a:ea typeface="宋体" panose="02010600030101010101" pitchFamily="2" charset="-122"/>
                <a:cs typeface="Times New Roman" panose="02020603050405020304" pitchFamily="18" charset="0"/>
              </a:rPr>
              <a:t>通信的路障，并且为提高传输性能， </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 UA</a:t>
            </a:r>
            <a:r>
              <a:rPr lang="zh-CN" altLang="en-US" dirty="0">
                <a:latin typeface="Times New Roman" panose="02020603050405020304" pitchFamily="18" charset="0"/>
                <a:ea typeface="宋体" panose="02010600030101010101" pitchFamily="2" charset="-122"/>
                <a:cs typeface="Times New Roman" panose="02020603050405020304" pitchFamily="18" charset="0"/>
              </a:rPr>
              <a:t>消息的编码格式可以是</a:t>
            </a:r>
            <a:r>
              <a:rPr lang="en-US" altLang="zh-CN" dirty="0">
                <a:latin typeface="Times New Roman" panose="02020603050405020304" pitchFamily="18" charset="0"/>
                <a:ea typeface="宋体" panose="02010600030101010101" pitchFamily="2" charset="-122"/>
                <a:cs typeface="Times New Roman" panose="02020603050405020304" pitchFamily="18" charset="0"/>
              </a:rPr>
              <a:t>XML</a:t>
            </a:r>
            <a:r>
              <a:rPr lang="zh-CN" altLang="en-US" dirty="0">
                <a:latin typeface="Times New Roman" panose="02020603050405020304" pitchFamily="18" charset="0"/>
                <a:ea typeface="宋体" panose="02010600030101010101" pitchFamily="2" charset="-122"/>
                <a:cs typeface="Times New Roman" panose="02020603050405020304" pitchFamily="18" charset="0"/>
              </a:rPr>
              <a:t>文本格式或二进制格式，也可使用多种传输协议进行传输，比如：</a:t>
            </a:r>
            <a:r>
              <a:rPr lang="en-US" altLang="zh-CN" dirty="0">
                <a:latin typeface="Times New Roman" panose="02020603050405020304" pitchFamily="18" charset="0"/>
                <a:ea typeface="宋体" panose="02010600030101010101" pitchFamily="2" charset="-122"/>
                <a:cs typeface="Times New Roman" panose="02020603050405020304" pitchFamily="18" charset="0"/>
              </a:rPr>
              <a:t>TCP</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和通过</a:t>
            </a:r>
            <a:r>
              <a:rPr lang="en-US" altLang="zh-CN" dirty="0">
                <a:latin typeface="Times New Roman" panose="02020603050405020304" pitchFamily="18" charset="0"/>
                <a:ea typeface="宋体" panose="02010600030101010101" pitchFamily="2" charset="-122"/>
                <a:cs typeface="Times New Roman" panose="02020603050405020304" pitchFamily="18" charset="0"/>
              </a:rPr>
              <a:t>HTTP</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的网络服务。</a:t>
            </a:r>
          </a:p>
          <a:p>
            <a:pPr marL="0" indent="0">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rPr>
              <a:t>        服务架构 </a:t>
            </a:r>
            <a:r>
              <a:rPr lang="en-US" altLang="zh-CN" dirty="0">
                <a:latin typeface="Times New Roman" panose="02020603050405020304" pitchFamily="18" charset="0"/>
                <a:ea typeface="宋体" panose="02010600030101010101" pitchFamily="2" charset="-122"/>
                <a:cs typeface="Times New Roman" panose="02020603050405020304" pitchFamily="18" charset="0"/>
              </a:rPr>
              <a:t>(SOA)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和非常灵活的数据交换系统， </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 UA</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的发展不仅立足于现在，更加面向未来。</a:t>
            </a:r>
          </a:p>
        </p:txBody>
      </p:sp>
    </p:spTree>
    <p:extLst>
      <p:ext uri="{BB962C8B-B14F-4D97-AF65-F5344CB8AC3E}">
        <p14:creationId xmlns:p14="http://schemas.microsoft.com/office/powerpoint/2010/main" val="1526489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C5A2A-2335-4676-BE56-826EB158B35C}"/>
              </a:ext>
            </a:extLst>
          </p:cNvPr>
          <p:cNvSpPr>
            <a:spLocks noGrp="1"/>
          </p:cNvSpPr>
          <p:nvPr>
            <p:ph type="title"/>
          </p:nvPr>
        </p:nvSpPr>
        <p:spPr/>
        <p:txBody>
          <a:bodyPr/>
          <a:lstStyle/>
          <a:p>
            <a:pPr algn="ctr"/>
            <a:r>
              <a:rPr lang="en-US" altLang="zh-CN" b="1" dirty="0">
                <a:latin typeface="Times New Roman" panose="02020603050405020304" pitchFamily="18" charset="0"/>
                <a:ea typeface="宋体" panose="02010600030101010101" pitchFamily="2" charset="-122"/>
                <a:cs typeface="Times New Roman" panose="02020603050405020304" pitchFamily="18" charset="0"/>
              </a:rPr>
              <a:t>OPC UA</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的主要特点</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9F2BF5CC-EDE5-4FF7-9EC9-75647929142A}"/>
              </a:ext>
            </a:extLst>
          </p:cNvPr>
          <p:cNvSpPr>
            <a:spLocks noGrp="1"/>
          </p:cNvSpPr>
          <p:nvPr>
            <p:ph idx="1"/>
          </p:nvPr>
        </p:nvSpPr>
        <p:spPr>
          <a:xfrm>
            <a:off x="838200" y="1825625"/>
            <a:ext cx="10515600" cy="4667250"/>
          </a:xfrm>
        </p:spPr>
        <p:txBody>
          <a:bodyPr>
            <a:normAutofit/>
          </a:bodyPr>
          <a:lstStyle/>
          <a:p>
            <a:pPr marL="0" indent="0">
              <a:buNone/>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可靠性、冗余性</a:t>
            </a:r>
          </a:p>
          <a:p>
            <a:pPr marL="0" indent="0">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       OPC UA</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的开发含有高度可靠性和冗余性的设计。可调试的逾时设置，错误发现和自动纠正等新特征， 都使得符合</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 UA</a:t>
            </a:r>
            <a:r>
              <a:rPr lang="zh-CN" altLang="en-US" dirty="0">
                <a:latin typeface="Times New Roman" panose="02020603050405020304" pitchFamily="18" charset="0"/>
                <a:ea typeface="宋体" panose="02010600030101010101" pitchFamily="2" charset="-122"/>
                <a:cs typeface="Times New Roman" panose="02020603050405020304" pitchFamily="18" charset="0"/>
              </a:rPr>
              <a:t>规范的软件产品可以很自如地处理通信错误和失败。 </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 UA</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的标准冗余模型也使得来自不同厂商的软件应用可以同时被采纳并彼此兼容。</a:t>
            </a:r>
          </a:p>
          <a:p>
            <a:pPr marL="0" indent="0">
              <a:buNone/>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标准安全模型</a:t>
            </a:r>
          </a:p>
          <a:p>
            <a:pPr marL="0" indent="0">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        OPC UA </a:t>
            </a:r>
            <a:r>
              <a:rPr lang="zh-CN" altLang="en-US" dirty="0">
                <a:latin typeface="Times New Roman" panose="02020603050405020304" pitchFamily="18" charset="0"/>
                <a:ea typeface="宋体" panose="02010600030101010101" pitchFamily="2" charset="-122"/>
                <a:cs typeface="Times New Roman" panose="02020603050405020304" pitchFamily="18" charset="0"/>
              </a:rPr>
              <a:t>访问规范明确提出了标准安全模型， 每个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 UA</a:t>
            </a:r>
            <a:r>
              <a:rPr lang="zh-CN" altLang="en-US" dirty="0">
                <a:latin typeface="Times New Roman" panose="02020603050405020304" pitchFamily="18" charset="0"/>
                <a:ea typeface="宋体" panose="02010600030101010101" pitchFamily="2" charset="-122"/>
                <a:cs typeface="Times New Roman" panose="02020603050405020304" pitchFamily="18" charset="0"/>
              </a:rPr>
              <a:t>应用都必须执行</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 UA</a:t>
            </a:r>
            <a:r>
              <a:rPr lang="zh-CN" altLang="en-US" dirty="0">
                <a:latin typeface="Times New Roman" panose="02020603050405020304" pitchFamily="18" charset="0"/>
                <a:ea typeface="宋体" panose="02010600030101010101" pitchFamily="2" charset="-122"/>
                <a:cs typeface="Times New Roman" panose="02020603050405020304" pitchFamily="18" charset="0"/>
              </a:rPr>
              <a:t>安全协议， 这在提高互通性的同时降低了维护和额外配置费用。 用于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 UA</a:t>
            </a:r>
            <a:r>
              <a:rPr lang="zh-CN" altLang="en-US" dirty="0">
                <a:latin typeface="Times New Roman" panose="02020603050405020304" pitchFamily="18" charset="0"/>
                <a:ea typeface="宋体" panose="02010600030101010101" pitchFamily="2" charset="-122"/>
                <a:cs typeface="Times New Roman" panose="02020603050405020304" pitchFamily="18" charset="0"/>
              </a:rPr>
              <a:t>应用程序之间传递消息的底层通信技术提供了加密功能和标记技术， 保证了消息的完整性，也防止信息的泄漏。</a:t>
            </a:r>
          </a:p>
          <a:p>
            <a:pPr marL="0" indent="0">
              <a:buNone/>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平台无关</a:t>
            </a:r>
          </a:p>
          <a:p>
            <a:pPr marL="0" indent="0">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        OPC UA</a:t>
            </a:r>
            <a:r>
              <a:rPr lang="zh-CN" altLang="en-US" dirty="0">
                <a:latin typeface="Times New Roman" panose="02020603050405020304" pitchFamily="18" charset="0"/>
                <a:ea typeface="宋体" panose="02010600030101010101" pitchFamily="2" charset="-122"/>
                <a:cs typeface="Times New Roman" panose="02020603050405020304" pitchFamily="18" charset="0"/>
              </a:rPr>
              <a:t>软件的开发不再依靠和局限于任何特定的操作平台。过去只局限于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Windows</a:t>
            </a:r>
            <a:r>
              <a:rPr lang="zh-CN" altLang="en-US" dirty="0">
                <a:latin typeface="Times New Roman" panose="02020603050405020304" pitchFamily="18" charset="0"/>
                <a:ea typeface="宋体" panose="02010600030101010101" pitchFamily="2" charset="-122"/>
                <a:cs typeface="Times New Roman" panose="02020603050405020304" pitchFamily="18" charset="0"/>
              </a:rPr>
              <a:t>平台的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a:t>
            </a:r>
            <a:r>
              <a:rPr lang="zh-CN" altLang="en-US" dirty="0">
                <a:latin typeface="Times New Roman" panose="02020603050405020304" pitchFamily="18" charset="0"/>
                <a:ea typeface="宋体" panose="02010600030101010101" pitchFamily="2" charset="-122"/>
                <a:cs typeface="Times New Roman" panose="02020603050405020304" pitchFamily="18" charset="0"/>
              </a:rPr>
              <a:t>技术拓展到了</a:t>
            </a:r>
            <a:r>
              <a:rPr lang="en-US" altLang="zh-CN" dirty="0">
                <a:latin typeface="Times New Roman" panose="02020603050405020304" pitchFamily="18" charset="0"/>
                <a:ea typeface="宋体" panose="02010600030101010101" pitchFamily="2" charset="-122"/>
                <a:cs typeface="Times New Roman" panose="02020603050405020304" pitchFamily="18" charset="0"/>
              </a:rPr>
              <a:t>Linux</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Unix</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Mac</a:t>
            </a:r>
            <a:r>
              <a:rPr lang="zh-CN" altLang="en-US" dirty="0">
                <a:latin typeface="Times New Roman" panose="02020603050405020304" pitchFamily="18" charset="0"/>
                <a:ea typeface="宋体" panose="02010600030101010101" pitchFamily="2" charset="-122"/>
                <a:cs typeface="Times New Roman" panose="02020603050405020304" pitchFamily="18" charset="0"/>
              </a:rPr>
              <a:t>等各种其它平台。 基于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Internet</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WebService</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275021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3D41C9-19C0-4366-B2FC-730E8F774CD3}"/>
              </a:ext>
            </a:extLst>
          </p:cNvPr>
          <p:cNvSpPr>
            <a:spLocks noGrp="1"/>
          </p:cNvSpPr>
          <p:nvPr>
            <p:ph type="ctrTitle"/>
          </p:nvPr>
        </p:nvSpPr>
        <p:spPr>
          <a:xfrm>
            <a:off x="1524000" y="1122363"/>
            <a:ext cx="9144000" cy="852211"/>
          </a:xfrm>
        </p:spPr>
        <p:txBody>
          <a:bodyPr>
            <a:normAutofit fontScale="90000"/>
          </a:bodyPr>
          <a:lstStyle/>
          <a:p>
            <a:r>
              <a:rPr lang="en-US" altLang="zh-CN" b="1" dirty="0">
                <a:latin typeface="Times New Roman" panose="02020603050405020304" pitchFamily="18" charset="0"/>
                <a:cs typeface="Times New Roman" panose="02020603050405020304" pitchFamily="18" charset="0"/>
              </a:rPr>
              <a:t>TSN</a:t>
            </a:r>
            <a:endParaRPr lang="zh-CN" altLang="en-US" dirty="0"/>
          </a:p>
        </p:txBody>
      </p:sp>
      <p:sp>
        <p:nvSpPr>
          <p:cNvPr id="3" name="副标题 2">
            <a:extLst>
              <a:ext uri="{FF2B5EF4-FFF2-40B4-BE49-F238E27FC236}">
                <a16:creationId xmlns:a16="http://schemas.microsoft.com/office/drawing/2014/main" id="{4DC9154B-82D9-43DE-8801-B8A2E7C17916}"/>
              </a:ext>
            </a:extLst>
          </p:cNvPr>
          <p:cNvSpPr>
            <a:spLocks noGrp="1"/>
          </p:cNvSpPr>
          <p:nvPr>
            <p:ph type="subTitle" idx="1"/>
          </p:nvPr>
        </p:nvSpPr>
        <p:spPr>
          <a:xfrm>
            <a:off x="1351722" y="2104541"/>
            <a:ext cx="9144000" cy="4309511"/>
          </a:xfrm>
        </p:spPr>
        <p:txBody>
          <a:bodyPr>
            <a:normAutofit/>
          </a:bodyPr>
          <a:lstStyle/>
          <a:p>
            <a:pPr algn="l"/>
            <a:r>
              <a:rPr lang="en-US" altLang="zh-CN" dirty="0">
                <a:latin typeface="Times New Roman" panose="02020603050405020304" pitchFamily="18" charset="0"/>
                <a:ea typeface="宋体" panose="02010600030101010101" pitchFamily="2" charset="-122"/>
                <a:cs typeface="Times New Roman" panose="02020603050405020304" pitchFamily="18" charset="0"/>
              </a:rPr>
              <a:t>        AVB-Audio Video Bridging(</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中文“音视频桥”</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是一项新的以太网标准，由</a:t>
            </a:r>
            <a:r>
              <a:rPr lang="en-US" altLang="zh-CN" dirty="0">
                <a:latin typeface="Times New Roman" panose="02020603050405020304" pitchFamily="18" charset="0"/>
                <a:ea typeface="宋体" panose="02010600030101010101" pitchFamily="2" charset="-122"/>
                <a:cs typeface="Times New Roman" panose="02020603050405020304" pitchFamily="18" charset="0"/>
              </a:rPr>
              <a:t>IEEE 802.1</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任务组于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2005</a:t>
            </a:r>
            <a:r>
              <a:rPr lang="zh-CN" altLang="en-US" dirty="0">
                <a:latin typeface="Times New Roman" panose="02020603050405020304" pitchFamily="18" charset="0"/>
                <a:ea typeface="宋体" panose="02010600030101010101" pitchFamily="2" charset="-122"/>
                <a:cs typeface="Times New Roman" panose="02020603050405020304" pitchFamily="18" charset="0"/>
              </a:rPr>
              <a:t>开始制定。其中包括：带宽预留</a:t>
            </a:r>
            <a:r>
              <a:rPr lang="en-US" altLang="zh-CN" dirty="0">
                <a:latin typeface="Times New Roman" panose="02020603050405020304" pitchFamily="18" charset="0"/>
                <a:ea typeface="宋体" panose="02010600030101010101" pitchFamily="2" charset="-122"/>
                <a:cs typeface="Times New Roman" panose="02020603050405020304" pitchFamily="18" charset="0"/>
              </a:rPr>
              <a:t>(Bandwidth Reservation Protocol)</a:t>
            </a:r>
            <a:r>
              <a:rPr lang="zh-CN" altLang="en-US" dirty="0">
                <a:latin typeface="Times New Roman" panose="02020603050405020304" pitchFamily="18" charset="0"/>
                <a:ea typeface="宋体" panose="02010600030101010101" pitchFamily="2" charset="-122"/>
                <a:cs typeface="Times New Roman" panose="02020603050405020304" pitchFamily="18" charset="0"/>
              </a:rPr>
              <a:t>、精准时钟同步</a:t>
            </a:r>
            <a:r>
              <a:rPr lang="en-US" altLang="zh-CN" dirty="0">
                <a:latin typeface="Times New Roman" panose="02020603050405020304" pitchFamily="18" charset="0"/>
                <a:ea typeface="宋体" panose="02010600030101010101" pitchFamily="2" charset="-122"/>
                <a:cs typeface="Times New Roman" panose="02020603050405020304" pitchFamily="18" charset="0"/>
              </a:rPr>
              <a:t>(Precision Time Protocol)</a:t>
            </a:r>
            <a:r>
              <a:rPr lang="zh-CN" altLang="en-US" dirty="0">
                <a:latin typeface="Times New Roman" panose="02020603050405020304" pitchFamily="18" charset="0"/>
                <a:ea typeface="宋体" panose="02010600030101010101" pitchFamily="2" charset="-122"/>
                <a:cs typeface="Times New Roman" panose="02020603050405020304" pitchFamily="18" charset="0"/>
              </a:rPr>
              <a:t>、流量控制</a:t>
            </a:r>
            <a:r>
              <a:rPr lang="en-US" altLang="zh-CN" dirty="0">
                <a:latin typeface="Times New Roman" panose="02020603050405020304" pitchFamily="18" charset="0"/>
                <a:ea typeface="宋体" panose="02010600030101010101" pitchFamily="2" charset="-122"/>
                <a:cs typeface="Times New Roman" panose="02020603050405020304" pitchFamily="18" charset="0"/>
              </a:rPr>
              <a:t>(Traffic Shaping)</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以及连接和控制</a:t>
            </a:r>
            <a:r>
              <a:rPr lang="en-US" altLang="zh-CN" dirty="0">
                <a:latin typeface="Times New Roman" panose="02020603050405020304" pitchFamily="18" charset="0"/>
                <a:ea typeface="宋体" panose="02010600030101010101" pitchFamily="2" charset="-122"/>
                <a:cs typeface="Times New Roman" panose="02020603050405020304" pitchFamily="18" charset="0"/>
              </a:rPr>
              <a:t>(AVDECC)</a:t>
            </a:r>
            <a:r>
              <a:rPr lang="zh-CN" altLang="en-US" dirty="0">
                <a:latin typeface="Times New Roman" panose="02020603050405020304" pitchFamily="18" charset="0"/>
                <a:ea typeface="宋体" panose="02010600030101010101" pitchFamily="2" charset="-122"/>
                <a:cs typeface="Times New Roman" panose="02020603050405020304" pitchFamily="18" charset="0"/>
              </a:rPr>
              <a:t>。此任务组于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2012</a:t>
            </a:r>
            <a:r>
              <a:rPr lang="zh-CN" altLang="en-US" dirty="0">
                <a:latin typeface="Times New Roman" panose="02020603050405020304" pitchFamily="18" charset="0"/>
                <a:ea typeface="宋体" panose="02010600030101010101" pitchFamily="2" charset="-122"/>
                <a:cs typeface="Times New Roman" panose="02020603050405020304" pitchFamily="18" charset="0"/>
              </a:rPr>
              <a:t>年正式更名为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TSN-Time Sensitive Network</a:t>
            </a:r>
            <a:r>
              <a:rPr lang="zh-CN" altLang="en-US" dirty="0">
                <a:latin typeface="Times New Roman" panose="02020603050405020304" pitchFamily="18" charset="0"/>
                <a:ea typeface="宋体" panose="02010600030101010101" pitchFamily="2" charset="-122"/>
                <a:cs typeface="Times New Roman" panose="02020603050405020304" pitchFamily="18" charset="0"/>
              </a:rPr>
              <a:t>即时间敏感网络。</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a:p>
            <a:pPr algn="l"/>
            <a:r>
              <a:rPr lang="en-US" altLang="zh-CN" dirty="0">
                <a:latin typeface="Times New Roman" panose="02020603050405020304" pitchFamily="18" charset="0"/>
                <a:ea typeface="宋体" panose="02010600030101010101" pitchFamily="2" charset="-122"/>
                <a:cs typeface="Times New Roman" panose="02020603050405020304" pitchFamily="18" charset="0"/>
              </a:rPr>
              <a:t>        TSN</a:t>
            </a:r>
            <a:r>
              <a:rPr lang="zh-CN" altLang="zh-CN" dirty="0">
                <a:latin typeface="Times New Roman" panose="02020603050405020304" pitchFamily="18" charset="0"/>
                <a:ea typeface="宋体" panose="02010600030101010101" pitchFamily="2" charset="-122"/>
                <a:cs typeface="Times New Roman" panose="02020603050405020304" pitchFamily="18" charset="0"/>
              </a:rPr>
              <a:t>是一种企图使以太网具有实时性和确定性的新标准。这里得先提下工业以太网，如</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EtherCAT</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PROFINET</a:t>
            </a:r>
            <a:r>
              <a:rPr lang="zh-CN" altLang="zh-CN" dirty="0">
                <a:latin typeface="Times New Roman" panose="02020603050405020304" pitchFamily="18" charset="0"/>
                <a:ea typeface="宋体" panose="02010600030101010101" pitchFamily="2" charset="-122"/>
                <a:cs typeface="Times New Roman" panose="02020603050405020304" pitchFamily="18" charset="0"/>
              </a:rPr>
              <a:t>等工业以太网协议是从标准以太网协议基础上修改或增加一些特定的功能而成的。这些协议达到了工业控制系统对实时性和确定性的要求，但带宽不足、欠缺互操作性且成本昂贵，无法满足今天工业</a:t>
            </a:r>
            <a:r>
              <a:rPr lang="en-US" altLang="zh-CN" dirty="0">
                <a:latin typeface="Times New Roman" panose="02020603050405020304" pitchFamily="18" charset="0"/>
                <a:ea typeface="宋体" panose="02010600030101010101" pitchFamily="2" charset="-122"/>
                <a:cs typeface="Times New Roman" panose="02020603050405020304" pitchFamily="18" charset="0"/>
              </a:rPr>
              <a:t>4.0</a:t>
            </a:r>
            <a:r>
              <a:rPr lang="zh-CN" altLang="zh-CN" dirty="0">
                <a:latin typeface="Times New Roman" panose="02020603050405020304" pitchFamily="18" charset="0"/>
                <a:ea typeface="宋体" panose="02010600030101010101" pitchFamily="2" charset="-122"/>
                <a:cs typeface="Times New Roman" panose="02020603050405020304" pitchFamily="18" charset="0"/>
              </a:rPr>
              <a:t>时代的数据传输要求。</a:t>
            </a:r>
          </a:p>
          <a:p>
            <a:pPr algn="l"/>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7260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B088CB-5F9E-4C5E-A05D-BCE080071DA1}"/>
              </a:ext>
            </a:extLst>
          </p:cNvPr>
          <p:cNvSpPr>
            <a:spLocks noGrp="1"/>
          </p:cNvSpPr>
          <p:nvPr>
            <p:ph type="title"/>
          </p:nvPr>
        </p:nvSpPr>
        <p:spPr>
          <a:xfrm>
            <a:off x="677334" y="609600"/>
            <a:ext cx="8596668" cy="872359"/>
          </a:xfrm>
        </p:spPr>
        <p:txBody>
          <a:bodyPr>
            <a:normAutofit/>
          </a:bodyPr>
          <a:lstStyle/>
          <a:p>
            <a:pPr algn="ctr"/>
            <a:r>
              <a:rPr lang="en-US" altLang="zh-CN" sz="4400" b="1" dirty="0">
                <a:latin typeface="Times New Roman" panose="02020603050405020304" pitchFamily="18" charset="0"/>
                <a:ea typeface="宋体" panose="02010600030101010101" pitchFamily="2" charset="-122"/>
                <a:cs typeface="Times New Roman" panose="02020603050405020304" pitchFamily="18" charset="0"/>
              </a:rPr>
              <a:t>OPC UA TSN</a:t>
            </a:r>
            <a:r>
              <a:rPr lang="zh-CN" altLang="zh-CN" sz="4400" b="1" dirty="0">
                <a:latin typeface="Times New Roman" panose="02020603050405020304" pitchFamily="18" charset="0"/>
                <a:ea typeface="宋体" panose="02010600030101010101" pitchFamily="2" charset="-122"/>
                <a:cs typeface="Times New Roman" panose="02020603050405020304" pitchFamily="18" charset="0"/>
              </a:rPr>
              <a:t>实时通信</a:t>
            </a:r>
          </a:p>
        </p:txBody>
      </p:sp>
      <p:sp>
        <p:nvSpPr>
          <p:cNvPr id="3" name="内容占位符 2">
            <a:extLst>
              <a:ext uri="{FF2B5EF4-FFF2-40B4-BE49-F238E27FC236}">
                <a16:creationId xmlns:a16="http://schemas.microsoft.com/office/drawing/2014/main" id="{133096E3-2BAD-4711-B71F-398E3B9E712E}"/>
              </a:ext>
            </a:extLst>
          </p:cNvPr>
          <p:cNvSpPr>
            <a:spLocks noGrp="1"/>
          </p:cNvSpPr>
          <p:nvPr>
            <p:ph idx="1"/>
          </p:nvPr>
        </p:nvSpPr>
        <p:spPr>
          <a:xfrm>
            <a:off x="677334" y="1786759"/>
            <a:ext cx="8596668" cy="4254603"/>
          </a:xfrm>
        </p:spPr>
        <p:txBody>
          <a:bodyPr>
            <a:normAutofit/>
          </a:bodyPr>
          <a:lstStyle/>
          <a:p>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TSN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可</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以用来作为</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OPC UA</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增速器</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集</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成从</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ERP</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级到现场级的所有通讯</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IT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与自动化碰撞</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借助</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OPC UA TSN,</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在基于</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IP</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地</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址的</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IT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世界和满足硬实时要求</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如</a:t>
            </a:r>
            <a:r>
              <a:rPr lang="en-US" altLang="zh-CN" sz="2000" dirty="0" err="1" smtClean="0">
                <a:latin typeface="Times New Roman" panose="02020603050405020304" pitchFamily="18" charset="0"/>
                <a:ea typeface="宋体" panose="02010600030101010101" pitchFamily="2" charset="-122"/>
                <a:cs typeface="Times New Roman" panose="02020603050405020304" pitchFamily="18" charset="0"/>
              </a:rPr>
              <a:t>powerlink</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协议之间架起一座</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桥</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梁</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实现</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SCADA</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系统连接、简单控制任务解决和传输带操作。所有这些任务将在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2-10</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毫秒的范围内执行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抖动范围为几百毫秒</a:t>
            </a:r>
            <a:r>
              <a:rPr lang="en-US" altLang="zh-CN" sz="200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OPC UA</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POWERLINK</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仅仅</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是基于软件的栈协议</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可</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以免费获取并接入任何平台</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.OPC UA</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POWERLINK</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的结合为机械工程和系统工程提供了最大的自由</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7376647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425</TotalTime>
  <Words>1459</Words>
  <Application>Microsoft Office PowerPoint</Application>
  <PresentationFormat>Widescreen</PresentationFormat>
  <Paragraphs>35</Paragraphs>
  <Slides>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等线</vt:lpstr>
      <vt:lpstr>方正姚体</vt:lpstr>
      <vt:lpstr>华文新魏</vt:lpstr>
      <vt:lpstr>宋体</vt:lpstr>
      <vt:lpstr>Arial</vt:lpstr>
      <vt:lpstr>Times New Roman</vt:lpstr>
      <vt:lpstr>Trebuchet MS</vt:lpstr>
      <vt:lpstr>Wingdings 3</vt:lpstr>
      <vt:lpstr>Facet</vt:lpstr>
      <vt:lpstr>OPC UA TSN</vt:lpstr>
      <vt:lpstr>OPC UA的优势</vt:lpstr>
      <vt:lpstr>OPC UA的主要特点</vt:lpstr>
      <vt:lpstr>OPC UA的主要特点</vt:lpstr>
      <vt:lpstr>TSN</vt:lpstr>
      <vt:lpstr>OPC UA TSN实时通信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OPC UA TSN</dc:title>
  <dc:creator>Administrator</dc:creator>
  <cp:lastModifiedBy>biao chen</cp:lastModifiedBy>
  <cp:revision>40</cp:revision>
  <dcterms:created xsi:type="dcterms:W3CDTF">2018-03-27T07:19:13Z</dcterms:created>
  <dcterms:modified xsi:type="dcterms:W3CDTF">2018-03-29T09:51:12Z</dcterms:modified>
</cp:coreProperties>
</file>