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45" autoAdjust="0"/>
  </p:normalViewPr>
  <p:slideViewPr>
    <p:cSldViewPr snapToGrid="0">
      <p:cViewPr varScale="1">
        <p:scale>
          <a:sx n="75" d="100"/>
          <a:sy n="75" d="100"/>
        </p:scale>
        <p:origin x="11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66580-6942-4DFA-AD7B-DA46B5AED14E}" type="datetimeFigureOut">
              <a:rPr lang="zh-CN" altLang="en-US" smtClean="0"/>
              <a:t>2018/3/30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09A5F-2596-4780-943F-A28894FE17EB}" type="slidenum">
              <a:rPr lang="zh-CN" altLang="en-US" smtClean="0"/>
              <a:t>‹#›</a:t>
            </a:fld>
            <a:endParaRPr lang="zh-CN" altLang="en-US"/>
          </a:p>
        </p:txBody>
      </p:sp>
    </p:spTree>
    <p:extLst>
      <p:ext uri="{BB962C8B-B14F-4D97-AF65-F5344CB8AC3E}">
        <p14:creationId xmlns:p14="http://schemas.microsoft.com/office/powerpoint/2010/main" val="1816855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OPC UA</a:t>
            </a:r>
            <a:r>
              <a:rPr lang="en-US" altLang="zh-CN" baseline="0" dirty="0" smtClean="0"/>
              <a:t> </a:t>
            </a:r>
            <a:r>
              <a:rPr lang="zh-CN" altLang="en-US" baseline="0" dirty="0" smtClean="0"/>
              <a:t>是工业</a:t>
            </a:r>
            <a:r>
              <a:rPr lang="en-US" altLang="zh-CN" baseline="0" dirty="0" smtClean="0"/>
              <a:t>4.0</a:t>
            </a:r>
            <a:r>
              <a:rPr lang="zh-CN" altLang="en-US" baseline="0" dirty="0" smtClean="0"/>
              <a:t>领域的理想通讯协议</a:t>
            </a:r>
            <a:endParaRPr lang="en-US" altLang="zh-CN" baseline="0" dirty="0" smtClean="0"/>
          </a:p>
          <a:p>
            <a:endParaRPr lang="en-US" altLang="zh-CN" baseline="0" dirty="0" smtClean="0"/>
          </a:p>
          <a:p>
            <a:pPr fontAlgn="base"/>
            <a:r>
              <a:rPr lang="en-US" altLang="zh-CN" sz="1200" b="0" i="0" kern="1200" dirty="0" smtClean="0">
                <a:solidFill>
                  <a:schemeClr val="tx1"/>
                </a:solidFill>
                <a:effectLst/>
                <a:latin typeface="+mn-lt"/>
                <a:ea typeface="+mn-ea"/>
                <a:cs typeface="+mn-cs"/>
              </a:rPr>
              <a:t>The ideal communication protocol for Industry 4.0</a:t>
            </a:r>
          </a:p>
          <a:p>
            <a:pPr fontAlgn="base"/>
            <a:r>
              <a:rPr lang="en-US" altLang="zh-CN" sz="1200" b="0" i="0" kern="1200" dirty="0" smtClean="0">
                <a:solidFill>
                  <a:schemeClr val="tx1"/>
                </a:solidFill>
                <a:effectLst/>
                <a:latin typeface="+mn-lt"/>
                <a:ea typeface="+mn-ea"/>
                <a:cs typeface="+mn-cs"/>
              </a:rPr>
              <a:t>OPC Unified Architecture (OPC UA) is a </a:t>
            </a:r>
            <a:r>
              <a:rPr lang="en-US" altLang="zh-CN" sz="1200" b="1" i="0" kern="1200" dirty="0" smtClean="0">
                <a:solidFill>
                  <a:schemeClr val="tx1"/>
                </a:solidFill>
                <a:effectLst/>
                <a:latin typeface="+mn-lt"/>
                <a:ea typeface="+mn-ea"/>
                <a:cs typeface="+mn-cs"/>
              </a:rPr>
              <a:t>vendor-independent communication protocol</a:t>
            </a:r>
            <a:r>
              <a:rPr lang="en-US" altLang="zh-CN" sz="1200" b="0" i="0" kern="1200" dirty="0" smtClean="0">
                <a:solidFill>
                  <a:schemeClr val="tx1"/>
                </a:solidFill>
                <a:effectLst/>
                <a:latin typeface="+mn-lt"/>
                <a:ea typeface="+mn-ea"/>
                <a:cs typeface="+mn-cs"/>
              </a:rPr>
              <a:t> for industrial automation applications. It is based on the client-server principle and allows seamless communication from the individual sensors and actuators up to the ERP system or the cloud. The protocol is </a:t>
            </a:r>
            <a:r>
              <a:rPr lang="en-US" altLang="zh-CN" sz="1200" b="1" i="0" kern="1200" dirty="0" smtClean="0">
                <a:solidFill>
                  <a:schemeClr val="tx1"/>
                </a:solidFill>
                <a:effectLst/>
                <a:latin typeface="+mn-lt"/>
                <a:ea typeface="+mn-ea"/>
                <a:cs typeface="+mn-cs"/>
              </a:rPr>
              <a:t>platform-independent</a:t>
            </a:r>
            <a:r>
              <a:rPr lang="en-US" altLang="zh-CN" sz="1200" b="0" i="0" kern="1200" dirty="0" smtClean="0">
                <a:solidFill>
                  <a:schemeClr val="tx1"/>
                </a:solidFill>
                <a:effectLst/>
                <a:latin typeface="+mn-lt"/>
                <a:ea typeface="+mn-ea"/>
                <a:cs typeface="+mn-cs"/>
              </a:rPr>
              <a:t> and features built-in safety mechanisms. Since OPC UA is flexible and completely </a:t>
            </a:r>
            <a:r>
              <a:rPr lang="en-US" altLang="zh-CN" sz="1200" b="1" i="0" kern="1200" dirty="0" smtClean="0">
                <a:solidFill>
                  <a:schemeClr val="tx1"/>
                </a:solidFill>
                <a:effectLst/>
                <a:latin typeface="+mn-lt"/>
                <a:ea typeface="+mn-ea"/>
                <a:cs typeface="+mn-cs"/>
              </a:rPr>
              <a:t>independent</a:t>
            </a:r>
            <a:r>
              <a:rPr lang="en-US" altLang="zh-CN" sz="1200" b="0" i="0" kern="1200" dirty="0" smtClean="0">
                <a:solidFill>
                  <a:schemeClr val="tx1"/>
                </a:solidFill>
                <a:effectLst/>
                <a:latin typeface="+mn-lt"/>
                <a:ea typeface="+mn-ea"/>
                <a:cs typeface="+mn-cs"/>
              </a:rPr>
              <a:t>, it is regarded as the ideal communication protocol for the implementation of </a:t>
            </a:r>
            <a:r>
              <a:rPr lang="en-US" altLang="zh-CN" sz="1200" b="1" i="0" kern="1200" dirty="0" smtClean="0">
                <a:solidFill>
                  <a:schemeClr val="tx1"/>
                </a:solidFill>
                <a:effectLst/>
                <a:latin typeface="+mn-lt"/>
                <a:ea typeface="+mn-ea"/>
                <a:cs typeface="+mn-cs"/>
              </a:rPr>
              <a:t>Industry 4.0</a:t>
            </a:r>
            <a:r>
              <a:rPr lang="en-US" altLang="zh-CN"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Why should I choose OPC UA?</a:t>
            </a:r>
          </a:p>
          <a:p>
            <a:pPr fontAlgn="base"/>
            <a:r>
              <a:rPr lang="en-US" altLang="zh-CN" sz="1200" b="0" i="0" kern="1200" dirty="0" smtClean="0">
                <a:solidFill>
                  <a:schemeClr val="tx1"/>
                </a:solidFill>
                <a:effectLst/>
                <a:latin typeface="+mn-lt"/>
                <a:ea typeface="+mn-ea"/>
                <a:cs typeface="+mn-cs"/>
              </a:rPr>
              <a:t>OPC UA bridges the gap between the IP-based world of IT and the production floor. Interfaces, gateways and the associated loss of information are a thing of the past because all production process data is transferred via a single protocol – within a machine, between machines or between a machine and a cloud database. OPC UA is eliminating the need for traditional factory-level fieldbus systems.</a:t>
            </a:r>
          </a:p>
          <a:p>
            <a:pPr fontAlgn="base"/>
            <a:r>
              <a:rPr lang="en-US" altLang="zh-CN" sz="1200" b="0" i="0" kern="1200" dirty="0" smtClean="0">
                <a:solidFill>
                  <a:schemeClr val="tx1"/>
                </a:solidFill>
                <a:effectLst/>
                <a:latin typeface="+mn-lt"/>
                <a:ea typeface="+mn-ea"/>
                <a:cs typeface="+mn-cs"/>
              </a:rPr>
              <a:t>B&amp;R has been relying on OPC UA for years and is an active member of various OPC Foundation working groups. Find out more about the solutions and products with OPC UA offered by B&amp;R:</a:t>
            </a:r>
          </a:p>
          <a:p>
            <a:endParaRPr lang="zh-CN" altLang="en-US" dirty="0"/>
          </a:p>
        </p:txBody>
      </p:sp>
      <p:sp>
        <p:nvSpPr>
          <p:cNvPr id="4" name="Slide Number Placeholder 3"/>
          <p:cNvSpPr>
            <a:spLocks noGrp="1"/>
          </p:cNvSpPr>
          <p:nvPr>
            <p:ph type="sldNum" sz="quarter" idx="10"/>
          </p:nvPr>
        </p:nvSpPr>
        <p:spPr/>
        <p:txBody>
          <a:bodyPr/>
          <a:lstStyle/>
          <a:p>
            <a:fld id="{8D309A5F-2596-4780-943F-A28894FE17EB}" type="slidenum">
              <a:rPr lang="zh-CN" altLang="en-US" smtClean="0"/>
              <a:t>1</a:t>
            </a:fld>
            <a:endParaRPr lang="zh-CN" altLang="en-US"/>
          </a:p>
        </p:txBody>
      </p:sp>
    </p:spTree>
    <p:extLst>
      <p:ext uri="{BB962C8B-B14F-4D97-AF65-F5344CB8AC3E}">
        <p14:creationId xmlns:p14="http://schemas.microsoft.com/office/powerpoint/2010/main" val="44628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403095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257417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235176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222575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268301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8212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196292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286958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138899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158574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36E6936E-5BA7-47AC-9E30-DCF3D6E18B15}" type="datetimeFigureOut">
              <a:rPr lang="zh-CN" altLang="en-US" smtClean="0"/>
              <a:t>2018/3/30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104530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6936E-5BA7-47AC-9E30-DCF3D6E18B15}" type="datetimeFigureOut">
              <a:rPr lang="zh-CN" altLang="en-US" smtClean="0"/>
              <a:t>2018/3/30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134022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907159"/>
          </a:xfrm>
        </p:spPr>
        <p:txBody>
          <a:bodyPr>
            <a:normAutofit/>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OPC Unified Architecture (OPC UA)</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ubtitle 2"/>
          <p:cNvSpPr>
            <a:spLocks noGrp="1"/>
          </p:cNvSpPr>
          <p:nvPr>
            <p:ph type="subTitle" idx="1"/>
          </p:nvPr>
        </p:nvSpPr>
        <p:spPr>
          <a:xfrm>
            <a:off x="1524000" y="2464420"/>
            <a:ext cx="9144000" cy="2793380"/>
          </a:xfrm>
        </p:spPr>
        <p:txBody>
          <a:bodyPr>
            <a:normAutofit fontScale="85000" lnSpcReduction="20000"/>
          </a:bodyPr>
          <a:lstStyle/>
          <a:p>
            <a:pPr algn="l" fontAlgn="base"/>
            <a:r>
              <a:rPr lang="en-US" altLang="zh-CN" sz="2800" b="1" dirty="0">
                <a:latin typeface="Times New Roman" panose="02020603050405020304" pitchFamily="18" charset="0"/>
                <a:cs typeface="Times New Roman" panose="02020603050405020304" pitchFamily="18" charset="0"/>
              </a:rPr>
              <a:t>The ideal communication protocol for Industry 4.0</a:t>
            </a: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algn="l"/>
            <a:r>
              <a:rPr lang="en-US" altLang="zh-CN" sz="2800" b="1" dirty="0" smtClean="0">
                <a:latin typeface="Times New Roman" panose="02020603050405020304" pitchFamily="18" charset="0"/>
                <a:cs typeface="Times New Roman" panose="02020603050405020304" pitchFamily="18" charset="0"/>
              </a:rPr>
              <a:t>The superiority of OPC UA?</a:t>
            </a:r>
          </a:p>
          <a:p>
            <a:pPr algn="l"/>
            <a:r>
              <a:rPr lang="en-US" altLang="zh-CN" dirty="0" smtClean="0">
                <a:latin typeface="Times New Roman" panose="02020603050405020304" pitchFamily="18" charset="0"/>
                <a:cs typeface="Times New Roman" panose="02020603050405020304" pitchFamily="18" charset="0"/>
              </a:rPr>
              <a:t>    OPC </a:t>
            </a:r>
            <a:r>
              <a:rPr lang="en-US" altLang="zh-CN" dirty="0">
                <a:latin typeface="Times New Roman" panose="02020603050405020304" pitchFamily="18" charset="0"/>
                <a:cs typeface="Times New Roman" panose="02020603050405020304" pitchFamily="18" charset="0"/>
              </a:rPr>
              <a:t>UA bridges the gap between the IP-based world of IT and the production floor.</a:t>
            </a: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88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lstStyle/>
          <a:p>
            <a:r>
              <a:rPr lang="zh-CN" altLang="en-US" dirty="0"/>
              <a:t>思</a:t>
            </a:r>
            <a:r>
              <a:rPr lang="zh-CN" altLang="en-US" dirty="0" smtClean="0"/>
              <a:t>考</a:t>
            </a:r>
            <a:r>
              <a:rPr lang="en-US" altLang="zh-CN" dirty="0" smtClean="0"/>
              <a:t>:</a:t>
            </a:r>
            <a:r>
              <a:rPr lang="zh-CN" altLang="en-US" dirty="0" smtClean="0"/>
              <a:t>为什么</a:t>
            </a:r>
            <a:r>
              <a:rPr lang="en-US" altLang="zh-CN" dirty="0" smtClean="0"/>
              <a:t>OPC UA</a:t>
            </a:r>
            <a:r>
              <a:rPr lang="zh-CN" altLang="en-US" dirty="0" smtClean="0"/>
              <a:t>在处理复杂的实时进程需求上有其限制</a:t>
            </a:r>
            <a:r>
              <a:rPr lang="en-US" altLang="zh-CN" dirty="0" smtClean="0"/>
              <a:t>?</a:t>
            </a:r>
            <a:r>
              <a:rPr lang="zh-CN" altLang="en-US" dirty="0" smtClean="0"/>
              <a:t>时间敏感网络</a:t>
            </a:r>
            <a:r>
              <a:rPr lang="en-US" altLang="zh-CN" dirty="0" smtClean="0"/>
              <a:t>TSN</a:t>
            </a:r>
            <a:r>
              <a:rPr lang="zh-CN" altLang="en-US" dirty="0"/>
              <a:t>又</a:t>
            </a:r>
            <a:r>
              <a:rPr lang="zh-CN" altLang="en-US" dirty="0" smtClean="0"/>
              <a:t>是怎么解决这个问题的</a:t>
            </a:r>
            <a:r>
              <a:rPr lang="en-US" altLang="zh-CN" dirty="0" smtClean="0"/>
              <a:t>?</a:t>
            </a:r>
            <a:endParaRPr lang="zh-CN" altLang="en-US" dirty="0"/>
          </a:p>
        </p:txBody>
      </p:sp>
    </p:spTree>
    <p:extLst>
      <p:ext uri="{BB962C8B-B14F-4D97-AF65-F5344CB8AC3E}">
        <p14:creationId xmlns:p14="http://schemas.microsoft.com/office/powerpoint/2010/main" val="280358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latin typeface="Times New Roman" panose="02020603050405020304" pitchFamily="18" charset="0"/>
                <a:cs typeface="Times New Roman" panose="02020603050405020304" pitchFamily="18" charset="0"/>
              </a:rPr>
              <a:t>OPC UA TSN</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OPC UA has had its limitations when it comes to complex processes with </a:t>
            </a:r>
            <a:r>
              <a:rPr lang="en-US" altLang="zh-CN" dirty="0" smtClean="0">
                <a:latin typeface="Times New Roman" panose="02020603050405020304" pitchFamily="18" charset="0"/>
                <a:cs typeface="Times New Roman" panose="02020603050405020304" pitchFamily="18" charset="0"/>
              </a:rPr>
              <a:t>real-time requirements</a:t>
            </a:r>
          </a:p>
          <a:p>
            <a:endParaRPr lang="en-US" altLang="zh-CN" dirty="0">
              <a:latin typeface="Times New Roman" panose="02020603050405020304" pitchFamily="18" charset="0"/>
              <a:cs typeface="Times New Roman" panose="02020603050405020304" pitchFamily="18" charset="0"/>
            </a:endParaRPr>
          </a:p>
          <a:p>
            <a:pPr fontAlgn="base"/>
            <a:r>
              <a:rPr lang="en-US" altLang="zh-CN" dirty="0"/>
              <a:t>Publish-subscribe model</a:t>
            </a:r>
          </a:p>
          <a:p>
            <a:r>
              <a:rPr lang="en-US" altLang="zh-CN" dirty="0"/>
              <a:t/>
            </a:r>
            <a:br>
              <a:rPr lang="en-US" altLang="zh-CN" dirty="0"/>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90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3"/>
          <p:cNvPicPr>
            <a:picLocks noGrp="1" noChangeAspect="1"/>
          </p:cNvPicPr>
          <p:nvPr>
            <p:ph idx="1"/>
          </p:nvPr>
        </p:nvPicPr>
        <p:blipFill>
          <a:blip r:embed="rId2"/>
          <a:stretch>
            <a:fillRect/>
          </a:stretch>
        </p:blipFill>
        <p:spPr>
          <a:xfrm>
            <a:off x="1166812" y="1970088"/>
            <a:ext cx="3989388" cy="3146560"/>
          </a:xfrm>
          <a:prstGeom prst="rect">
            <a:avLst/>
          </a:prstGeom>
        </p:spPr>
      </p:pic>
      <p:pic>
        <p:nvPicPr>
          <p:cNvPr id="5" name="Picture 4"/>
          <p:cNvPicPr>
            <a:picLocks noChangeAspect="1"/>
          </p:cNvPicPr>
          <p:nvPr/>
        </p:nvPicPr>
        <p:blipFill>
          <a:blip r:embed="rId3"/>
          <a:stretch>
            <a:fillRect/>
          </a:stretch>
        </p:blipFill>
        <p:spPr>
          <a:xfrm>
            <a:off x="6702424" y="1970088"/>
            <a:ext cx="3843615" cy="2957512"/>
          </a:xfrm>
          <a:prstGeom prst="rect">
            <a:avLst/>
          </a:prstGeom>
        </p:spPr>
      </p:pic>
    </p:spTree>
    <p:extLst>
      <p:ext uri="{BB962C8B-B14F-4D97-AF65-F5344CB8AC3E}">
        <p14:creationId xmlns:p14="http://schemas.microsoft.com/office/powerpoint/2010/main" val="240372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3"/>
          <p:cNvPicPr>
            <a:picLocks noGrp="1" noChangeAspect="1"/>
          </p:cNvPicPr>
          <p:nvPr>
            <p:ph idx="1"/>
          </p:nvPr>
        </p:nvPicPr>
        <p:blipFill>
          <a:blip r:embed="rId2"/>
          <a:stretch>
            <a:fillRect/>
          </a:stretch>
        </p:blipFill>
        <p:spPr>
          <a:xfrm>
            <a:off x="3560762" y="1690688"/>
            <a:ext cx="4630738" cy="4277439"/>
          </a:xfrm>
          <a:prstGeom prst="rect">
            <a:avLst/>
          </a:prstGeom>
        </p:spPr>
      </p:pic>
    </p:spTree>
    <p:extLst>
      <p:ext uri="{BB962C8B-B14F-4D97-AF65-F5344CB8AC3E}">
        <p14:creationId xmlns:p14="http://schemas.microsoft.com/office/powerpoint/2010/main" val="231721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en-US" altLang="zh-CN" dirty="0"/>
              <a:t>The combination of OPC UA TSN and POWERLINK will cover the full range of communication in industrial production</a:t>
            </a:r>
            <a:endParaRPr lang="zh-CN" altLang="en-US" dirty="0"/>
          </a:p>
        </p:txBody>
      </p:sp>
    </p:spTree>
    <p:extLst>
      <p:ext uri="{BB962C8B-B14F-4D97-AF65-F5344CB8AC3E}">
        <p14:creationId xmlns:p14="http://schemas.microsoft.com/office/powerpoint/2010/main" val="168335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152</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等线</vt:lpstr>
      <vt:lpstr>等线 Light</vt:lpstr>
      <vt:lpstr>宋体</vt:lpstr>
      <vt:lpstr>Arial</vt:lpstr>
      <vt:lpstr>Times New Roman</vt:lpstr>
      <vt:lpstr>Office Theme</vt:lpstr>
      <vt:lpstr>OPC Unified Architecture (OPC UA)</vt:lpstr>
      <vt:lpstr>PowerPoint Presentation</vt:lpstr>
      <vt:lpstr>OPC UA TSN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biao chen</dc:creator>
  <cp:lastModifiedBy>biao chen</cp:lastModifiedBy>
  <cp:revision>22</cp:revision>
  <dcterms:created xsi:type="dcterms:W3CDTF">2018-03-29T07:56:36Z</dcterms:created>
  <dcterms:modified xsi:type="dcterms:W3CDTF">2018-03-30T08:44:43Z</dcterms:modified>
</cp:coreProperties>
</file>