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13"/>
  </p:notesMasterIdLst>
  <p:sldIdLst>
    <p:sldId id="256" r:id="rId2"/>
    <p:sldId id="267" r:id="rId3"/>
    <p:sldId id="263" r:id="rId4"/>
    <p:sldId id="264" r:id="rId5"/>
    <p:sldId id="268" r:id="rId6"/>
    <p:sldId id="266" r:id="rId7"/>
    <p:sldId id="261" r:id="rId8"/>
    <p:sldId id="257" r:id="rId9"/>
    <p:sldId id="269" r:id="rId10"/>
    <p:sldId id="270"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45"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66580-6942-4DFA-AD7B-DA46B5AED14E}" type="datetimeFigureOut">
              <a:rPr lang="zh-CN" altLang="en-US" smtClean="0"/>
              <a:t>2018/4/2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09A5F-2596-4780-943F-A28894FE17EB}" type="slidenum">
              <a:rPr lang="zh-CN" altLang="en-US" smtClean="0"/>
              <a:t>‹#›</a:t>
            </a:fld>
            <a:endParaRPr lang="zh-CN" altLang="en-US"/>
          </a:p>
        </p:txBody>
      </p:sp>
    </p:spTree>
    <p:extLst>
      <p:ext uri="{BB962C8B-B14F-4D97-AF65-F5344CB8AC3E}">
        <p14:creationId xmlns:p14="http://schemas.microsoft.com/office/powerpoint/2010/main" val="181685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OPC UA</a:t>
            </a:r>
            <a:r>
              <a:rPr lang="en-US" altLang="zh-CN" baseline="0" dirty="0"/>
              <a:t> </a:t>
            </a:r>
            <a:r>
              <a:rPr lang="zh-CN" altLang="en-US" baseline="0" dirty="0"/>
              <a:t>是工业</a:t>
            </a:r>
            <a:r>
              <a:rPr lang="en-US" altLang="zh-CN" baseline="0" dirty="0"/>
              <a:t>4.0</a:t>
            </a:r>
            <a:r>
              <a:rPr lang="zh-CN" altLang="en-US" baseline="0" dirty="0"/>
              <a:t>领域的理想通讯协议</a:t>
            </a:r>
            <a:endParaRPr lang="en-US" altLang="zh-CN" baseline="0" dirty="0"/>
          </a:p>
          <a:p>
            <a:endParaRPr lang="en-US" altLang="zh-CN" baseline="0" dirty="0"/>
          </a:p>
          <a:p>
            <a:pPr fontAlgn="base"/>
            <a:r>
              <a:rPr lang="en-US" altLang="zh-CN" sz="1200" b="0" i="0" kern="1200" dirty="0">
                <a:solidFill>
                  <a:schemeClr val="tx1"/>
                </a:solidFill>
                <a:effectLst/>
                <a:latin typeface="+mn-lt"/>
                <a:ea typeface="+mn-ea"/>
                <a:cs typeface="+mn-cs"/>
              </a:rPr>
              <a:t>The ideal communication protocol for Industry 4.0</a:t>
            </a:r>
          </a:p>
          <a:p>
            <a:pPr fontAlgn="base"/>
            <a:r>
              <a:rPr lang="en-US" altLang="zh-CN" sz="1200" b="0" i="0" kern="1200" dirty="0">
                <a:solidFill>
                  <a:schemeClr val="tx1"/>
                </a:solidFill>
                <a:effectLst/>
                <a:latin typeface="+mn-lt"/>
                <a:ea typeface="+mn-ea"/>
                <a:cs typeface="+mn-cs"/>
              </a:rPr>
              <a:t>OPC Unified Architecture (OPC UA) is a </a:t>
            </a:r>
            <a:r>
              <a:rPr lang="en-US" altLang="zh-CN" sz="1200" b="1" i="0" kern="1200" dirty="0">
                <a:solidFill>
                  <a:schemeClr val="tx1"/>
                </a:solidFill>
                <a:effectLst/>
                <a:latin typeface="+mn-lt"/>
                <a:ea typeface="+mn-ea"/>
                <a:cs typeface="+mn-cs"/>
              </a:rPr>
              <a:t>vendor-independent communication protocol</a:t>
            </a:r>
            <a:r>
              <a:rPr lang="en-US" altLang="zh-CN" sz="1200" b="0" i="0" kern="1200" dirty="0">
                <a:solidFill>
                  <a:schemeClr val="tx1"/>
                </a:solidFill>
                <a:effectLst/>
                <a:latin typeface="+mn-lt"/>
                <a:ea typeface="+mn-ea"/>
                <a:cs typeface="+mn-cs"/>
              </a:rPr>
              <a:t> for industrial automation applications. It is based on the client-server principle and allows seamless communication from the individual sensors and actuators up to the ERP system or the cloud. The protocol is </a:t>
            </a:r>
            <a:r>
              <a:rPr lang="en-US" altLang="zh-CN" sz="1200" b="1" i="0" kern="1200" dirty="0">
                <a:solidFill>
                  <a:schemeClr val="tx1"/>
                </a:solidFill>
                <a:effectLst/>
                <a:latin typeface="+mn-lt"/>
                <a:ea typeface="+mn-ea"/>
                <a:cs typeface="+mn-cs"/>
              </a:rPr>
              <a:t>platform-independent</a:t>
            </a:r>
            <a:r>
              <a:rPr lang="en-US" altLang="zh-CN" sz="1200" b="0" i="0" kern="1200" dirty="0">
                <a:solidFill>
                  <a:schemeClr val="tx1"/>
                </a:solidFill>
                <a:effectLst/>
                <a:latin typeface="+mn-lt"/>
                <a:ea typeface="+mn-ea"/>
                <a:cs typeface="+mn-cs"/>
              </a:rPr>
              <a:t> and features built-in safety mechanisms. Since OPC UA is flexible and completely </a:t>
            </a:r>
            <a:r>
              <a:rPr lang="en-US" altLang="zh-CN" sz="1200" b="1" i="0" kern="1200" dirty="0">
                <a:solidFill>
                  <a:schemeClr val="tx1"/>
                </a:solidFill>
                <a:effectLst/>
                <a:latin typeface="+mn-lt"/>
                <a:ea typeface="+mn-ea"/>
                <a:cs typeface="+mn-cs"/>
              </a:rPr>
              <a:t>independent</a:t>
            </a:r>
            <a:r>
              <a:rPr lang="en-US" altLang="zh-CN" sz="1200" b="0" i="0" kern="1200" dirty="0">
                <a:solidFill>
                  <a:schemeClr val="tx1"/>
                </a:solidFill>
                <a:effectLst/>
                <a:latin typeface="+mn-lt"/>
                <a:ea typeface="+mn-ea"/>
                <a:cs typeface="+mn-cs"/>
              </a:rPr>
              <a:t>, it is regarded as the ideal communication protocol for the implementation of </a:t>
            </a:r>
            <a:r>
              <a:rPr lang="en-US" altLang="zh-CN" sz="1200" b="1" i="0" kern="1200" dirty="0">
                <a:solidFill>
                  <a:schemeClr val="tx1"/>
                </a:solidFill>
                <a:effectLst/>
                <a:latin typeface="+mn-lt"/>
                <a:ea typeface="+mn-ea"/>
                <a:cs typeface="+mn-cs"/>
              </a:rPr>
              <a:t>Industry 4.0</a:t>
            </a:r>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Why should I choose OPC UA?</a:t>
            </a:r>
          </a:p>
          <a:p>
            <a:pPr fontAlgn="base"/>
            <a:r>
              <a:rPr lang="en-US" altLang="zh-CN" sz="1200" b="0" i="0" kern="1200" dirty="0">
                <a:solidFill>
                  <a:schemeClr val="tx1"/>
                </a:solidFill>
                <a:effectLst/>
                <a:latin typeface="+mn-lt"/>
                <a:ea typeface="+mn-ea"/>
                <a:cs typeface="+mn-cs"/>
              </a:rPr>
              <a:t>OPC UA bridges the gap between the IP-based world of IT and the production floor. Interfaces, gateways and the associated loss of information are a thing of the past because all production process data is transferred via a single protocol – within a machine, between machines or between a machine and a cloud database. OPC UA is eliminating the need for traditional factory-level fieldbus systems.</a:t>
            </a:r>
          </a:p>
          <a:p>
            <a:pPr fontAlgn="base"/>
            <a:r>
              <a:rPr lang="en-US" altLang="zh-CN" sz="1200" b="0" i="0" kern="1200" dirty="0">
                <a:solidFill>
                  <a:schemeClr val="tx1"/>
                </a:solidFill>
                <a:effectLst/>
                <a:latin typeface="+mn-lt"/>
                <a:ea typeface="+mn-ea"/>
                <a:cs typeface="+mn-cs"/>
              </a:rPr>
              <a:t>B&amp;R has been relying on OPC UA for years and is an active member of various OPC Foundation working groups. Find out more about the solutions and products with OPC UA offered by B&amp;R:</a:t>
            </a:r>
          </a:p>
          <a:p>
            <a:endParaRPr lang="zh-CN" altLang="en-US" dirty="0"/>
          </a:p>
        </p:txBody>
      </p:sp>
      <p:sp>
        <p:nvSpPr>
          <p:cNvPr id="4" name="Slide Number Placeholder 3"/>
          <p:cNvSpPr>
            <a:spLocks noGrp="1"/>
          </p:cNvSpPr>
          <p:nvPr>
            <p:ph type="sldNum" sz="quarter" idx="10"/>
          </p:nvPr>
        </p:nvSpPr>
        <p:spPr/>
        <p:txBody>
          <a:bodyPr/>
          <a:lstStyle/>
          <a:p>
            <a:fld id="{8D309A5F-2596-4780-943F-A28894FE17EB}" type="slidenum">
              <a:rPr lang="zh-CN" altLang="en-US" smtClean="0"/>
              <a:t>1</a:t>
            </a:fld>
            <a:endParaRPr lang="zh-CN" altLang="en-US"/>
          </a:p>
        </p:txBody>
      </p:sp>
    </p:spTree>
    <p:extLst>
      <p:ext uri="{BB962C8B-B14F-4D97-AF65-F5344CB8AC3E}">
        <p14:creationId xmlns:p14="http://schemas.microsoft.com/office/powerpoint/2010/main" val="44628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工业互联网的重要一个目的</a:t>
            </a:r>
            <a:r>
              <a:rPr lang="en-US" altLang="zh-CN" dirty="0"/>
              <a:t>,</a:t>
            </a:r>
            <a:r>
              <a:rPr lang="zh-CN" altLang="en-US" dirty="0"/>
              <a:t>就是实现“信息互联”</a:t>
            </a:r>
            <a:r>
              <a:rPr lang="en-US" altLang="zh-CN" dirty="0"/>
              <a:t>,</a:t>
            </a:r>
            <a:r>
              <a:rPr lang="zh-CN" altLang="en-US" dirty="0"/>
              <a:t>现在的情况是</a:t>
            </a:r>
            <a:r>
              <a:rPr lang="en-US" altLang="zh-CN" dirty="0"/>
              <a:t>,IT</a:t>
            </a:r>
            <a:r>
              <a:rPr lang="zh-CN" altLang="en-US" dirty="0"/>
              <a:t>和</a:t>
            </a:r>
            <a:r>
              <a:rPr lang="en-US" altLang="zh-CN" dirty="0"/>
              <a:t>OT</a:t>
            </a:r>
            <a:r>
              <a:rPr lang="zh-CN" altLang="en-US" dirty="0"/>
              <a:t>之间互联存在着很多的障碍</a:t>
            </a:r>
            <a:r>
              <a:rPr lang="en-US" altLang="zh-CN" dirty="0"/>
              <a:t>,</a:t>
            </a:r>
            <a:r>
              <a:rPr lang="zh-CN" altLang="en-US" dirty="0"/>
              <a:t>例如</a:t>
            </a:r>
            <a:r>
              <a:rPr lang="en-US" altLang="zh-CN" dirty="0"/>
              <a:t>,</a:t>
            </a:r>
            <a:r>
              <a:rPr lang="zh-CN" altLang="en-US" dirty="0"/>
              <a:t>协议不开放</a:t>
            </a:r>
            <a:r>
              <a:rPr lang="en-US" altLang="zh-CN" dirty="0"/>
              <a:t>,</a:t>
            </a:r>
            <a:r>
              <a:rPr lang="zh-CN" altLang="en-US" dirty="0"/>
              <a:t>协议不统一</a:t>
            </a:r>
            <a:r>
              <a:rPr lang="en-US" altLang="zh-CN" dirty="0"/>
              <a:t>.</a:t>
            </a:r>
            <a:r>
              <a:rPr lang="zh-CN" altLang="en-US" dirty="0"/>
              <a:t>这里重点提出的是协议的不统一</a:t>
            </a:r>
            <a:r>
              <a:rPr lang="en-US" altLang="zh-CN" dirty="0"/>
              <a:t>.</a:t>
            </a:r>
            <a:r>
              <a:rPr lang="zh-CN" altLang="en-US" dirty="0"/>
              <a:t>例如</a:t>
            </a:r>
            <a:r>
              <a:rPr lang="en-US" altLang="zh-CN" dirty="0"/>
              <a:t>,</a:t>
            </a:r>
            <a:r>
              <a:rPr lang="zh-CN" altLang="en-US" dirty="0"/>
              <a:t>单单就底层的通信协议</a:t>
            </a:r>
            <a:r>
              <a:rPr lang="en-US" altLang="zh-CN" dirty="0"/>
              <a:t>,</a:t>
            </a:r>
            <a:r>
              <a:rPr lang="zh-CN" altLang="en-US" dirty="0"/>
              <a:t>就有</a:t>
            </a:r>
            <a:r>
              <a:rPr lang="en-US" altLang="zh-CN" dirty="0"/>
              <a:t>POWERLINK</a:t>
            </a:r>
            <a:r>
              <a:rPr lang="zh-CN" altLang="en-US" dirty="0"/>
              <a:t>等</a:t>
            </a:r>
            <a:r>
              <a:rPr lang="en-US" altLang="zh-CN" dirty="0"/>
              <a:t>,</a:t>
            </a:r>
            <a:r>
              <a:rPr lang="zh-CN" altLang="en-US" dirty="0"/>
              <a:t>他们之间互相通信是一个大问题</a:t>
            </a:r>
            <a:r>
              <a:rPr lang="en-US" altLang="zh-CN" dirty="0"/>
              <a:t>.</a:t>
            </a:r>
            <a:r>
              <a:rPr lang="zh-CN" altLang="en-US" dirty="0"/>
              <a:t>这里提出了</a:t>
            </a:r>
            <a:r>
              <a:rPr lang="en-US" altLang="zh-CN" dirty="0"/>
              <a:t>OPC UA,</a:t>
            </a:r>
            <a:r>
              <a:rPr lang="zh-CN" altLang="en-US" dirty="0"/>
              <a:t>是最声势浩大的一个</a:t>
            </a:r>
            <a:r>
              <a:rPr lang="en-US" altLang="zh-CN" dirty="0"/>
              <a:t>.</a:t>
            </a:r>
            <a:r>
              <a:rPr lang="zh-CN" altLang="en-US" dirty="0"/>
              <a:t>它可以实现</a:t>
            </a:r>
            <a:r>
              <a:rPr lang="en-US" altLang="zh-CN" dirty="0"/>
              <a:t>IT</a:t>
            </a:r>
            <a:r>
              <a:rPr lang="zh-CN" altLang="en-US" dirty="0"/>
              <a:t>和</a:t>
            </a:r>
            <a:r>
              <a:rPr lang="en-US" altLang="zh-CN" dirty="0"/>
              <a:t>OT</a:t>
            </a:r>
            <a:r>
              <a:rPr lang="zh-CN" altLang="en-US" dirty="0"/>
              <a:t>之间的融合</a:t>
            </a:r>
            <a:r>
              <a:rPr lang="en-US" altLang="zh-CN" dirty="0"/>
              <a:t>,</a:t>
            </a:r>
            <a:r>
              <a:rPr lang="zh-CN" altLang="en-US" dirty="0"/>
              <a:t>但是实际上</a:t>
            </a:r>
            <a:r>
              <a:rPr lang="en-US" altLang="zh-CN" dirty="0"/>
              <a:t>IT</a:t>
            </a:r>
            <a:r>
              <a:rPr lang="zh-CN" altLang="en-US" dirty="0"/>
              <a:t>和</a:t>
            </a:r>
            <a:r>
              <a:rPr lang="en-US" altLang="zh-CN" dirty="0"/>
              <a:t>OT</a:t>
            </a:r>
            <a:r>
              <a:rPr lang="zh-CN" altLang="en-US" dirty="0"/>
              <a:t>之间采用的是非一致的网络以及层次网络</a:t>
            </a:r>
            <a:r>
              <a:rPr lang="en-US" altLang="zh-CN" dirty="0"/>
              <a:t>(ISO-OSI</a:t>
            </a:r>
            <a:r>
              <a:rPr lang="zh-CN" altLang="en-US" dirty="0"/>
              <a:t>模型</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D309A5F-2596-4780-943F-A28894FE17EB}" type="slidenum">
              <a:rPr lang="zh-CN" altLang="en-US" smtClean="0"/>
              <a:t>2</a:t>
            </a:fld>
            <a:endParaRPr lang="zh-CN" altLang="en-US"/>
          </a:p>
        </p:txBody>
      </p:sp>
    </p:spTree>
    <p:extLst>
      <p:ext uri="{BB962C8B-B14F-4D97-AF65-F5344CB8AC3E}">
        <p14:creationId xmlns:p14="http://schemas.microsoft.com/office/powerpoint/2010/main" val="244639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客户端请求信息并接收来自服务器的响应。当网络上有许多节点时，该系统有其局限性。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与此相反，发布者</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订阅者模式能够实现一对多和多对多通信。服务器将其数据发送至网络（发布），然后每一个客户端都可以接收该数据（订阅）。</a:t>
            </a:r>
            <a:endParaRPr lang="zh-CN" altLang="en-US" dirty="0"/>
          </a:p>
        </p:txBody>
      </p:sp>
      <p:sp>
        <p:nvSpPr>
          <p:cNvPr id="4" name="灯片编号占位符 3"/>
          <p:cNvSpPr>
            <a:spLocks noGrp="1"/>
          </p:cNvSpPr>
          <p:nvPr>
            <p:ph type="sldNum" sz="quarter" idx="10"/>
          </p:nvPr>
        </p:nvSpPr>
        <p:spPr/>
        <p:txBody>
          <a:bodyPr/>
          <a:lstStyle/>
          <a:p>
            <a:fld id="{8D309A5F-2596-4780-943F-A28894FE17EB}" type="slidenum">
              <a:rPr lang="zh-CN" altLang="en-US" smtClean="0"/>
              <a:t>3</a:t>
            </a:fld>
            <a:endParaRPr lang="zh-CN" altLang="en-US"/>
          </a:p>
        </p:txBody>
      </p:sp>
    </p:spTree>
    <p:extLst>
      <p:ext uri="{BB962C8B-B14F-4D97-AF65-F5344CB8AC3E}">
        <p14:creationId xmlns:p14="http://schemas.microsoft.com/office/powerpoint/2010/main" val="350852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研究的可行性</a:t>
            </a:r>
            <a:r>
              <a:rPr lang="en-US" altLang="zh-CN" dirty="0"/>
              <a:t>,</a:t>
            </a:r>
            <a:r>
              <a:rPr lang="zh-CN" altLang="en-US" dirty="0"/>
              <a:t>研究的方向性等问题还需要确认</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D309A5F-2596-4780-943F-A28894FE17EB}" type="slidenum">
              <a:rPr lang="zh-CN" altLang="en-US" smtClean="0"/>
              <a:t>11</a:t>
            </a:fld>
            <a:endParaRPr lang="zh-CN" altLang="en-US"/>
          </a:p>
        </p:txBody>
      </p:sp>
    </p:spTree>
    <p:extLst>
      <p:ext uri="{BB962C8B-B14F-4D97-AF65-F5344CB8AC3E}">
        <p14:creationId xmlns:p14="http://schemas.microsoft.com/office/powerpoint/2010/main" val="366058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88097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00949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83056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379815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327644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01017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371853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12050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25675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59673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93541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128093840"/>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4475" y="457200"/>
            <a:ext cx="9144000" cy="907159"/>
          </a:xfrm>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OPC UA(Unified Architecture)</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ubtitle 2"/>
          <p:cNvSpPr>
            <a:spLocks noGrp="1"/>
          </p:cNvSpPr>
          <p:nvPr>
            <p:ph type="subTitle" idx="1"/>
          </p:nvPr>
        </p:nvSpPr>
        <p:spPr>
          <a:xfrm>
            <a:off x="481263" y="1679885"/>
            <a:ext cx="5149965" cy="4432158"/>
          </a:xfrm>
        </p:spPr>
        <p:txBody>
          <a:bodyPr>
            <a:normAutofit/>
          </a:bodyPr>
          <a:lstStyle/>
          <a:p>
            <a:pPr algn="l"/>
            <a:r>
              <a:rPr lang="zh-CN" altLang="en-US" sz="3200" b="1" dirty="0">
                <a:latin typeface="Times New Roman" panose="02020603050405020304" pitchFamily="18" charset="0"/>
                <a:cs typeface="Times New Roman" panose="02020603050405020304" pitchFamily="18" charset="0"/>
              </a:rPr>
              <a:t>工业</a:t>
            </a:r>
            <a:r>
              <a:rPr lang="en-US" altLang="zh-CN" sz="3200" b="1" dirty="0">
                <a:latin typeface="Times New Roman" panose="02020603050405020304" pitchFamily="18" charset="0"/>
                <a:cs typeface="Times New Roman" panose="02020603050405020304" pitchFamily="18" charset="0"/>
              </a:rPr>
              <a:t>4.0</a:t>
            </a:r>
            <a:r>
              <a:rPr lang="zh-CN" altLang="en-US" sz="3200" b="1" dirty="0">
                <a:latin typeface="Times New Roman" panose="02020603050405020304" pitchFamily="18" charset="0"/>
                <a:cs typeface="Times New Roman" panose="02020603050405020304" pitchFamily="18" charset="0"/>
              </a:rPr>
              <a:t>理想的通信协议</a:t>
            </a:r>
            <a:endParaRPr lang="en-US" altLang="zh-CN" sz="3200" b="1"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统一架构（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）是一种适用于工业自动化应用的独立于厂商的通信协议。它是基于客户端</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服务器原理，可以实现从各个传感器和执行机构一直到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ERP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系统或云的无缝通信。该协议是平台独立且内置安全机制。由于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是灵活且完全独立，因此它被视为实现工业</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的理想通信协议。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a:endParaRPr lang="en-US" altLang="zh-CN" dirty="0"/>
          </a:p>
        </p:txBody>
      </p:sp>
      <p:pic>
        <p:nvPicPr>
          <p:cNvPr id="4" name="图片 3">
            <a:extLst>
              <a:ext uri="{FF2B5EF4-FFF2-40B4-BE49-F238E27FC236}">
                <a16:creationId xmlns:a16="http://schemas.microsoft.com/office/drawing/2014/main" id="{6439C91C-67F8-4BBE-8664-0E1E8E85A766}"/>
              </a:ext>
            </a:extLst>
          </p:cNvPr>
          <p:cNvPicPr>
            <a:picLocks noChangeAspect="1"/>
          </p:cNvPicPr>
          <p:nvPr/>
        </p:nvPicPr>
        <p:blipFill>
          <a:blip r:embed="rId3"/>
          <a:stretch>
            <a:fillRect/>
          </a:stretch>
        </p:blipFill>
        <p:spPr>
          <a:xfrm>
            <a:off x="6086475" y="3419475"/>
            <a:ext cx="19050" cy="19050"/>
          </a:xfrm>
          <a:prstGeom prst="rect">
            <a:avLst/>
          </a:prstGeom>
        </p:spPr>
      </p:pic>
      <p:pic>
        <p:nvPicPr>
          <p:cNvPr id="5" name="图片 4">
            <a:extLst>
              <a:ext uri="{FF2B5EF4-FFF2-40B4-BE49-F238E27FC236}">
                <a16:creationId xmlns:a16="http://schemas.microsoft.com/office/drawing/2014/main" id="{150E63C2-BF1C-4329-8FDE-E548C84B4772}"/>
              </a:ext>
            </a:extLst>
          </p:cNvPr>
          <p:cNvPicPr>
            <a:picLocks noChangeAspect="1"/>
          </p:cNvPicPr>
          <p:nvPr/>
        </p:nvPicPr>
        <p:blipFill>
          <a:blip r:embed="rId3"/>
          <a:stretch>
            <a:fillRect/>
          </a:stretch>
        </p:blipFill>
        <p:spPr>
          <a:xfrm>
            <a:off x="6238875" y="3571875"/>
            <a:ext cx="19050" cy="19050"/>
          </a:xfrm>
          <a:prstGeom prst="rect">
            <a:avLst/>
          </a:prstGeom>
        </p:spPr>
      </p:pic>
      <p:pic>
        <p:nvPicPr>
          <p:cNvPr id="6" name="图片 5">
            <a:extLst>
              <a:ext uri="{FF2B5EF4-FFF2-40B4-BE49-F238E27FC236}">
                <a16:creationId xmlns:a16="http://schemas.microsoft.com/office/drawing/2014/main" id="{8F8D3C97-A614-48D2-AC6C-608E73FBE827}"/>
              </a:ext>
            </a:extLst>
          </p:cNvPr>
          <p:cNvPicPr>
            <a:picLocks noChangeAspect="1"/>
          </p:cNvPicPr>
          <p:nvPr/>
        </p:nvPicPr>
        <p:blipFill>
          <a:blip r:embed="rId3"/>
          <a:stretch>
            <a:fillRect/>
          </a:stretch>
        </p:blipFill>
        <p:spPr>
          <a:xfrm>
            <a:off x="6391275" y="3724275"/>
            <a:ext cx="19050" cy="19050"/>
          </a:xfrm>
          <a:prstGeom prst="rect">
            <a:avLst/>
          </a:prstGeom>
        </p:spPr>
      </p:pic>
      <p:pic>
        <p:nvPicPr>
          <p:cNvPr id="7" name="图片 6">
            <a:extLst>
              <a:ext uri="{FF2B5EF4-FFF2-40B4-BE49-F238E27FC236}">
                <a16:creationId xmlns:a16="http://schemas.microsoft.com/office/drawing/2014/main" id="{AF2E4BEC-91F8-43B3-8A4B-FB1988DF9646}"/>
              </a:ext>
            </a:extLst>
          </p:cNvPr>
          <p:cNvPicPr>
            <a:picLocks noChangeAspect="1"/>
          </p:cNvPicPr>
          <p:nvPr/>
        </p:nvPicPr>
        <p:blipFill>
          <a:blip r:embed="rId3"/>
          <a:stretch>
            <a:fillRect/>
          </a:stretch>
        </p:blipFill>
        <p:spPr>
          <a:xfrm>
            <a:off x="6543675" y="3876675"/>
            <a:ext cx="19050" cy="19050"/>
          </a:xfrm>
          <a:prstGeom prst="rect">
            <a:avLst/>
          </a:prstGeom>
        </p:spPr>
      </p:pic>
      <p:pic>
        <p:nvPicPr>
          <p:cNvPr id="8" name="内容占位符 3">
            <a:extLst>
              <a:ext uri="{FF2B5EF4-FFF2-40B4-BE49-F238E27FC236}">
                <a16:creationId xmlns:a16="http://schemas.microsoft.com/office/drawing/2014/main" id="{11AEF83B-D40D-4F23-AD49-B540182572D0}"/>
              </a:ext>
            </a:extLst>
          </p:cNvPr>
          <p:cNvPicPr>
            <a:picLocks noChangeAspect="1"/>
          </p:cNvPicPr>
          <p:nvPr/>
        </p:nvPicPr>
        <p:blipFill>
          <a:blip r:embed="rId4"/>
          <a:stretch>
            <a:fillRect/>
          </a:stretch>
        </p:blipFill>
        <p:spPr>
          <a:xfrm>
            <a:off x="5631229" y="2052812"/>
            <a:ext cx="6560771" cy="3685826"/>
          </a:xfrm>
          <a:prstGeom prst="rect">
            <a:avLst/>
          </a:prstGeom>
        </p:spPr>
      </p:pic>
    </p:spTree>
    <p:extLst>
      <p:ext uri="{BB962C8B-B14F-4D97-AF65-F5344CB8AC3E}">
        <p14:creationId xmlns:p14="http://schemas.microsoft.com/office/powerpoint/2010/main" val="152088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67E59-1F82-4CED-90A6-9F9E44920093}"/>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OPC UA TSN + POWERLINK</a:t>
            </a:r>
            <a:endParaRPr lang="zh-CN" altLang="en-US" dirty="0"/>
          </a:p>
        </p:txBody>
      </p:sp>
      <p:pic>
        <p:nvPicPr>
          <p:cNvPr id="4" name="Content Placeholder 3">
            <a:extLst>
              <a:ext uri="{FF2B5EF4-FFF2-40B4-BE49-F238E27FC236}">
                <a16:creationId xmlns:a16="http://schemas.microsoft.com/office/drawing/2014/main" id="{B68CCF65-7045-4AA7-B01D-180D68296AD5}"/>
              </a:ext>
            </a:extLst>
          </p:cNvPr>
          <p:cNvPicPr>
            <a:picLocks noGrp="1" noChangeAspect="1"/>
          </p:cNvPicPr>
          <p:nvPr>
            <p:ph idx="1"/>
          </p:nvPr>
        </p:nvPicPr>
        <p:blipFill>
          <a:blip r:embed="rId2"/>
          <a:stretch>
            <a:fillRect/>
          </a:stretch>
        </p:blipFill>
        <p:spPr>
          <a:xfrm>
            <a:off x="6386260" y="1573932"/>
            <a:ext cx="5325227" cy="4918943"/>
          </a:xfrm>
          <a:prstGeom prst="rect">
            <a:avLst/>
          </a:prstGeom>
        </p:spPr>
      </p:pic>
      <p:sp>
        <p:nvSpPr>
          <p:cNvPr id="5" name="矩形 4">
            <a:extLst>
              <a:ext uri="{FF2B5EF4-FFF2-40B4-BE49-F238E27FC236}">
                <a16:creationId xmlns:a16="http://schemas.microsoft.com/office/drawing/2014/main" id="{E3EF1259-D602-47AF-BF22-C3B519E58C79}"/>
              </a:ext>
            </a:extLst>
          </p:cNvPr>
          <p:cNvSpPr/>
          <p:nvPr/>
        </p:nvSpPr>
        <p:spPr>
          <a:xfrm>
            <a:off x="480513" y="2479131"/>
            <a:ext cx="5615487" cy="3108543"/>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OPC UA TSN与POWERLINK的组合将覆盖工业生产中的全方位通信。使得传统的工厂级现场总线系统不再需要。</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OPC UA和POWERLINK都是纯粹基于软件的协议，其协议栈可免费获得，并能移植到任意平台中。</a:t>
            </a:r>
          </a:p>
        </p:txBody>
      </p:sp>
    </p:spTree>
    <p:extLst>
      <p:ext uri="{BB962C8B-B14F-4D97-AF65-F5344CB8AC3E}">
        <p14:creationId xmlns:p14="http://schemas.microsoft.com/office/powerpoint/2010/main" val="266207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OPC UA TSN + POWERLINK</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 TSN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POWERLINK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的组合将覆盖工业生产中的全方位通信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宋体" panose="02010600030101010101" pitchFamily="2" charset="-122"/>
                <a:ea typeface="宋体" panose="02010600030101010101" pitchFamily="2" charset="-122"/>
                <a:cs typeface="Times New Roman" panose="02020603050405020304" pitchFamily="18" charset="0"/>
              </a:rPr>
              <a:t>研究思路</a:t>
            </a:r>
            <a:endParaRPr lang="en-US" altLang="zh-CN" sz="3200" b="1" dirty="0">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本研究计划实现</a:t>
            </a:r>
            <a:r>
              <a:rPr lang="en-US" altLang="zh-CN" dirty="0">
                <a:latin typeface="Times New Roman" panose="02020603050405020304" pitchFamily="18" charset="0"/>
                <a:cs typeface="Times New Roman" panose="02020603050405020304" pitchFamily="18" charset="0"/>
              </a:rPr>
              <a:t>OPC UA TSN </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POWERLINK</a:t>
            </a:r>
            <a:r>
              <a:rPr lang="zh-CN" altLang="en-US" dirty="0">
                <a:latin typeface="Times New Roman" panose="02020603050405020304" pitchFamily="18" charset="0"/>
                <a:cs typeface="Times New Roman" panose="02020603050405020304" pitchFamily="18" charset="0"/>
              </a:rPr>
              <a:t>的结合</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提出研究方向性的问题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例如建立模型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验证他们结合的一些性质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例如安全性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实时性等性质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在这方面来进行实验并给出研究结论</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Github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https://github.com/marinajacks/powerlink.git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099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282A3-15D7-41DB-AA55-8275FEE400C4}"/>
              </a:ext>
            </a:extLst>
          </p:cNvPr>
          <p:cNvSpPr>
            <a:spLocks noGrp="1"/>
          </p:cNvSpPr>
          <p:nvPr>
            <p:ph type="title"/>
          </p:nvPr>
        </p:nvSpPr>
        <p:spPr/>
        <p: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UA(Unified Architecture)</a:t>
            </a:r>
            <a:endParaRPr lang="zh-CN" altLang="en-US" dirty="0"/>
          </a:p>
        </p:txBody>
      </p:sp>
      <p:pic>
        <p:nvPicPr>
          <p:cNvPr id="4" name="内容占位符 3" descr="http://manager.cechina.cn/upload/article/0b5b0fbf-a404-4939-ac28-0075f5b6d425/11.jpg">
            <a:extLst>
              <a:ext uri="{FF2B5EF4-FFF2-40B4-BE49-F238E27FC236}">
                <a16:creationId xmlns:a16="http://schemas.microsoft.com/office/drawing/2014/main" id="{E28AA573-3D01-478A-9AA4-960DDB59E42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5104" y="1690688"/>
            <a:ext cx="6226843" cy="4424414"/>
          </a:xfrm>
          <a:prstGeom prst="rect">
            <a:avLst/>
          </a:prstGeom>
          <a:noFill/>
          <a:ln>
            <a:noFill/>
          </a:ln>
        </p:spPr>
      </p:pic>
      <p:sp>
        <p:nvSpPr>
          <p:cNvPr id="5" name="矩形 4">
            <a:extLst>
              <a:ext uri="{FF2B5EF4-FFF2-40B4-BE49-F238E27FC236}">
                <a16:creationId xmlns:a16="http://schemas.microsoft.com/office/drawing/2014/main" id="{DC41EBF7-A8CE-49A0-B92A-ACE514577CF4}"/>
              </a:ext>
            </a:extLst>
          </p:cNvPr>
          <p:cNvSpPr/>
          <p:nvPr/>
        </p:nvSpPr>
        <p:spPr>
          <a:xfrm>
            <a:off x="1042736" y="1690688"/>
            <a:ext cx="4507832" cy="4278094"/>
          </a:xfrm>
          <a:prstGeom prst="rect">
            <a:avLst/>
          </a:prstGeom>
        </p:spPr>
        <p:txBody>
          <a:bodyPr wrap="square">
            <a:spAutoFit/>
          </a:bodyPr>
          <a:lstStyle/>
          <a:p>
            <a:r>
              <a:rPr lang="en-US" altLang="zh-CN" sz="3200" b="1" dirty="0"/>
              <a:t>OPC UA</a:t>
            </a:r>
            <a:r>
              <a:rPr lang="zh-CN" altLang="en-US" sz="3200" b="1" dirty="0"/>
              <a:t>的优势</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填补了基于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世界与生产车间之间的空白。由于所有的生产过程数据都是通过单一协议进行传输，因此接口、网关以及相关信息丢失都将成为往事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在一台机器内，在机器与机器之间或者在机器与云数据库之间。</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正在消除对传统工厂级现场总线系统的需要。另外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其真正的核心在于“信息建模”</a:t>
            </a:r>
          </a:p>
        </p:txBody>
      </p:sp>
    </p:spTree>
    <p:extLst>
      <p:ext uri="{BB962C8B-B14F-4D97-AF65-F5344CB8AC3E}">
        <p14:creationId xmlns:p14="http://schemas.microsoft.com/office/powerpoint/2010/main" val="400120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D8FA0-419D-4ABC-ADDD-DCD677754E0C}"/>
              </a:ext>
            </a:extLst>
          </p:cNvPr>
          <p:cNvSpPr>
            <a:spLocks noGrp="1"/>
          </p:cNvSpPr>
          <p:nvPr>
            <p:ph type="title"/>
          </p:nvPr>
        </p:nvSpPr>
        <p:spPr>
          <a:xfrm>
            <a:off x="838200" y="350586"/>
            <a:ext cx="10515600" cy="1110748"/>
          </a:xfrm>
        </p:spPr>
        <p:txBody>
          <a:bodyPr/>
          <a:lstStyle/>
          <a:p>
            <a:pPr algn="ctr" fontAlgn="base"/>
            <a:r>
              <a:rPr lang="en-US" altLang="zh-CN" b="1" dirty="0">
                <a:latin typeface="Times New Roman" panose="02020603050405020304" pitchFamily="18" charset="0"/>
                <a:ea typeface="宋体" panose="02010600030101010101" pitchFamily="2" charset="-122"/>
                <a:cs typeface="Times New Roman" panose="02020603050405020304" pitchFamily="18" charset="0"/>
              </a:rPr>
              <a:t>Pub/Sub</a:t>
            </a:r>
          </a:p>
        </p:txBody>
      </p:sp>
      <p:sp>
        <p:nvSpPr>
          <p:cNvPr id="3" name="内容占位符 2">
            <a:extLst>
              <a:ext uri="{FF2B5EF4-FFF2-40B4-BE49-F238E27FC236}">
                <a16:creationId xmlns:a16="http://schemas.microsoft.com/office/drawing/2014/main" id="{9B8B39BA-5A54-44EE-BD70-E5E296C46484}"/>
              </a:ext>
            </a:extLst>
          </p:cNvPr>
          <p:cNvSpPr>
            <a:spLocks noGrp="1"/>
          </p:cNvSpPr>
          <p:nvPr>
            <p:ph idx="1"/>
          </p:nvPr>
        </p:nvSpPr>
        <p:spPr>
          <a:xfrm>
            <a:off x="838200" y="1461333"/>
            <a:ext cx="10515600" cy="5196141"/>
          </a:xfrm>
        </p:spPr>
        <p:txBody>
          <a:bodyPr/>
          <a:lstStyle/>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在满足复杂过程的实时性要求方面有其局限性。为赋予</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通信标准以实时能力</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基金会正在扩展两部分内容</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分别是发布者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订阅者模式（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Pub/Sub)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和时间敏感网络标准（</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72F620C7-6881-487E-85CD-050BC8AFDAA2}"/>
              </a:ext>
            </a:extLst>
          </p:cNvPr>
          <p:cNvPicPr>
            <a:picLocks noChangeAspect="1"/>
          </p:cNvPicPr>
          <p:nvPr/>
        </p:nvPicPr>
        <p:blipFill>
          <a:blip r:embed="rId3"/>
          <a:stretch>
            <a:fillRect/>
          </a:stretch>
        </p:blipFill>
        <p:spPr>
          <a:xfrm>
            <a:off x="2073692" y="3261143"/>
            <a:ext cx="8444413" cy="3119437"/>
          </a:xfrm>
          <a:prstGeom prst="rect">
            <a:avLst/>
          </a:prstGeom>
        </p:spPr>
      </p:pic>
    </p:spTree>
    <p:extLst>
      <p:ext uri="{BB962C8B-B14F-4D97-AF65-F5344CB8AC3E}">
        <p14:creationId xmlns:p14="http://schemas.microsoft.com/office/powerpoint/2010/main" val="23651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A66F1-E4AA-4223-9261-D53EB55AC9C9}"/>
              </a:ext>
            </a:extLst>
          </p:cNvPr>
          <p:cNvSpPr>
            <a:spLocks noGrp="1"/>
          </p:cNvSpPr>
          <p:nvPr>
            <p:ph type="title"/>
          </p:nvPr>
        </p:nvSpPr>
        <p:spPr/>
        <p:txBody>
          <a:bodyPr>
            <a:normAutofit/>
          </a:bodyPr>
          <a:lstStyle/>
          <a:p>
            <a:pPr algn="ctr" fontAlgn="base"/>
            <a:r>
              <a:rPr lang="en-US" altLang="zh-CN" b="1" dirty="0">
                <a:latin typeface="Times New Roman" panose="02020603050405020304" pitchFamily="18" charset="0"/>
                <a:ea typeface="宋体" panose="02010600030101010101" pitchFamily="2" charset="-122"/>
                <a:cs typeface="Times New Roman" panose="02020603050405020304" pitchFamily="18" charset="0"/>
              </a:rPr>
              <a:t>TSN</a:t>
            </a:r>
            <a:endParaRPr lang="zh-CN" altLang="en-US" dirty="0"/>
          </a:p>
        </p:txBody>
      </p:sp>
      <p:sp>
        <p:nvSpPr>
          <p:cNvPr id="3" name="内容占位符 2">
            <a:extLst>
              <a:ext uri="{FF2B5EF4-FFF2-40B4-BE49-F238E27FC236}">
                <a16:creationId xmlns:a16="http://schemas.microsoft.com/office/drawing/2014/main" id="{BA0695A4-EC4B-451C-865A-0395A2BF81F2}"/>
              </a:ext>
            </a:extLst>
          </p:cNvPr>
          <p:cNvSpPr>
            <a:spLocks noGrp="1"/>
          </p:cNvSpPr>
          <p:nvPr>
            <p:ph idx="1"/>
          </p:nvPr>
        </p:nvSpPr>
        <p:spPr>
          <a:xfrm>
            <a:off x="497304" y="1603125"/>
            <a:ext cx="11486148" cy="4847891"/>
          </a:xfrm>
        </p:spPr>
        <p:txBody>
          <a:bodyPr>
            <a:normAutofit lnSpcReduction="10000"/>
          </a:bodyPr>
          <a:lstStyle/>
          <a:p>
            <a:pPr marL="0" indent="0" fontAlgn="base">
              <a:buNone/>
            </a:pPr>
            <a:r>
              <a:rPr lang="zh-CN" altLang="en-US" sz="3200" b="1" dirty="0">
                <a:latin typeface="Times New Roman" panose="02020603050405020304" pitchFamily="18" charset="0"/>
                <a:cs typeface="Times New Roman" panose="02020603050405020304" pitchFamily="18" charset="0"/>
              </a:rPr>
              <a:t>标准以太网实时能力</a:t>
            </a:r>
          </a:p>
          <a:p>
            <a:pPr marL="0" indent="0" fontAlgn="base">
              <a:buNone/>
            </a:pPr>
            <a:r>
              <a:rPr lang="zh-CN" altLang="en-US" dirty="0">
                <a:latin typeface="Times New Roman" panose="02020603050405020304" pitchFamily="18" charset="0"/>
                <a:cs typeface="Times New Roman" panose="02020603050405020304" pitchFamily="18" charset="0"/>
              </a:rPr>
              <a:t>         发布者</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订阅者模式并不足以实现</a:t>
            </a:r>
            <a:r>
              <a:rPr lang="en-US" altLang="zh-CN" dirty="0">
                <a:latin typeface="Times New Roman" panose="02020603050405020304" pitchFamily="18" charset="0"/>
                <a:cs typeface="Times New Roman" panose="02020603050405020304" pitchFamily="18" charset="0"/>
              </a:rPr>
              <a:t>OPC UA</a:t>
            </a:r>
            <a:r>
              <a:rPr lang="zh-CN" altLang="en-US" dirty="0">
                <a:latin typeface="Times New Roman" panose="02020603050405020304" pitchFamily="18" charset="0"/>
                <a:cs typeface="Times New Roman" panose="02020603050405020304" pitchFamily="18" charset="0"/>
              </a:rPr>
              <a:t>实时能力。于是</a:t>
            </a:r>
            <a:r>
              <a:rPr lang="en-US" altLang="zh-CN" dirty="0">
                <a:latin typeface="Times New Roman" panose="02020603050405020304" pitchFamily="18" charset="0"/>
                <a:cs typeface="Times New Roman" panose="02020603050405020304" pitchFamily="18" charset="0"/>
              </a:rPr>
              <a:t>OPC</a:t>
            </a:r>
            <a:r>
              <a:rPr lang="zh-CN" altLang="en-US" dirty="0">
                <a:latin typeface="Times New Roman" panose="02020603050405020304" pitchFamily="18" charset="0"/>
                <a:cs typeface="Times New Roman" panose="02020603050405020304" pitchFamily="18" charset="0"/>
              </a:rPr>
              <a:t>基金会是基于时间敏感网络（</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）的原因。</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是对</a:t>
            </a:r>
            <a:r>
              <a:rPr lang="en-US" altLang="zh-CN" dirty="0">
                <a:latin typeface="Times New Roman" panose="02020603050405020304" pitchFamily="18" charset="0"/>
                <a:cs typeface="Times New Roman" panose="02020603050405020304" pitchFamily="18" charset="0"/>
              </a:rPr>
              <a:t>IEEE 802</a:t>
            </a:r>
            <a:r>
              <a:rPr lang="zh-CN" altLang="en-US" dirty="0">
                <a:latin typeface="Times New Roman" panose="02020603050405020304" pitchFamily="18" charset="0"/>
                <a:cs typeface="Times New Roman" panose="02020603050405020304" pitchFamily="18" charset="0"/>
              </a:rPr>
              <a:t>以太网标准的扩展，它包含各种实时功能。还可以指定数据被传送的准确时帧。</a:t>
            </a:r>
            <a:br>
              <a:rPr lang="en-US" altLang="zh-CN" dirty="0">
                <a:latin typeface="Times New Roman" panose="02020603050405020304" pitchFamily="18" charset="0"/>
                <a:cs typeface="Times New Roman" panose="02020603050405020304" pitchFamily="18" charset="0"/>
              </a:rPr>
            </a:br>
            <a:r>
              <a:rPr lang="zh-CN" altLang="en-US" sz="3200" b="1" dirty="0">
                <a:latin typeface="Times New Roman" panose="02020603050405020304" pitchFamily="18" charset="0"/>
                <a:cs typeface="Times New Roman" panose="02020603050405020304" pitchFamily="18" charset="0"/>
              </a:rPr>
              <a:t>相关背景</a:t>
            </a:r>
            <a:endParaRPr lang="en-US" altLang="zh-CN" sz="3200" b="1" dirty="0">
              <a:latin typeface="Times New Roman" panose="02020603050405020304" pitchFamily="18" charset="0"/>
              <a:cs typeface="Times New Roman" panose="02020603050405020304" pitchFamily="18" charset="0"/>
            </a:endParaRPr>
          </a:p>
          <a:p>
            <a:pPr marL="0" indent="0" fontAlgn="base">
              <a:buNone/>
            </a:pPr>
            <a:r>
              <a:rPr lang="en-US" altLang="zh-CN" sz="3200"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总线的复杂性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周期性与非周期性数据的传输</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实时性的差异</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实时性的差异是核心</a:t>
            </a:r>
            <a:r>
              <a:rPr lang="en-US" altLang="zh-CN" dirty="0">
                <a:latin typeface="Times New Roman" panose="02020603050405020304" pitchFamily="18" charset="0"/>
                <a:cs typeface="Times New Roman" panose="02020603050405020304" pitchFamily="18" charset="0"/>
              </a:rPr>
              <a:t>.</a:t>
            </a:r>
          </a:p>
          <a:p>
            <a:pPr marL="0" indent="0" fontAlgn="base">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单一网络来解决复杂性问题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 </a:t>
            </a:r>
            <a:r>
              <a:rPr lang="en-US" altLang="zh-CN" dirty="0">
                <a:latin typeface="Times New Roman" panose="02020603050405020304" pitchFamily="18" charset="0"/>
                <a:cs typeface="Times New Roman" panose="02020603050405020304" pitchFamily="18" charset="0"/>
              </a:rPr>
              <a:t>OPC UA</a:t>
            </a:r>
            <a:r>
              <a:rPr lang="zh-CN" altLang="en-US" dirty="0">
                <a:latin typeface="Times New Roman" panose="02020603050405020304" pitchFamily="18" charset="0"/>
                <a:cs typeface="Times New Roman" panose="02020603050405020304" pitchFamily="18" charset="0"/>
              </a:rPr>
              <a:t>融合来实现整体的 </a:t>
            </a:r>
            <a:r>
              <a:rPr lang="en-US" altLang="zh-CN" dirty="0">
                <a:latin typeface="Times New Roman" panose="02020603050405020304" pitchFamily="18" charset="0"/>
                <a:cs typeface="Times New Roman" panose="02020603050405020304" pitchFamily="18" charset="0"/>
              </a:rPr>
              <a:t>IT</a:t>
            </a:r>
            <a:r>
              <a:rPr lang="zh-CN" altLang="en-US" dirty="0">
                <a:latin typeface="Times New Roman" panose="02020603050405020304" pitchFamily="18" charset="0"/>
                <a:cs typeface="Times New Roman" panose="02020603050405020304" pitchFamily="18" charset="0"/>
              </a:rPr>
              <a:t>与 </a:t>
            </a:r>
            <a:r>
              <a:rPr lang="en-US" altLang="zh-CN" dirty="0">
                <a:latin typeface="Times New Roman" panose="02020603050405020304" pitchFamily="18" charset="0"/>
                <a:cs typeface="Times New Roman" panose="02020603050405020304" pitchFamily="18" charset="0"/>
              </a:rPr>
              <a:t>OT</a:t>
            </a:r>
            <a:r>
              <a:rPr lang="zh-CN" altLang="en-US" dirty="0">
                <a:latin typeface="Times New Roman" panose="02020603050405020304" pitchFamily="18" charset="0"/>
                <a:cs typeface="Times New Roman" panose="02020603050405020304" pitchFamily="18" charset="0"/>
              </a:rPr>
              <a:t>融合</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base">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周期性数据与非在同一网络中得到传输</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base">
              <a:buNone/>
            </a:pP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平衡实时性与数据容量大负载传输需求</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base">
              <a:buNone/>
            </a:pPr>
            <a:endParaRPr lang="zh-CN" altLang="en-US" dirty="0"/>
          </a:p>
        </p:txBody>
      </p:sp>
    </p:spTree>
    <p:extLst>
      <p:ext uri="{BB962C8B-B14F-4D97-AF65-F5344CB8AC3E}">
        <p14:creationId xmlns:p14="http://schemas.microsoft.com/office/powerpoint/2010/main" val="76128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35389-2A06-438F-A79C-6BAE43E9A0C4}"/>
              </a:ext>
            </a:extLst>
          </p:cNvPr>
          <p:cNvSpPr>
            <a:spLocks noGrp="1"/>
          </p:cNvSpPr>
          <p:nvPr>
            <p:ph type="title"/>
          </p:nvPr>
        </p:nvSpPr>
        <p:spPr>
          <a:xfrm>
            <a:off x="838200" y="84388"/>
            <a:ext cx="10515600" cy="1325563"/>
          </a:xfrm>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TSN</a:t>
            </a:r>
            <a:endParaRPr lang="zh-CN" altLang="en-US" dirty="0"/>
          </a:p>
        </p:txBody>
      </p:sp>
      <p:sp>
        <p:nvSpPr>
          <p:cNvPr id="3" name="内容占位符 2">
            <a:extLst>
              <a:ext uri="{FF2B5EF4-FFF2-40B4-BE49-F238E27FC236}">
                <a16:creationId xmlns:a16="http://schemas.microsoft.com/office/drawing/2014/main" id="{6BF93FC2-52D2-4A2E-9CB1-55C05299DC9B}"/>
              </a:ext>
            </a:extLst>
          </p:cNvPr>
          <p:cNvSpPr>
            <a:spLocks noGrp="1"/>
          </p:cNvSpPr>
          <p:nvPr>
            <p:ph idx="1"/>
          </p:nvPr>
        </p:nvSpPr>
        <p:spPr>
          <a:xfrm>
            <a:off x="533400" y="1253331"/>
            <a:ext cx="10515600" cy="4351338"/>
          </a:xfrm>
        </p:spPr>
        <p:txBody>
          <a:bodyPr>
            <a:normAutofit/>
          </a:bodyPr>
          <a:lstStyle/>
          <a:p>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目标问题</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TSN</a:t>
            </a:r>
            <a:r>
              <a:rPr lang="zh-CN" altLang="zh-CN" dirty="0">
                <a:latin typeface="Times New Roman" panose="02020603050405020304" pitchFamily="18" charset="0"/>
                <a:cs typeface="Times New Roman" panose="02020603050405020304" pitchFamily="18" charset="0"/>
              </a:rPr>
              <a:t>主要解决时钟同步、数据调度与系统配置三个问题</a:t>
            </a:r>
            <a:endParaRPr lang="en-US" altLang="zh-CN" dirty="0">
              <a:latin typeface="Times New Roman" panose="02020603050405020304" pitchFamily="18" charset="0"/>
              <a:cs typeface="Times New Roman" panose="02020603050405020304" pitchFamily="18" charset="0"/>
            </a:endParaRPr>
          </a:p>
          <a:p>
            <a:pPr indent="0" algn="just">
              <a:spcAft>
                <a:spcPts val="0"/>
              </a:spcAft>
              <a:buNone/>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所有通信问题均基于时钟，确保时钟同步精度是最为基础的问题，</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TSN</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工作组开发基于</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IEEE1588</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的时钟，并制定新的标准</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IEEE802.1AS-Rev</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p>
          <a:p>
            <a:pPr indent="0" algn="just">
              <a:spcAft>
                <a:spcPts val="0"/>
              </a:spcAft>
              <a:buNone/>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数据调度机制：为数据的传输制定相应的机制，以确保实现高带宽与低延时的网络传输。</a:t>
            </a:r>
          </a:p>
          <a:p>
            <a:pPr indent="0" algn="just">
              <a:spcAft>
                <a:spcPts val="0"/>
              </a:spcAft>
              <a:buNone/>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系统配置方法与标准，为了让用户易于配置网络，</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定义了相应的</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IEEE802.1Qcc</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标准。</a:t>
            </a:r>
          </a:p>
          <a:p>
            <a:pPr marL="0" indent="0">
              <a:buNone/>
            </a:pP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descr="http://manager.cechina.cn/upload/article/0b5b0fbf-a404-4939-ac28-0075f5b6d425/44.jpg">
            <a:extLst>
              <a:ext uri="{FF2B5EF4-FFF2-40B4-BE49-F238E27FC236}">
                <a16:creationId xmlns:a16="http://schemas.microsoft.com/office/drawing/2014/main" id="{CB286533-42C8-4803-8CF6-C7A7C15F91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4781" y="4422834"/>
            <a:ext cx="8318216" cy="2350778"/>
          </a:xfrm>
          <a:prstGeom prst="rect">
            <a:avLst/>
          </a:prstGeom>
          <a:noFill/>
          <a:ln>
            <a:noFill/>
          </a:ln>
        </p:spPr>
      </p:pic>
    </p:spTree>
    <p:extLst>
      <p:ext uri="{BB962C8B-B14F-4D97-AF65-F5344CB8AC3E}">
        <p14:creationId xmlns:p14="http://schemas.microsoft.com/office/powerpoint/2010/main" val="114268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448C3-7078-488C-A3E5-31E6BAEE7D53}"/>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TSN</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B51A9AD4-F231-484B-929E-8138DE39344F}"/>
              </a:ext>
            </a:extLst>
          </p:cNvPr>
          <p:cNvSpPr>
            <a:spLocks noGrp="1"/>
          </p:cNvSpPr>
          <p:nvPr>
            <p:ph idx="1"/>
          </p:nvPr>
        </p:nvSpPr>
        <p:spPr/>
        <p:txBody>
          <a:bodyPr>
            <a:normAutofit lnSpcReduction="10000"/>
          </a:bodyPr>
          <a:lstStyle/>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       集成从</a:t>
            </a:r>
            <a:r>
              <a:rPr lang="en-US" altLang="zh-CN" dirty="0">
                <a:latin typeface="Times New Roman" panose="02020603050405020304" pitchFamily="18" charset="0"/>
                <a:ea typeface="宋体" panose="02010600030101010101" pitchFamily="2" charset="-122"/>
                <a:cs typeface="Times New Roman" panose="02020603050405020304" pitchFamily="18" charset="0"/>
              </a:rPr>
              <a:t>ERP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层到现场层的所有通信是今天最先进的生产系统的基本要求。为了消除</a:t>
            </a:r>
            <a:r>
              <a:rPr lang="en-US" altLang="zh-CN" dirty="0">
                <a:latin typeface="Times New Roman" panose="02020603050405020304" pitchFamily="18" charset="0"/>
                <a:ea typeface="宋体" panose="02010600030101010101" pitchFamily="2" charset="-122"/>
                <a:cs typeface="Times New Roman" panose="02020603050405020304" pitchFamily="18" charset="0"/>
              </a:rPr>
              <a:t>IT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与自动化之间的壁垒，设备所有者正在越来越多地转向开放的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标准。但是，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在涉及到拥有实时性要求的复杂过程时有其局限性。时间敏感网络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可以解决这个问题</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首先</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各个组件之间的高效通信是提高这类解决方案生产率的决定性因素</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实时性有利于效率提升</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只要工厂中的机器还在继续用作相对独立的单元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发送和接收单独的诊断数据和命令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将继续成为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M2M</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通信的最佳选择</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让</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利用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 –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目前正在开发的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以太网标准扩展是现在的目标</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204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TSN </a:t>
            </a:r>
            <a:endParaRPr lang="zh-CN" altLang="en-US" dirty="0"/>
          </a:p>
        </p:txBody>
      </p:sp>
      <p:sp>
        <p:nvSpPr>
          <p:cNvPr id="5" name="内容占位符 2">
            <a:extLst>
              <a:ext uri="{FF2B5EF4-FFF2-40B4-BE49-F238E27FC236}">
                <a16:creationId xmlns:a16="http://schemas.microsoft.com/office/drawing/2014/main" id="{A2395E37-B283-4A93-81A7-AFB05F57FAF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汽车行业推动了</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的发展</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目前尚在发展中的时间敏感网络（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）以后将会被纳入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标准。其目标是提供基于以太网的实时数据传输。</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在过去数年中，汽车内部传输的数据量增长迅猛。传统的总线系统并不具备足够带宽来对其进行处理。汽车行业的第一步是采用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802.1 AVB</a:t>
            </a:r>
            <a:r>
              <a:rPr lang="zh-CN" altLang="en-US" dirty="0">
                <a:latin typeface="Times New Roman" panose="02020603050405020304" pitchFamily="18" charset="0"/>
                <a:ea typeface="宋体" panose="02010600030101010101" pitchFamily="2" charset="-122"/>
                <a:cs typeface="Times New Roman" panose="02020603050405020304" pitchFamily="18" charset="0"/>
              </a:rPr>
              <a:t>（音视频桥接）标准，它能够实现音频和视频文件的同步、优先传送。这使得安装在后保险杠上的后视摄像机中的图像可以通过以太网进行传输。</a:t>
            </a:r>
            <a:r>
              <a:rPr lang="zh-CN" altLang="en-US" dirty="0">
                <a:latin typeface="Times New Roman" panose="02020603050405020304" pitchFamily="18" charset="0"/>
                <a:cs typeface="Times New Roman" panose="02020603050405020304" pitchFamily="18" charset="0"/>
              </a:rPr>
              <a:t>为了达到增加新行业、拓宽应用领域的目标，</a:t>
            </a:r>
            <a:r>
              <a:rPr lang="en-US" altLang="zh-CN" dirty="0">
                <a:latin typeface="Times New Roman" panose="02020603050405020304" pitchFamily="18" charset="0"/>
                <a:cs typeface="Times New Roman" panose="02020603050405020304" pitchFamily="18" charset="0"/>
              </a:rPr>
              <a:t>AVB</a:t>
            </a:r>
            <a:r>
              <a:rPr lang="zh-CN" altLang="en-US" dirty="0">
                <a:latin typeface="Times New Roman" panose="02020603050405020304" pitchFamily="18" charset="0"/>
                <a:cs typeface="Times New Roman" panose="02020603050405020304" pitchFamily="18" charset="0"/>
              </a:rPr>
              <a:t>工作组成为</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的发起人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并推动</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发展</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721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8"/>
            <a:ext cx="10515600" cy="1325563"/>
          </a:xfrm>
        </p:spPr>
        <p:txBody>
          <a:bodyPr/>
          <a:lstStyle/>
          <a:p>
            <a:pPr algn="ctr"/>
            <a:r>
              <a:rPr lang="en-US" altLang="zh-CN" dirty="0">
                <a:latin typeface="Times New Roman" panose="02020603050405020304" pitchFamily="18" charset="0"/>
                <a:cs typeface="Times New Roman" panose="02020603050405020304" pitchFamily="18" charset="0"/>
              </a:rPr>
              <a:t>POWERLINK</a:t>
            </a:r>
            <a:endParaRPr lang="zh-CN" altLang="en-US"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74522DC-528F-49B2-82DA-4FA8D194BF5E}"/>
              </a:ext>
            </a:extLst>
          </p:cNvPr>
          <p:cNvSpPr/>
          <p:nvPr/>
        </p:nvSpPr>
        <p:spPr>
          <a:xfrm>
            <a:off x="200526" y="1438443"/>
            <a:ext cx="11790948" cy="5262979"/>
          </a:xfrm>
          <a:prstGeom prst="rect">
            <a:avLst/>
          </a:prstGeom>
        </p:spPr>
        <p:txBody>
          <a:bodyPr wrap="square">
            <a:spAutoFi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传统的现场总线系统能够在标准化技术的基础上将不同厂商的自动化产品结合起来。然而，有限的功能往往需要针对不同的自动化任务使用不同的现场总线系统。这就需要用到各种不同的工具，更多接口模块，而且会遇到与诊断和基础组件相关的限制。</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POWERLINK继任传统现场总线技术,在已建立的全球性标准Ethernet的基础上提供卓越的性能和实时性。100 Mbit/s的传输速度和+/- 100 ns的同步精度可以将控制工程、机器人、CNC和运动控制领域中最苛刻的任务结合到一个网络中。</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POWERLINK是一个开放的技术并且已被定义为全球IEC标准。控制、运动、传感器、气动、视觉和机器人技术领导厂商依赖POWERLINK。凭借openSAFETY，POWERLINK可以提供唯一开放的符合IEC61508标准的集成安全技术通信标准。这提高了机器和系统性能</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并且减少了停机时间。</a:t>
            </a:r>
          </a:p>
        </p:txBody>
      </p:sp>
    </p:spTree>
    <p:extLst>
      <p:ext uri="{BB962C8B-B14F-4D97-AF65-F5344CB8AC3E}">
        <p14:creationId xmlns:p14="http://schemas.microsoft.com/office/powerpoint/2010/main" val="280358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C9645-EA93-491F-A102-D0C17714C46D}"/>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OPC UA TSN + POWERLINK</a:t>
            </a:r>
            <a:endParaRPr lang="zh-CN" altLang="en-US" dirty="0"/>
          </a:p>
        </p:txBody>
      </p:sp>
      <p:sp>
        <p:nvSpPr>
          <p:cNvPr id="5" name="矩形 4">
            <a:extLst>
              <a:ext uri="{FF2B5EF4-FFF2-40B4-BE49-F238E27FC236}">
                <a16:creationId xmlns:a16="http://schemas.microsoft.com/office/drawing/2014/main" id="{E6AF3DAC-FEC2-4AC5-A46A-95B8DF3E9F97}"/>
              </a:ext>
            </a:extLst>
          </p:cNvPr>
          <p:cNvSpPr/>
          <p:nvPr/>
        </p:nvSpPr>
        <p:spPr>
          <a:xfrm>
            <a:off x="419100" y="1497488"/>
            <a:ext cx="11353800" cy="4832092"/>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通过OPC UA TSN</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可以把基于IP的IT世界与满足硬实时要求的协议如POWERLINK之间架起一座桥梁</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OPC UA TSN是适用于工厂自动化所有应用的完美解决方案。凭借亚毫秒级同步</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它可以为诸如产线同步、SCADA系统集成、基本控制任务亦或传送带操作和I/O集成这些应用提供足够的精度。OPC UA TSN是产线同步的理想选择。随着OPC UA在未来几年内延伸至产线自动化层面，机械设备的结构将会发生一些巨大的变化。</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OPC UA TSN与POWERLINK的组合将覆盖工业生产中的全方位通信。使得传统的工厂级现场总线系统不再需要。</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OPC UA和POWERLINK都是纯粹基于软件的协议，其协议栈可免费获得，并能移植到任意平台中。</a:t>
            </a:r>
          </a:p>
        </p:txBody>
      </p:sp>
    </p:spTree>
    <p:extLst>
      <p:ext uri="{BB962C8B-B14F-4D97-AF65-F5344CB8AC3E}">
        <p14:creationId xmlns:p14="http://schemas.microsoft.com/office/powerpoint/2010/main" val="2083340153"/>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TotalTime>
  <Words>1266</Words>
  <Application>Microsoft Office PowerPoint</Application>
  <PresentationFormat>宽屏</PresentationFormat>
  <Paragraphs>62</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宋体</vt:lpstr>
      <vt:lpstr>Arial</vt:lpstr>
      <vt:lpstr>Calibri</vt:lpstr>
      <vt:lpstr>Calibri Light</vt:lpstr>
      <vt:lpstr>Times New Roman</vt:lpstr>
      <vt:lpstr>Office Theme</vt:lpstr>
      <vt:lpstr>OPC UA(Unified Architecture)</vt:lpstr>
      <vt:lpstr>OPC UA(Unified Architecture)</vt:lpstr>
      <vt:lpstr>Pub/Sub</vt:lpstr>
      <vt:lpstr>TSN</vt:lpstr>
      <vt:lpstr>TSN</vt:lpstr>
      <vt:lpstr>TSN</vt:lpstr>
      <vt:lpstr>TSN </vt:lpstr>
      <vt:lpstr>POWERLINK</vt:lpstr>
      <vt:lpstr>OPC UA TSN + POWERLINK</vt:lpstr>
      <vt:lpstr>OPC UA TSN + POWERLINK</vt:lpstr>
      <vt:lpstr>OPC UA TSN + POWERLINK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biao chen</dc:creator>
  <cp:lastModifiedBy>Administrator</cp:lastModifiedBy>
  <cp:revision>111</cp:revision>
  <dcterms:created xsi:type="dcterms:W3CDTF">2018-03-29T07:56:36Z</dcterms:created>
  <dcterms:modified xsi:type="dcterms:W3CDTF">2018-04-02T13:08:34Z</dcterms:modified>
</cp:coreProperties>
</file>