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66" r:id="rId3"/>
    <p:sldId id="268" r:id="rId4"/>
    <p:sldId id="256" r:id="rId5"/>
    <p:sldId id="259" r:id="rId6"/>
    <p:sldId id="258" r:id="rId7"/>
    <p:sldId id="260" r:id="rId8"/>
    <p:sldId id="257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8" autoAdjust="0"/>
    <p:restoredTop sz="88547" autoAdjust="0"/>
  </p:normalViewPr>
  <p:slideViewPr>
    <p:cSldViewPr snapToGrid="0">
      <p:cViewPr varScale="1">
        <p:scale>
          <a:sx n="77" d="100"/>
          <a:sy n="77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157A2-A472-4E4C-B9CB-ABC554168FB3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4CAD3-384B-481D-9E26-1BF087203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23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4CAD3-384B-481D-9E26-1BF0872033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254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这是第二个部分的靶点获取模块，该模块的主要任务是进行疾病靶点的准备，流程主要有两个部分，分别是根据疾病的名称从两个数据库中获取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4CAD3-384B-481D-9E26-1BF08720336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26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471B-111F-4017-AA4C-2D4C7EE12460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6C3-3576-4884-84D8-B2B6153A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29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471B-111F-4017-AA4C-2D4C7EE12460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6C3-3576-4884-84D8-B2B6153A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25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471B-111F-4017-AA4C-2D4C7EE12460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6C3-3576-4884-84D8-B2B6153A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18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471B-111F-4017-AA4C-2D4C7EE12460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6C3-3576-4884-84D8-B2B6153A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3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471B-111F-4017-AA4C-2D4C7EE12460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6C3-3576-4884-84D8-B2B6153A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75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471B-111F-4017-AA4C-2D4C7EE12460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6C3-3576-4884-84D8-B2B6153A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58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471B-111F-4017-AA4C-2D4C7EE12460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6C3-3576-4884-84D8-B2B6153A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55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471B-111F-4017-AA4C-2D4C7EE12460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6C3-3576-4884-84D8-B2B6153A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9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471B-111F-4017-AA4C-2D4C7EE12460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6C3-3576-4884-84D8-B2B6153A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32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471B-111F-4017-AA4C-2D4C7EE12460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6C3-3576-4884-84D8-B2B6153A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7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471B-111F-4017-AA4C-2D4C7EE12460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6C3-3576-4884-84D8-B2B6153A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99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2471B-111F-4017-AA4C-2D4C7EE12460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716C3-3576-4884-84D8-B2B6153A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36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48138" y="1233922"/>
            <a:ext cx="9485967" cy="5323693"/>
            <a:chOff x="1290265" y="435269"/>
            <a:chExt cx="9485967" cy="5323693"/>
          </a:xfrm>
        </p:grpSpPr>
        <p:grpSp>
          <p:nvGrpSpPr>
            <p:cNvPr id="58" name="组合 57"/>
            <p:cNvGrpSpPr/>
            <p:nvPr/>
          </p:nvGrpSpPr>
          <p:grpSpPr>
            <a:xfrm>
              <a:off x="8492707" y="2228973"/>
              <a:ext cx="2283525" cy="1448025"/>
              <a:chOff x="8492707" y="2228973"/>
              <a:chExt cx="2283525" cy="1448025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25" name="圆角矩形 24"/>
              <p:cNvSpPr/>
              <p:nvPr/>
            </p:nvSpPr>
            <p:spPr>
              <a:xfrm>
                <a:off x="8492707" y="2228973"/>
                <a:ext cx="2283525" cy="1448025"/>
              </a:xfrm>
              <a:prstGeom prst="round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8589480" y="2450598"/>
                <a:ext cx="2089978" cy="9144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Dock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对接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" name="圆角矩形 25"/>
            <p:cNvSpPr/>
            <p:nvPr/>
          </p:nvSpPr>
          <p:spPr>
            <a:xfrm>
              <a:off x="1290265" y="477578"/>
              <a:ext cx="2839916" cy="436977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556080" y="3525715"/>
              <a:ext cx="2283525" cy="101401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1582844" y="1087004"/>
              <a:ext cx="2283525" cy="14480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8642" y="2080647"/>
              <a:ext cx="1103630" cy="276882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8642" y="1619651"/>
              <a:ext cx="1103631" cy="191366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1716972" y="1416661"/>
              <a:ext cx="914400" cy="8083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成分名称获取</a:t>
              </a: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1372" y="1172441"/>
              <a:ext cx="1102729" cy="316524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2628642" y="1765453"/>
              <a:ext cx="1008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.....</a:t>
              </a:r>
              <a:endParaRPr lang="zh-CN" altLang="en-US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614366" y="3614837"/>
              <a:ext cx="1213782" cy="81129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成分</a:t>
              </a:r>
              <a:r>
                <a:rPr lang="en-US" altLang="zh-CN" dirty="0" smtClean="0"/>
                <a:t>3D</a:t>
              </a:r>
              <a:r>
                <a:rPr lang="zh-CN" altLang="en-US" dirty="0" smtClean="0"/>
                <a:t>文件下载</a:t>
              </a:r>
              <a:endParaRPr lang="zh-CN" altLang="en-US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73624" y="3788283"/>
              <a:ext cx="978061" cy="457200"/>
            </a:xfrm>
            <a:prstGeom prst="rect">
              <a:avLst/>
            </a:prstGeom>
          </p:spPr>
        </p:pic>
        <p:sp>
          <p:nvSpPr>
            <p:cNvPr id="32" name="圆角矩形 31"/>
            <p:cNvSpPr/>
            <p:nvPr/>
          </p:nvSpPr>
          <p:spPr>
            <a:xfrm>
              <a:off x="1661466" y="649949"/>
              <a:ext cx="2126279" cy="37171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药物成分</a:t>
              </a:r>
              <a:r>
                <a:rPr lang="zh-CN" altLang="zh-CN" dirty="0" smtClean="0"/>
                <a:t>获取</a:t>
              </a:r>
              <a:r>
                <a:rPr lang="zh-CN" altLang="zh-CN" dirty="0"/>
                <a:t>模块 </a:t>
              </a:r>
              <a:endParaRPr lang="zh-CN" altLang="en-US" dirty="0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4784205" y="435269"/>
              <a:ext cx="2839916" cy="4369777"/>
              <a:chOff x="4784205" y="426477"/>
              <a:chExt cx="2839916" cy="4369777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784205" y="426477"/>
                <a:ext cx="2839916" cy="43697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5118308" y="1110856"/>
                <a:ext cx="2283525" cy="1015138"/>
                <a:chOff x="5320468" y="1087005"/>
                <a:chExt cx="2283525" cy="1015138"/>
              </a:xfrm>
            </p:grpSpPr>
            <p:sp>
              <p:nvSpPr>
                <p:cNvPr id="19" name="圆角矩形 18"/>
                <p:cNvSpPr/>
                <p:nvPr/>
              </p:nvSpPr>
              <p:spPr>
                <a:xfrm>
                  <a:off x="5320468" y="1087005"/>
                  <a:ext cx="2283525" cy="1015138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圆角矩形 3"/>
                <p:cNvSpPr/>
                <p:nvPr/>
              </p:nvSpPr>
              <p:spPr>
                <a:xfrm>
                  <a:off x="5529353" y="1091277"/>
                  <a:ext cx="1839162" cy="586099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靶点基因获取</a:t>
                  </a:r>
                  <a:endParaRPr lang="zh-CN" altLang="en-US" dirty="0"/>
                </a:p>
              </p:txBody>
            </p:sp>
            <p:pic>
              <p:nvPicPr>
                <p:cNvPr id="24" name="图片 2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44474" y="1549004"/>
                  <a:ext cx="978061" cy="457200"/>
                </a:xfrm>
                <a:prstGeom prst="rect">
                  <a:avLst/>
                </a:prstGeom>
              </p:spPr>
            </p:pic>
          </p:grpSp>
          <p:grpSp>
            <p:nvGrpSpPr>
              <p:cNvPr id="30" name="组合 29"/>
              <p:cNvGrpSpPr/>
              <p:nvPr/>
            </p:nvGrpSpPr>
            <p:grpSpPr>
              <a:xfrm>
                <a:off x="5153476" y="3516923"/>
                <a:ext cx="2283525" cy="1014010"/>
                <a:chOff x="5329260" y="3465771"/>
                <a:chExt cx="2283525" cy="1014010"/>
              </a:xfrm>
            </p:grpSpPr>
            <p:sp>
              <p:nvSpPr>
                <p:cNvPr id="22" name="圆角矩形 21"/>
                <p:cNvSpPr/>
                <p:nvPr/>
              </p:nvSpPr>
              <p:spPr>
                <a:xfrm>
                  <a:off x="5329260" y="3465771"/>
                  <a:ext cx="2283525" cy="101401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圆角矩形 4"/>
                <p:cNvSpPr/>
                <p:nvPr/>
              </p:nvSpPr>
              <p:spPr>
                <a:xfrm>
                  <a:off x="5476392" y="3651600"/>
                  <a:ext cx="946166" cy="68580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靶点蛋白获取</a:t>
                  </a:r>
                  <a:endParaRPr lang="zh-CN" altLang="en-US" dirty="0"/>
                </a:p>
              </p:txBody>
            </p:sp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81502" y="3726362"/>
                  <a:ext cx="1152525" cy="561975"/>
                </a:xfrm>
                <a:prstGeom prst="rect">
                  <a:avLst/>
                </a:prstGeom>
              </p:spPr>
            </p:pic>
          </p:grpSp>
          <p:sp>
            <p:nvSpPr>
              <p:cNvPr id="33" name="圆角矩形 32"/>
              <p:cNvSpPr/>
              <p:nvPr/>
            </p:nvSpPr>
            <p:spPr>
              <a:xfrm>
                <a:off x="5144684" y="597321"/>
                <a:ext cx="2283525" cy="44501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疾病靶点</a:t>
                </a:r>
                <a:r>
                  <a:rPr lang="zh-CN" altLang="zh-CN" dirty="0"/>
                  <a:t>获取模块 </a:t>
                </a:r>
                <a:endParaRPr lang="zh-CN" altLang="en-US" dirty="0"/>
              </a:p>
            </p:txBody>
          </p:sp>
        </p:grpSp>
        <p:sp>
          <p:nvSpPr>
            <p:cNvPr id="38" name="圆角矩形 37"/>
            <p:cNvSpPr/>
            <p:nvPr/>
          </p:nvSpPr>
          <p:spPr>
            <a:xfrm>
              <a:off x="1358184" y="2718551"/>
              <a:ext cx="6234936" cy="58463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</a:t>
              </a:r>
              <a:r>
                <a:rPr lang="en-US" altLang="zh-CN" dirty="0" err="1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Selenium+Python</a:t>
              </a:r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自动化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框架</a:t>
              </a:r>
            </a:p>
          </p:txBody>
        </p:sp>
        <p:sp>
          <p:nvSpPr>
            <p:cNvPr id="49" name="上箭头 48"/>
            <p:cNvSpPr/>
            <p:nvPr/>
          </p:nvSpPr>
          <p:spPr>
            <a:xfrm>
              <a:off x="2634511" y="3268137"/>
              <a:ext cx="161829" cy="30968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上箭头 50"/>
            <p:cNvSpPr/>
            <p:nvPr/>
          </p:nvSpPr>
          <p:spPr>
            <a:xfrm>
              <a:off x="3147351" y="3281403"/>
              <a:ext cx="161829" cy="30968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上箭头 51"/>
            <p:cNvSpPr/>
            <p:nvPr/>
          </p:nvSpPr>
          <p:spPr>
            <a:xfrm>
              <a:off x="2078798" y="3274252"/>
              <a:ext cx="161829" cy="30968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上箭头 52"/>
            <p:cNvSpPr/>
            <p:nvPr/>
          </p:nvSpPr>
          <p:spPr>
            <a:xfrm>
              <a:off x="5543309" y="3303189"/>
              <a:ext cx="161829" cy="30968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上箭头 53"/>
            <p:cNvSpPr/>
            <p:nvPr/>
          </p:nvSpPr>
          <p:spPr>
            <a:xfrm>
              <a:off x="6150431" y="3286270"/>
              <a:ext cx="161829" cy="30968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上箭头 54"/>
            <p:cNvSpPr/>
            <p:nvPr/>
          </p:nvSpPr>
          <p:spPr>
            <a:xfrm>
              <a:off x="6781981" y="3290942"/>
              <a:ext cx="161829" cy="30968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1290265" y="5222716"/>
              <a:ext cx="6333856" cy="53624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数据存储模块</a:t>
              </a:r>
              <a:r>
                <a:rPr lang="en-US" altLang="zh-CN" dirty="0" smtClean="0"/>
                <a:t>(MySQL)</a:t>
              </a:r>
            </a:p>
          </p:txBody>
        </p: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35255" y="2815585"/>
              <a:ext cx="1754010" cy="451239"/>
            </a:xfrm>
            <a:prstGeom prst="rect">
              <a:avLst/>
            </a:prstGeom>
          </p:spPr>
        </p:pic>
        <p:sp>
          <p:nvSpPr>
            <p:cNvPr id="59" name="下箭头 58"/>
            <p:cNvSpPr/>
            <p:nvPr/>
          </p:nvSpPr>
          <p:spPr>
            <a:xfrm>
              <a:off x="4291014" y="3286270"/>
              <a:ext cx="184638" cy="19195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肘形连接符 71"/>
            <p:cNvCxnSpPr>
              <a:stCxn id="56" idx="3"/>
              <a:endCxn id="25" idx="2"/>
            </p:cNvCxnSpPr>
            <p:nvPr/>
          </p:nvCxnSpPr>
          <p:spPr>
            <a:xfrm flipV="1">
              <a:off x="7624121" y="3676998"/>
              <a:ext cx="2010349" cy="1813841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圆角矩形 73"/>
            <p:cNvSpPr/>
            <p:nvPr/>
          </p:nvSpPr>
          <p:spPr>
            <a:xfrm>
              <a:off x="5125862" y="2182464"/>
              <a:ext cx="2268415" cy="46830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靶点</a:t>
              </a:r>
              <a:r>
                <a:rPr lang="zh-CN" altLang="en-US" dirty="0" smtClean="0"/>
                <a:t>基因筛选</a:t>
              </a:r>
              <a:endParaRPr lang="zh-CN" altLang="en-US" dirty="0"/>
            </a:p>
          </p:txBody>
        </p:sp>
        <p:sp>
          <p:nvSpPr>
            <p:cNvPr id="77" name="上箭头 76"/>
            <p:cNvSpPr/>
            <p:nvPr/>
          </p:nvSpPr>
          <p:spPr>
            <a:xfrm flipV="1">
              <a:off x="2625719" y="2480696"/>
              <a:ext cx="161829" cy="30968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上箭头 78"/>
            <p:cNvSpPr/>
            <p:nvPr/>
          </p:nvSpPr>
          <p:spPr>
            <a:xfrm flipV="1">
              <a:off x="3147351" y="2476937"/>
              <a:ext cx="161829" cy="30968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上箭头 79"/>
            <p:cNvSpPr/>
            <p:nvPr/>
          </p:nvSpPr>
          <p:spPr>
            <a:xfrm flipV="1">
              <a:off x="2100819" y="2480696"/>
              <a:ext cx="161829" cy="30968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932674" y="4583918"/>
              <a:ext cx="1626576" cy="77674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中药</a:t>
              </a:r>
              <a:r>
                <a:rPr lang="zh-CN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化合物</a:t>
              </a:r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成分、靶点数据</a:t>
              </a:r>
              <a:r>
                <a:rPr lang="zh-CN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、对接</a:t>
              </a:r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结果数据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endParaRPr lang="zh-CN" altLang="en-US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04519" y="248082"/>
            <a:ext cx="9321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中药成分分析系统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3040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13415" y="1187624"/>
            <a:ext cx="9485967" cy="5323693"/>
            <a:chOff x="1290265" y="435269"/>
            <a:chExt cx="9485967" cy="5323693"/>
          </a:xfrm>
        </p:grpSpPr>
        <p:grpSp>
          <p:nvGrpSpPr>
            <p:cNvPr id="5" name="组合 4"/>
            <p:cNvGrpSpPr/>
            <p:nvPr/>
          </p:nvGrpSpPr>
          <p:grpSpPr>
            <a:xfrm>
              <a:off x="8492707" y="2228973"/>
              <a:ext cx="2283525" cy="1448025"/>
              <a:chOff x="8492707" y="2228973"/>
              <a:chExt cx="2283525" cy="1448025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44" name="圆角矩形 43"/>
              <p:cNvSpPr/>
              <p:nvPr/>
            </p:nvSpPr>
            <p:spPr>
              <a:xfrm>
                <a:off x="8492707" y="2228973"/>
                <a:ext cx="2283525" cy="1448025"/>
              </a:xfrm>
              <a:prstGeom prst="round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8589480" y="2450598"/>
                <a:ext cx="2089978" cy="9144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Dock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圆角矩形 5"/>
            <p:cNvSpPr/>
            <p:nvPr/>
          </p:nvSpPr>
          <p:spPr>
            <a:xfrm>
              <a:off x="1290265" y="477578"/>
              <a:ext cx="2839916" cy="436977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556080" y="3525715"/>
              <a:ext cx="2283525" cy="101401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582844" y="1087004"/>
              <a:ext cx="2283525" cy="14480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8642" y="2080647"/>
              <a:ext cx="1103630" cy="27688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8642" y="1619651"/>
              <a:ext cx="1103631" cy="191366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582843" y="1439331"/>
              <a:ext cx="1051667" cy="7856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Ingredient name acquisition</a:t>
              </a: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31372" y="1172441"/>
              <a:ext cx="1102729" cy="316524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2628642" y="1765453"/>
              <a:ext cx="1008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.....</a:t>
              </a:r>
              <a:endParaRPr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614366" y="3614837"/>
              <a:ext cx="1213782" cy="81129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Ingredient 3D file download</a:t>
              </a: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73624" y="3788283"/>
              <a:ext cx="978061" cy="457200"/>
            </a:xfrm>
            <a:prstGeom prst="rect">
              <a:avLst/>
            </a:prstGeom>
          </p:spPr>
        </p:pic>
        <p:sp>
          <p:nvSpPr>
            <p:cNvPr id="16" name="圆角矩形 15"/>
            <p:cNvSpPr/>
            <p:nvPr/>
          </p:nvSpPr>
          <p:spPr>
            <a:xfrm>
              <a:off x="1375768" y="649949"/>
              <a:ext cx="2668693" cy="37171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Pharmaceutical ingredient acquisition module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784205" y="435269"/>
              <a:ext cx="2839916" cy="4369777"/>
              <a:chOff x="4784205" y="426477"/>
              <a:chExt cx="2839916" cy="4369777"/>
            </a:xfrm>
          </p:grpSpPr>
          <p:sp>
            <p:nvSpPr>
              <p:cNvPr id="34" name="圆角矩形 33"/>
              <p:cNvSpPr/>
              <p:nvPr/>
            </p:nvSpPr>
            <p:spPr>
              <a:xfrm>
                <a:off x="4784205" y="426477"/>
                <a:ext cx="2839916" cy="43697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5118308" y="1110856"/>
                <a:ext cx="2283525" cy="1015138"/>
                <a:chOff x="5320468" y="1087005"/>
                <a:chExt cx="2283525" cy="1015138"/>
              </a:xfrm>
            </p:grpSpPr>
            <p:sp>
              <p:nvSpPr>
                <p:cNvPr id="41" name="圆角矩形 40"/>
                <p:cNvSpPr/>
                <p:nvPr/>
              </p:nvSpPr>
              <p:spPr>
                <a:xfrm>
                  <a:off x="5320468" y="1087005"/>
                  <a:ext cx="2283525" cy="1015138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圆角矩形 41"/>
                <p:cNvSpPr/>
                <p:nvPr/>
              </p:nvSpPr>
              <p:spPr>
                <a:xfrm>
                  <a:off x="5502769" y="1091277"/>
                  <a:ext cx="1953046" cy="586099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Target gene acquisition</a:t>
                  </a:r>
                </a:p>
              </p:txBody>
            </p:sp>
            <p:pic>
              <p:nvPicPr>
                <p:cNvPr id="43" name="图片 42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44474" y="1549004"/>
                  <a:ext cx="978061" cy="457200"/>
                </a:xfrm>
                <a:prstGeom prst="rect">
                  <a:avLst/>
                </a:prstGeom>
              </p:spPr>
            </p:pic>
          </p:grpSp>
          <p:grpSp>
            <p:nvGrpSpPr>
              <p:cNvPr id="36" name="组合 35"/>
              <p:cNvGrpSpPr/>
              <p:nvPr/>
            </p:nvGrpSpPr>
            <p:grpSpPr>
              <a:xfrm>
                <a:off x="5153476" y="3516923"/>
                <a:ext cx="2283525" cy="1014010"/>
                <a:chOff x="5329260" y="3465771"/>
                <a:chExt cx="2283525" cy="1014010"/>
              </a:xfrm>
            </p:grpSpPr>
            <p:sp>
              <p:nvSpPr>
                <p:cNvPr id="38" name="圆角矩形 37"/>
                <p:cNvSpPr/>
                <p:nvPr/>
              </p:nvSpPr>
              <p:spPr>
                <a:xfrm>
                  <a:off x="5329260" y="3465771"/>
                  <a:ext cx="2283525" cy="101401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圆角矩形 38"/>
                <p:cNvSpPr/>
                <p:nvPr/>
              </p:nvSpPr>
              <p:spPr>
                <a:xfrm>
                  <a:off x="5338052" y="3651600"/>
                  <a:ext cx="1102090" cy="68580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Target protein acquisition</a:t>
                  </a:r>
                </a:p>
              </p:txBody>
            </p:sp>
            <p:pic>
              <p:nvPicPr>
                <p:cNvPr id="40" name="图片 39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81502" y="3726362"/>
                  <a:ext cx="1152525" cy="561975"/>
                </a:xfrm>
                <a:prstGeom prst="rect">
                  <a:avLst/>
                </a:prstGeom>
              </p:spPr>
            </p:pic>
          </p:grpSp>
          <p:sp>
            <p:nvSpPr>
              <p:cNvPr id="37" name="圆角矩形 36"/>
              <p:cNvSpPr/>
              <p:nvPr/>
            </p:nvSpPr>
            <p:spPr>
              <a:xfrm>
                <a:off x="5144684" y="597321"/>
                <a:ext cx="2283525" cy="44501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Disease target acquisition module</a:t>
                </a:r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>
              <a:off x="1358184" y="2718551"/>
              <a:ext cx="6234936" cy="58463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Selenium+Python</a:t>
              </a:r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Automation framework</a:t>
              </a:r>
            </a:p>
          </p:txBody>
        </p:sp>
        <p:sp>
          <p:nvSpPr>
            <p:cNvPr id="19" name="上箭头 18"/>
            <p:cNvSpPr/>
            <p:nvPr/>
          </p:nvSpPr>
          <p:spPr>
            <a:xfrm>
              <a:off x="2634511" y="3268137"/>
              <a:ext cx="161829" cy="30968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上箭头 19"/>
            <p:cNvSpPr/>
            <p:nvPr/>
          </p:nvSpPr>
          <p:spPr>
            <a:xfrm>
              <a:off x="3147351" y="3281403"/>
              <a:ext cx="161829" cy="30968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上箭头 20"/>
            <p:cNvSpPr/>
            <p:nvPr/>
          </p:nvSpPr>
          <p:spPr>
            <a:xfrm>
              <a:off x="2078798" y="3274252"/>
              <a:ext cx="161829" cy="30968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上箭头 21"/>
            <p:cNvSpPr/>
            <p:nvPr/>
          </p:nvSpPr>
          <p:spPr>
            <a:xfrm>
              <a:off x="5543309" y="3303189"/>
              <a:ext cx="161829" cy="30968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上箭头 22"/>
            <p:cNvSpPr/>
            <p:nvPr/>
          </p:nvSpPr>
          <p:spPr>
            <a:xfrm>
              <a:off x="6150431" y="3286270"/>
              <a:ext cx="161829" cy="30968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上箭头 23"/>
            <p:cNvSpPr/>
            <p:nvPr/>
          </p:nvSpPr>
          <p:spPr>
            <a:xfrm>
              <a:off x="6781981" y="3290942"/>
              <a:ext cx="161829" cy="30968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290265" y="5222716"/>
              <a:ext cx="6333856" cy="53624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Storage Module(MySQL)</a:t>
              </a:r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00671" y="2790640"/>
              <a:ext cx="1754010" cy="451239"/>
            </a:xfrm>
            <a:prstGeom prst="rect">
              <a:avLst/>
            </a:prstGeom>
          </p:spPr>
        </p:pic>
        <p:sp>
          <p:nvSpPr>
            <p:cNvPr id="27" name="下箭头 26"/>
            <p:cNvSpPr/>
            <p:nvPr/>
          </p:nvSpPr>
          <p:spPr>
            <a:xfrm>
              <a:off x="4291014" y="3286270"/>
              <a:ext cx="184638" cy="19195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肘形连接符 27"/>
            <p:cNvCxnSpPr>
              <a:stCxn id="25" idx="3"/>
              <a:endCxn id="44" idx="2"/>
            </p:cNvCxnSpPr>
            <p:nvPr/>
          </p:nvCxnSpPr>
          <p:spPr>
            <a:xfrm flipV="1">
              <a:off x="7624121" y="3676998"/>
              <a:ext cx="2010349" cy="1813841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圆角矩形 28"/>
            <p:cNvSpPr/>
            <p:nvPr/>
          </p:nvSpPr>
          <p:spPr>
            <a:xfrm>
              <a:off x="5125862" y="2182464"/>
              <a:ext cx="2268415" cy="46830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 gene screening</a:t>
              </a:r>
            </a:p>
          </p:txBody>
        </p:sp>
        <p:sp>
          <p:nvSpPr>
            <p:cNvPr id="30" name="上箭头 29"/>
            <p:cNvSpPr/>
            <p:nvPr/>
          </p:nvSpPr>
          <p:spPr>
            <a:xfrm flipV="1">
              <a:off x="2625719" y="2480696"/>
              <a:ext cx="161829" cy="30968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上箭头 30"/>
            <p:cNvSpPr/>
            <p:nvPr/>
          </p:nvSpPr>
          <p:spPr>
            <a:xfrm flipV="1">
              <a:off x="3147351" y="2476937"/>
              <a:ext cx="161829" cy="30968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上箭头 31"/>
            <p:cNvSpPr/>
            <p:nvPr/>
          </p:nvSpPr>
          <p:spPr>
            <a:xfrm flipV="1">
              <a:off x="2100819" y="2480696"/>
              <a:ext cx="161829" cy="30968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7784955" y="4610294"/>
              <a:ext cx="1774296" cy="77674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Chinese medicine compound composition, target data, docking result 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data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38491" y="161840"/>
            <a:ext cx="9850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Chinese Medicine Analysis System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71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5583113" y="1984129"/>
            <a:ext cx="1670538" cy="2834056"/>
            <a:chOff x="2303582" y="1869829"/>
            <a:chExt cx="1670538" cy="2834056"/>
          </a:xfrm>
        </p:grpSpPr>
        <p:grpSp>
          <p:nvGrpSpPr>
            <p:cNvPr id="19" name="组合 18"/>
            <p:cNvGrpSpPr/>
            <p:nvPr/>
          </p:nvGrpSpPr>
          <p:grpSpPr>
            <a:xfrm>
              <a:off x="2303582" y="1869829"/>
              <a:ext cx="1670538" cy="2009044"/>
              <a:chOff x="2303582" y="1869829"/>
              <a:chExt cx="1670538" cy="2009044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2303582" y="1869829"/>
                <a:ext cx="1670538" cy="378069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获取药品主页面</a:t>
                </a:r>
                <a:r>
                  <a:rPr lang="en-US" altLang="zh-CN" sz="14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url</a:t>
                </a:r>
                <a:endPara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2303582" y="3408485"/>
                <a:ext cx="1670538" cy="470388"/>
              </a:xfrm>
              <a:prstGeom prst="roundRect">
                <a:avLst/>
              </a:prstGeom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解析成分</a:t>
                </a:r>
                <a:endParaRPr lang="en-US" altLang="zh-CN" sz="1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4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url</a:t>
                </a:r>
                <a:r>
                  <a:rPr lang="zh-CN" altLang="en-US" sz="1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获取关键信息</a:t>
                </a:r>
                <a:endPara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2303582" y="2639157"/>
                <a:ext cx="1670538" cy="378069"/>
              </a:xfrm>
              <a:prstGeom prst="roundRect">
                <a:avLst/>
              </a:prstGeom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获取药品成分</a:t>
                </a:r>
                <a:r>
                  <a:rPr lang="en-US" altLang="zh-CN" sz="14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url</a:t>
                </a:r>
                <a:endPara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直接箭头连接符 8"/>
              <p:cNvCxnSpPr>
                <a:stCxn id="4" idx="2"/>
                <a:endCxn id="7" idx="0"/>
              </p:cNvCxnSpPr>
              <p:nvPr/>
            </p:nvCxnSpPr>
            <p:spPr>
              <a:xfrm>
                <a:off x="3138851" y="2247898"/>
                <a:ext cx="0" cy="3912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>
                <a:stCxn id="7" idx="2"/>
                <a:endCxn id="6" idx="0"/>
              </p:cNvCxnSpPr>
              <p:nvPr/>
            </p:nvCxnSpPr>
            <p:spPr>
              <a:xfrm>
                <a:off x="3138851" y="3017226"/>
                <a:ext cx="0" cy="3912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圆角矩形 13"/>
            <p:cNvSpPr/>
            <p:nvPr/>
          </p:nvSpPr>
          <p:spPr>
            <a:xfrm>
              <a:off x="2303582" y="4270132"/>
              <a:ext cx="1670538" cy="433753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arrow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PubChem</a:t>
              </a:r>
              <a:r>
                <a:rPr lang="zh-CN" altLang="en-US" sz="1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获取</a:t>
              </a:r>
              <a:r>
                <a:rPr lang="en-US" altLang="zh-CN" sz="1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2D</a:t>
              </a:r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结构</a:t>
              </a:r>
            </a:p>
          </p:txBody>
        </p:sp>
        <p:cxnSp>
          <p:nvCxnSpPr>
            <p:cNvPr id="17" name="直接箭头连接符 16"/>
            <p:cNvCxnSpPr>
              <a:stCxn id="6" idx="2"/>
              <a:endCxn id="14" idx="0"/>
            </p:cNvCxnSpPr>
            <p:nvPr/>
          </p:nvCxnSpPr>
          <p:spPr>
            <a:xfrm>
              <a:off x="3138851" y="3878873"/>
              <a:ext cx="0" cy="3912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/>
          <p:cNvSpPr txBox="1"/>
          <p:nvPr/>
        </p:nvSpPr>
        <p:spPr>
          <a:xfrm>
            <a:off x="2611316" y="650630"/>
            <a:ext cx="667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TCMID</a:t>
            </a:r>
            <a:r>
              <a:rPr lang="zh-CN" altLang="en-US" sz="3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TCMSP</a:t>
            </a:r>
            <a:r>
              <a:rPr lang="zh-CN" altLang="en-US" sz="3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成分获取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18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5002820" y="2468213"/>
            <a:ext cx="2277655" cy="2207958"/>
            <a:chOff x="5002820" y="1762157"/>
            <a:chExt cx="2277655" cy="2207958"/>
          </a:xfrm>
        </p:grpSpPr>
        <p:sp>
          <p:nvSpPr>
            <p:cNvPr id="4" name="圆角矩形 3"/>
            <p:cNvSpPr/>
            <p:nvPr/>
          </p:nvSpPr>
          <p:spPr>
            <a:xfrm>
              <a:off x="5002821" y="1762157"/>
              <a:ext cx="2277654" cy="529704"/>
            </a:xfrm>
            <a:prstGeom prst="roundRect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获取药品主页面</a:t>
              </a:r>
              <a:r>
                <a:rPr lang="en-US" altLang="zh-CN" sz="1600" dirty="0" err="1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url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002820" y="3452446"/>
              <a:ext cx="2277655" cy="517669"/>
            </a:xfrm>
            <a:prstGeom prst="roundRect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解析成分</a:t>
              </a:r>
              <a:endPara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600" dirty="0" err="1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url</a:t>
              </a:r>
              <a:r>
                <a:rPr lang="zh-CN" altLang="en-US" sz="16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获取关键信息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002821" y="2683119"/>
              <a:ext cx="2277654" cy="465195"/>
            </a:xfrm>
            <a:prstGeom prst="roundRect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获取药品成分</a:t>
              </a:r>
              <a:r>
                <a:rPr lang="en-US" altLang="zh-CN" sz="1600" dirty="0" err="1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url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箭头连接符 8"/>
            <p:cNvCxnSpPr>
              <a:stCxn id="4" idx="2"/>
              <a:endCxn id="7" idx="0"/>
            </p:cNvCxnSpPr>
            <p:nvPr/>
          </p:nvCxnSpPr>
          <p:spPr>
            <a:xfrm>
              <a:off x="6141648" y="2291861"/>
              <a:ext cx="0" cy="39125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1" name="直接箭头连接符 10"/>
            <p:cNvCxnSpPr>
              <a:stCxn id="7" idx="2"/>
              <a:endCxn id="6" idx="0"/>
            </p:cNvCxnSpPr>
            <p:nvPr/>
          </p:nvCxnSpPr>
          <p:spPr>
            <a:xfrm>
              <a:off x="6141648" y="3148314"/>
              <a:ext cx="0" cy="30413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21" name="文本框 20"/>
          <p:cNvSpPr txBox="1"/>
          <p:nvPr/>
        </p:nvSpPr>
        <p:spPr>
          <a:xfrm>
            <a:off x="2611316" y="650630"/>
            <a:ext cx="667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TCMID</a:t>
            </a:r>
            <a:r>
              <a:rPr lang="zh-CN" altLang="en-US" sz="3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TCMSP</a:t>
            </a:r>
            <a:r>
              <a:rPr lang="zh-CN" altLang="en-US" sz="3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成分获取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6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TCMID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TCMSP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ingredents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acquisition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607870" y="2368005"/>
            <a:ext cx="2976259" cy="2717562"/>
            <a:chOff x="5002820" y="1762157"/>
            <a:chExt cx="2277655" cy="2207958"/>
          </a:xfrm>
        </p:grpSpPr>
        <p:sp>
          <p:nvSpPr>
            <p:cNvPr id="5" name="圆角矩形 4"/>
            <p:cNvSpPr/>
            <p:nvPr/>
          </p:nvSpPr>
          <p:spPr>
            <a:xfrm>
              <a:off x="5002821" y="1762157"/>
              <a:ext cx="2277654" cy="529704"/>
            </a:xfrm>
            <a:prstGeom prst="roundRect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Obtain the drug main page </a:t>
              </a:r>
              <a:r>
                <a:rPr lang="en-US" altLang="zh-CN" sz="1600" dirty="0" err="1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url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002820" y="3452446"/>
              <a:ext cx="2277655" cy="517669"/>
            </a:xfrm>
            <a:prstGeom prst="roundRect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Parsing component </a:t>
              </a:r>
              <a:r>
                <a:rPr lang="en-US" altLang="zh-CN" sz="1600" dirty="0" err="1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url</a:t>
              </a:r>
              <a:r>
                <a:rPr lang="en-US" altLang="zh-CN" sz="16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Obtain </a:t>
              </a:r>
              <a:r>
                <a:rPr lang="en-US" altLang="zh-CN" sz="16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key information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002821" y="2683119"/>
              <a:ext cx="2277654" cy="465195"/>
            </a:xfrm>
            <a:prstGeom prst="roundRect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Obtain </a:t>
              </a:r>
              <a:r>
                <a:rPr lang="en-US" altLang="zh-CN" sz="16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the drug ingredient </a:t>
              </a:r>
              <a:r>
                <a:rPr lang="en-US" altLang="zh-CN" sz="1600" dirty="0" err="1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url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箭头连接符 7"/>
            <p:cNvCxnSpPr>
              <a:stCxn id="5" idx="2"/>
              <a:endCxn id="7" idx="0"/>
            </p:cNvCxnSpPr>
            <p:nvPr/>
          </p:nvCxnSpPr>
          <p:spPr>
            <a:xfrm>
              <a:off x="6141648" y="2291861"/>
              <a:ext cx="0" cy="39125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9" name="直接箭头连接符 8"/>
            <p:cNvCxnSpPr>
              <a:stCxn id="7" idx="2"/>
              <a:endCxn id="6" idx="0"/>
            </p:cNvCxnSpPr>
            <p:nvPr/>
          </p:nvCxnSpPr>
          <p:spPr>
            <a:xfrm>
              <a:off x="6141648" y="3148314"/>
              <a:ext cx="0" cy="30413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1341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941" y="286996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中药成分获取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476886" y="1919365"/>
            <a:ext cx="5532076" cy="4275803"/>
            <a:chOff x="2574059" y="1919365"/>
            <a:chExt cx="5532076" cy="4275803"/>
          </a:xfrm>
        </p:grpSpPr>
        <p:sp>
          <p:nvSpPr>
            <p:cNvPr id="10" name="圆角矩形 9"/>
            <p:cNvSpPr/>
            <p:nvPr/>
          </p:nvSpPr>
          <p:spPr>
            <a:xfrm>
              <a:off x="2574059" y="1919365"/>
              <a:ext cx="2414016" cy="938784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2">
                      <a:lumMod val="1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从</a:t>
              </a:r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TCMSP</a:t>
              </a:r>
              <a:r>
                <a:rPr lang="zh-CN" altLang="en-US" dirty="0">
                  <a:solidFill>
                    <a:schemeClr val="bg2">
                      <a:lumMod val="1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中获取成分名称、</a:t>
              </a:r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PubChem Cid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692119" y="1971722"/>
              <a:ext cx="2414016" cy="938784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2">
                      <a:lumMod val="1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从</a:t>
              </a:r>
              <a:r>
                <a:rPr lang="en-US" altLang="zh-CN" dirty="0" smtClean="0">
                  <a:solidFill>
                    <a:schemeClr val="bg2">
                      <a:lumMod val="1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TCMID</a:t>
              </a:r>
              <a:r>
                <a:rPr lang="zh-CN" altLang="en-US" dirty="0" smtClean="0">
                  <a:solidFill>
                    <a:schemeClr val="bg2">
                      <a:lumMod val="1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中</a:t>
              </a:r>
              <a:r>
                <a:rPr lang="zh-CN" altLang="en-US" dirty="0">
                  <a:solidFill>
                    <a:schemeClr val="bg2">
                      <a:lumMod val="1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获取成分名称、</a:t>
              </a:r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PubChem Cid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941797" y="3645574"/>
              <a:ext cx="2414016" cy="938784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2">
                      <a:lumMod val="1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合并两个数据库的中药成分数据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941797" y="5256384"/>
              <a:ext cx="2414016" cy="938784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2">
                      <a:lumMod val="1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从</a:t>
              </a:r>
              <a:r>
                <a:rPr lang="en-US" altLang="zh-CN" dirty="0" smtClean="0">
                  <a:solidFill>
                    <a:schemeClr val="bg2">
                      <a:lumMod val="1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PubChem</a:t>
              </a:r>
              <a:r>
                <a:rPr lang="zh-CN" altLang="en-US" dirty="0" smtClean="0">
                  <a:solidFill>
                    <a:schemeClr val="bg2">
                      <a:lumMod val="1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数据库中获取化合物</a:t>
              </a:r>
              <a:r>
                <a:rPr lang="en-US" altLang="zh-CN" dirty="0" smtClean="0">
                  <a:solidFill>
                    <a:schemeClr val="bg2">
                      <a:lumMod val="1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3D</a:t>
              </a:r>
              <a:r>
                <a:rPr lang="zh-CN" altLang="en-US" dirty="0" smtClean="0">
                  <a:solidFill>
                    <a:schemeClr val="bg2">
                      <a:lumMod val="1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结构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/>
            <p:cNvCxnSpPr>
              <a:stCxn id="10" idx="2"/>
              <a:endCxn id="13" idx="0"/>
            </p:cNvCxnSpPr>
            <p:nvPr/>
          </p:nvCxnSpPr>
          <p:spPr>
            <a:xfrm>
              <a:off x="3781067" y="2858149"/>
              <a:ext cx="1367738" cy="787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0" name="直接箭头连接符 19"/>
            <p:cNvCxnSpPr>
              <a:stCxn id="11" idx="2"/>
              <a:endCxn id="13" idx="0"/>
            </p:cNvCxnSpPr>
            <p:nvPr/>
          </p:nvCxnSpPr>
          <p:spPr>
            <a:xfrm flipH="1">
              <a:off x="5148805" y="2910506"/>
              <a:ext cx="1750322" cy="735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2" name="直接箭头连接符 21"/>
            <p:cNvCxnSpPr>
              <a:stCxn id="13" idx="2"/>
              <a:endCxn id="14" idx="0"/>
            </p:cNvCxnSpPr>
            <p:nvPr/>
          </p:nvCxnSpPr>
          <p:spPr>
            <a:xfrm>
              <a:off x="5148805" y="4584358"/>
              <a:ext cx="0" cy="6720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753957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Chinese Medicine ingredients  acquisition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476886" y="1919365"/>
            <a:ext cx="5473683" cy="4076989"/>
            <a:chOff x="2574059" y="1919365"/>
            <a:chExt cx="5473683" cy="4076989"/>
          </a:xfrm>
        </p:grpSpPr>
        <p:sp>
          <p:nvSpPr>
            <p:cNvPr id="6" name="圆角矩形 5"/>
            <p:cNvSpPr/>
            <p:nvPr/>
          </p:nvSpPr>
          <p:spPr>
            <a:xfrm>
              <a:off x="2574059" y="1919365"/>
              <a:ext cx="2352414" cy="815043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Obtain ingredients </a:t>
              </a:r>
              <a:r>
                <a:rPr lang="en-US" altLang="zh-CN" dirty="0" err="1" smtClean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name</a:t>
              </a:r>
              <a:r>
                <a:rPr lang="en-US" altLang="zh-CN" dirty="0" err="1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dirty="0" err="1" smtClean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PubChem</a:t>
              </a:r>
              <a:r>
                <a:rPr lang="en-US" altLang="zh-CN" dirty="0" smtClean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Cid</a:t>
              </a:r>
            </a:p>
            <a:p>
              <a:pPr algn="ctr"/>
              <a:r>
                <a:rPr lang="en-US" altLang="zh-CN" dirty="0" smtClean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from TCMSP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692119" y="1971722"/>
              <a:ext cx="2355623" cy="762686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Obtain ingredients </a:t>
              </a:r>
              <a:r>
                <a:rPr lang="en-US" altLang="zh-CN" dirty="0" err="1" smtClean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name</a:t>
              </a:r>
              <a:r>
                <a:rPr lang="en-US" altLang="zh-CN" dirty="0" err="1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dirty="0" err="1" smtClean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PubChem</a:t>
              </a:r>
              <a:r>
                <a:rPr lang="en-US" altLang="zh-CN" dirty="0" smtClean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Cid</a:t>
              </a:r>
            </a:p>
            <a:p>
              <a:pPr algn="ctr"/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from </a:t>
              </a:r>
              <a:r>
                <a:rPr lang="en-US" altLang="zh-CN" dirty="0" smtClean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TCMID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159219" y="3780739"/>
              <a:ext cx="3938953" cy="756091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Combine the data of Chinese  medicine ingredients in the two databases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176803" y="5249008"/>
              <a:ext cx="3938953" cy="747346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Obtain 3D structure of the</a:t>
              </a:r>
            </a:p>
            <a:p>
              <a:pPr algn="ctr"/>
              <a:r>
                <a:rPr lang="en-US" altLang="zh-CN" dirty="0" smtClean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compound from PubChem </a:t>
              </a:r>
            </a:p>
          </p:txBody>
        </p:sp>
        <p:cxnSp>
          <p:nvCxnSpPr>
            <p:cNvPr id="10" name="直接箭头连接符 9"/>
            <p:cNvCxnSpPr>
              <a:stCxn id="6" idx="2"/>
              <a:endCxn id="8" idx="0"/>
            </p:cNvCxnSpPr>
            <p:nvPr/>
          </p:nvCxnSpPr>
          <p:spPr>
            <a:xfrm>
              <a:off x="3750266" y="2734408"/>
              <a:ext cx="1378430" cy="1046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1" name="直接箭头连接符 10"/>
            <p:cNvCxnSpPr>
              <a:stCxn id="7" idx="2"/>
              <a:endCxn id="8" idx="0"/>
            </p:cNvCxnSpPr>
            <p:nvPr/>
          </p:nvCxnSpPr>
          <p:spPr>
            <a:xfrm flipH="1">
              <a:off x="5128696" y="2734408"/>
              <a:ext cx="1741235" cy="1046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2" name="直接箭头连接符 11"/>
            <p:cNvCxnSpPr>
              <a:stCxn id="8" idx="2"/>
              <a:endCxn id="9" idx="0"/>
            </p:cNvCxnSpPr>
            <p:nvPr/>
          </p:nvCxnSpPr>
          <p:spPr>
            <a:xfrm>
              <a:off x="5128696" y="4536830"/>
              <a:ext cx="17584" cy="712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59444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625" y="1855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疾病靶点获取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631828" y="1625105"/>
            <a:ext cx="5391331" cy="4337746"/>
            <a:chOff x="2154744" y="1937622"/>
            <a:chExt cx="5391331" cy="4337746"/>
          </a:xfrm>
        </p:grpSpPr>
        <p:sp>
          <p:nvSpPr>
            <p:cNvPr id="4" name="圆角矩形 3"/>
            <p:cNvSpPr/>
            <p:nvPr/>
          </p:nvSpPr>
          <p:spPr>
            <a:xfrm>
              <a:off x="2154744" y="1949199"/>
              <a:ext cx="2414016" cy="93878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2">
                      <a:lumMod val="1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从</a:t>
              </a:r>
              <a:r>
                <a:rPr lang="en-US" altLang="zh-CN" dirty="0" smtClean="0">
                  <a:solidFill>
                    <a:schemeClr val="bg2">
                      <a:lumMod val="1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NCBI-Gene</a:t>
              </a:r>
              <a:r>
                <a:rPr lang="zh-CN" altLang="en-US" dirty="0" smtClean="0">
                  <a:solidFill>
                    <a:schemeClr val="bg2">
                      <a:lumMod val="1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中获取疾病靶点名称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486830" y="5336584"/>
              <a:ext cx="2414016" cy="93878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2">
                      <a:lumMod val="1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从</a:t>
              </a:r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UniProtKB</a:t>
              </a:r>
              <a:r>
                <a:rPr lang="zh-CN" altLang="en-US" dirty="0" smtClean="0">
                  <a:solidFill>
                    <a:schemeClr val="bg2">
                      <a:lumMod val="1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数据库</a:t>
              </a:r>
              <a:r>
                <a:rPr lang="zh-CN" altLang="en-US" dirty="0">
                  <a:solidFill>
                    <a:schemeClr val="bg2">
                      <a:lumMod val="1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获取</a:t>
              </a:r>
              <a:r>
                <a:rPr lang="zh-CN" altLang="en-US" dirty="0" smtClean="0">
                  <a:solidFill>
                    <a:schemeClr val="bg2">
                      <a:lumMod val="1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靶点蛋白</a:t>
              </a:r>
              <a:r>
                <a:rPr lang="en-US" altLang="zh-CN" dirty="0" smtClean="0">
                  <a:solidFill>
                    <a:schemeClr val="bg2">
                      <a:lumMod val="1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PDB ID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132059" y="1937622"/>
              <a:ext cx="2414016" cy="93878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2">
                      <a:lumMod val="1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从</a:t>
              </a:r>
              <a:r>
                <a:rPr lang="en-US" altLang="zh-CN" dirty="0" err="1" smtClean="0">
                  <a:solidFill>
                    <a:schemeClr val="bg2">
                      <a:lumMod val="1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DisGeNET</a:t>
              </a:r>
              <a:r>
                <a:rPr lang="zh-CN" altLang="en-US" dirty="0" smtClean="0">
                  <a:solidFill>
                    <a:schemeClr val="bg2">
                      <a:lumMod val="1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数据库疾病靶点名称并筛选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486830" y="3742432"/>
              <a:ext cx="2414016" cy="93878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2">
                      <a:lumMod val="1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靶点名称合并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/>
            <p:cNvCxnSpPr>
              <a:stCxn id="4" idx="2"/>
              <a:endCxn id="18" idx="0"/>
            </p:cNvCxnSpPr>
            <p:nvPr/>
          </p:nvCxnSpPr>
          <p:spPr>
            <a:xfrm>
              <a:off x="3361752" y="2887983"/>
              <a:ext cx="1332086" cy="8544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2" name="直接箭头连接符 21"/>
            <p:cNvCxnSpPr>
              <a:stCxn id="17" idx="2"/>
              <a:endCxn id="18" idx="0"/>
            </p:cNvCxnSpPr>
            <p:nvPr/>
          </p:nvCxnSpPr>
          <p:spPr>
            <a:xfrm flipH="1">
              <a:off x="4693838" y="2876406"/>
              <a:ext cx="1645229" cy="8660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4" name="直接箭头连接符 23"/>
            <p:cNvCxnSpPr>
              <a:stCxn id="18" idx="2"/>
              <a:endCxn id="10" idx="0"/>
            </p:cNvCxnSpPr>
            <p:nvPr/>
          </p:nvCxnSpPr>
          <p:spPr>
            <a:xfrm>
              <a:off x="4693838" y="4681216"/>
              <a:ext cx="0" cy="655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439837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179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Disease protein target acquisition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405638" y="1891792"/>
            <a:ext cx="4647876" cy="3633010"/>
            <a:chOff x="2154744" y="1937622"/>
            <a:chExt cx="5391331" cy="4337746"/>
          </a:xfrm>
        </p:grpSpPr>
        <p:sp>
          <p:nvSpPr>
            <p:cNvPr id="14" name="圆角矩形 13"/>
            <p:cNvSpPr/>
            <p:nvPr/>
          </p:nvSpPr>
          <p:spPr>
            <a:xfrm>
              <a:off x="2154744" y="1949199"/>
              <a:ext cx="2414016" cy="93878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Obtain target name from NCBI-Gene</a:t>
              </a:r>
              <a:endParaRPr lang="zh-CN" altLang="en-US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345098" y="5336583"/>
              <a:ext cx="2740002" cy="93878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Obtain target Protein PDB ID from </a:t>
              </a:r>
              <a:r>
                <a:rPr lang="en-US" altLang="zh-CN" sz="1600" dirty="0" err="1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UniProtKB</a:t>
              </a:r>
              <a:endParaRPr lang="zh-CN" altLang="en-US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132059" y="1937622"/>
              <a:ext cx="2414016" cy="93878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Obtaion</a:t>
              </a:r>
              <a:r>
                <a:rPr lang="en-US" altLang="zh-CN" sz="1600" dirty="0" smtClean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target name from </a:t>
              </a:r>
              <a:r>
                <a:rPr lang="en-US" altLang="zh-CN" sz="1600" dirty="0" err="1" smtClean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DisGeNET</a:t>
              </a:r>
              <a:endParaRPr lang="zh-CN" altLang="en-US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86830" y="3742431"/>
              <a:ext cx="2414015" cy="876350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Combine target name</a:t>
              </a:r>
              <a:endParaRPr lang="zh-CN" altLang="en-US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/>
            <p:cNvCxnSpPr>
              <a:stCxn id="14" idx="2"/>
              <a:endCxn id="17" idx="0"/>
            </p:cNvCxnSpPr>
            <p:nvPr/>
          </p:nvCxnSpPr>
          <p:spPr>
            <a:xfrm>
              <a:off x="3361752" y="2887983"/>
              <a:ext cx="1332086" cy="854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9" name="直接箭头连接符 18"/>
            <p:cNvCxnSpPr>
              <a:stCxn id="16" idx="2"/>
              <a:endCxn id="17" idx="0"/>
            </p:cNvCxnSpPr>
            <p:nvPr/>
          </p:nvCxnSpPr>
          <p:spPr>
            <a:xfrm flipH="1">
              <a:off x="4693839" y="2876407"/>
              <a:ext cx="1645229" cy="866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0" name="直接箭头连接符 19"/>
            <p:cNvCxnSpPr>
              <a:stCxn id="17" idx="2"/>
              <a:endCxn id="15" idx="0"/>
            </p:cNvCxnSpPr>
            <p:nvPr/>
          </p:nvCxnSpPr>
          <p:spPr>
            <a:xfrm>
              <a:off x="4693839" y="4618781"/>
              <a:ext cx="21261" cy="717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4188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7003</TotalTime>
  <Words>337</Words>
  <Application>Microsoft Office PowerPoint</Application>
  <PresentationFormat>宽屏</PresentationFormat>
  <Paragraphs>70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TCMID、 TCMSP  ingredents acquisition</vt:lpstr>
      <vt:lpstr>中药成分获取</vt:lpstr>
      <vt:lpstr> Chinese Medicine ingredients  acquisition </vt:lpstr>
      <vt:lpstr>疾病靶点获取</vt:lpstr>
      <vt:lpstr>Disease protein target acquisition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Iris</dc:creator>
  <cp:lastModifiedBy>Iris</cp:lastModifiedBy>
  <cp:revision>57</cp:revision>
  <dcterms:created xsi:type="dcterms:W3CDTF">2018-12-11T12:13:32Z</dcterms:created>
  <dcterms:modified xsi:type="dcterms:W3CDTF">2019-03-21T12:40:27Z</dcterms:modified>
</cp:coreProperties>
</file>