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sldIdLst>
    <p:sldId id="256" r:id="rId2"/>
    <p:sldId id="262" r:id="rId3"/>
    <p:sldId id="257"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389" autoAdjust="0"/>
  </p:normalViewPr>
  <p:slideViewPr>
    <p:cSldViewPr snapToGrid="0">
      <p:cViewPr varScale="1">
        <p:scale>
          <a:sx n="72" d="100"/>
          <a:sy n="72" d="100"/>
        </p:scale>
        <p:origin x="110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178A0-D90D-4F9B-B698-9F31D83AFB14}" type="datetimeFigureOut">
              <a:rPr lang="zh-CN" altLang="en-US" smtClean="0"/>
              <a:t>2018/12/1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59A8C-7937-4722-B891-887C22C96670}" type="slidenum">
              <a:rPr lang="zh-CN" altLang="en-US" smtClean="0"/>
              <a:t>‹#›</a:t>
            </a:fld>
            <a:endParaRPr lang="zh-CN" altLang="en-US"/>
          </a:p>
        </p:txBody>
      </p:sp>
    </p:spTree>
    <p:extLst>
      <p:ext uri="{BB962C8B-B14F-4D97-AF65-F5344CB8AC3E}">
        <p14:creationId xmlns:p14="http://schemas.microsoft.com/office/powerpoint/2010/main" val="104455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这里是一个网站，并不是什么云平台。</a:t>
            </a:r>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1</a:t>
            </a:fld>
            <a:endParaRPr lang="zh-CN" altLang="en-US"/>
          </a:p>
        </p:txBody>
      </p:sp>
    </p:spTree>
    <p:extLst>
      <p:ext uri="{BB962C8B-B14F-4D97-AF65-F5344CB8AC3E}">
        <p14:creationId xmlns:p14="http://schemas.microsoft.com/office/powerpoint/2010/main" val="169683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这里需要解释为什么使用</a:t>
            </a:r>
            <a:r>
              <a:rPr lang="en-US" altLang="zh-CN" dirty="0" smtClean="0"/>
              <a:t>EXCEL</a:t>
            </a:r>
            <a:r>
              <a:rPr lang="zh-CN" altLang="en-US" dirty="0" smtClean="0"/>
              <a:t>的方式，即使是在</a:t>
            </a:r>
            <a:r>
              <a:rPr lang="en-US" altLang="zh-CN" dirty="0" err="1" smtClean="0"/>
              <a:t>systemdock</a:t>
            </a:r>
            <a:r>
              <a:rPr lang="zh-CN" altLang="en-US" dirty="0" smtClean="0"/>
              <a:t>这个系统里边也不存在完全指定疾病的名称就给出所有的靶点的情况，也不能说你给一个中药材他就给你所有的成分，不同的研究标准不一，是根本不存的事情。</a:t>
            </a:r>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5</a:t>
            </a:fld>
            <a:endParaRPr lang="zh-CN" altLang="en-US"/>
          </a:p>
        </p:txBody>
      </p:sp>
    </p:spTree>
    <p:extLst>
      <p:ext uri="{BB962C8B-B14F-4D97-AF65-F5344CB8AC3E}">
        <p14:creationId xmlns:p14="http://schemas.microsoft.com/office/powerpoint/2010/main" val="328787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A59A8C-7937-4722-B891-887C22C96670}" type="slidenum">
              <a:rPr lang="zh-CN" altLang="en-US" smtClean="0"/>
              <a:t>10</a:t>
            </a:fld>
            <a:endParaRPr lang="zh-CN" altLang="en-US"/>
          </a:p>
        </p:txBody>
      </p:sp>
    </p:spTree>
    <p:extLst>
      <p:ext uri="{BB962C8B-B14F-4D97-AF65-F5344CB8AC3E}">
        <p14:creationId xmlns:p14="http://schemas.microsoft.com/office/powerpoint/2010/main" val="3663653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前端框架</a:t>
            </a:r>
            <a:r>
              <a:rPr lang="en-US" altLang="zh-CN" smtClean="0"/>
              <a:t>bootstrap+django</a:t>
            </a:r>
            <a:endParaRPr lang="zh-CN" altLang="en-US"/>
          </a:p>
        </p:txBody>
      </p:sp>
      <p:sp>
        <p:nvSpPr>
          <p:cNvPr id="4" name="灯片编号占位符 3"/>
          <p:cNvSpPr>
            <a:spLocks noGrp="1"/>
          </p:cNvSpPr>
          <p:nvPr>
            <p:ph type="sldNum" sz="quarter" idx="10"/>
          </p:nvPr>
        </p:nvSpPr>
        <p:spPr/>
        <p:txBody>
          <a:bodyPr/>
          <a:lstStyle/>
          <a:p>
            <a:fld id="{68A59A8C-7937-4722-B891-887C22C96670}" type="slidenum">
              <a:rPr lang="zh-CN" altLang="en-US" smtClean="0"/>
              <a:t>11</a:t>
            </a:fld>
            <a:endParaRPr lang="zh-CN" altLang="en-US"/>
          </a:p>
        </p:txBody>
      </p:sp>
    </p:spTree>
    <p:extLst>
      <p:ext uri="{BB962C8B-B14F-4D97-AF65-F5344CB8AC3E}">
        <p14:creationId xmlns:p14="http://schemas.microsoft.com/office/powerpoint/2010/main" val="25221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41395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11010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3843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935119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034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509167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744741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171505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32852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53574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0287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38154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329217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408630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27458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08E90B9-B3CD-4945-BCB0-C3FF094BCE5E}"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88932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8E90B9-B3CD-4945-BCB0-C3FF094BCE5E}" type="datetimeFigureOut">
              <a:rPr lang="zh-CN" altLang="en-US" smtClean="0"/>
              <a:t>2018/12/1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ACA7F0-310F-43C2-8650-92B48C17888D}" type="slidenum">
              <a:rPr lang="zh-CN" altLang="en-US" smtClean="0"/>
              <a:t>‹#›</a:t>
            </a:fld>
            <a:endParaRPr lang="zh-CN" altLang="en-US"/>
          </a:p>
        </p:txBody>
      </p:sp>
    </p:spTree>
    <p:extLst>
      <p:ext uri="{BB962C8B-B14F-4D97-AF65-F5344CB8AC3E}">
        <p14:creationId xmlns:p14="http://schemas.microsoft.com/office/powerpoint/2010/main" val="408308141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0907" y="524486"/>
            <a:ext cx="9144000" cy="2387600"/>
          </a:xfrm>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网络药理学半自动化系统</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type="subTitle" idx="1"/>
          </p:nvPr>
        </p:nvSpPr>
        <p:spPr>
          <a:xfrm>
            <a:off x="1524000" y="3602038"/>
            <a:ext cx="9144000" cy="1699724"/>
          </a:xfrm>
        </p:spPr>
        <p:txBody>
          <a:bodyPr/>
          <a:lstStyle/>
          <a:p>
            <a:pPr algn="l"/>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3200" dirty="0" err="1" smtClean="0">
                <a:latin typeface="Times New Roman" panose="02020603050405020304" pitchFamily="18" charset="0"/>
                <a:ea typeface="宋体" panose="02010600030101010101" pitchFamily="2" charset="-122"/>
                <a:cs typeface="Times New Roman" panose="02020603050405020304" pitchFamily="18" charset="0"/>
              </a:rPr>
              <a:t>Selenium+Python</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的一种在线数据准备和对接系统分析系统</a:t>
            </a:r>
          </a:p>
          <a:p>
            <a:pPr algn="l"/>
            <a:endParaRPr lang="en-US" altLang="zh-CN" dirty="0" smtClean="0"/>
          </a:p>
        </p:txBody>
      </p:sp>
    </p:spTree>
    <p:extLst>
      <p:ext uri="{BB962C8B-B14F-4D97-AF65-F5344CB8AC3E}">
        <p14:creationId xmlns:p14="http://schemas.microsoft.com/office/powerpoint/2010/main" val="413543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1495537" y="1707117"/>
            <a:ext cx="6960261" cy="5029091"/>
          </a:xfrm>
          <a:prstGeom prst="rect">
            <a:avLst/>
          </a:prstGeom>
        </p:spPr>
      </p:pic>
    </p:spTree>
    <p:extLst>
      <p:ext uri="{BB962C8B-B14F-4D97-AF65-F5344CB8AC3E}">
        <p14:creationId xmlns:p14="http://schemas.microsoft.com/office/powerpoint/2010/main" val="27322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2628001" y="119137"/>
            <a:ext cx="5516538" cy="6588323"/>
          </a:xfrm>
          <a:prstGeom prst="rect">
            <a:avLst/>
          </a:prstGeom>
        </p:spPr>
      </p:pic>
    </p:spTree>
    <p:extLst>
      <p:ext uri="{BB962C8B-B14F-4D97-AF65-F5344CB8AC3E}">
        <p14:creationId xmlns:p14="http://schemas.microsoft.com/office/powerpoint/2010/main" val="328746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整理视角</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947" y="1841611"/>
            <a:ext cx="7492591" cy="3881437"/>
          </a:xfrm>
        </p:spPr>
      </p:pic>
    </p:spTree>
    <p:extLst>
      <p:ext uri="{BB962C8B-B14F-4D97-AF65-F5344CB8AC3E}">
        <p14:creationId xmlns:p14="http://schemas.microsoft.com/office/powerpoint/2010/main" val="238090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宋体" panose="02010600030101010101" pitchFamily="2" charset="-122"/>
                <a:ea typeface="宋体" panose="02010600030101010101" pitchFamily="2" charset="-122"/>
              </a:rPr>
              <a:t>数据库建立</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77334" y="1930401"/>
            <a:ext cx="9337104" cy="4110962"/>
          </a:xfrm>
        </p:spPr>
        <p:txBody>
          <a:bodyPr>
            <a:normAutofit fontScale="77500" lnSpcReduction="20000"/>
          </a:bodyPr>
          <a:lstStyle/>
          <a:p>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化学成分数据库</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CNKI</a:t>
            </a:r>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1.1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由</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TCMSP</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搜索三种中药的化学成分及相关信息</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这里设计了从</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TCMID</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TCMSP</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上海有机</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所三</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大</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中药</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数据库</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中的数据进行整合去重</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1.2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龙血竭的化学成分通过</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CNKI</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文献挖掘搜集</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这</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部分系统单独设计“非草药（</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herb</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”部分提供</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excel/csv</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上传成分。</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1.3 </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建立化学成分数据库</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编写程序实现 “中药材</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化合物</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数据集” 的自动建立，不包括文献搜索成分（文献搜索使用</a:t>
            </a:r>
            <a:r>
              <a:rPr lang="zh-CN" altLang="zh-CN" sz="2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根据前述的要求，实验设计数据</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druginfo</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表</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，用于存储上述草药数据，主要字段</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drugs</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module</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pubchemid,type</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，主要是为了存储草药名称、成分名称</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以及</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对应的</a:t>
            </a:r>
            <a:r>
              <a:rPr lang="en-US" altLang="zh-CN" sz="2100" dirty="0" err="1" smtClean="0">
                <a:latin typeface="Times New Roman" panose="02020603050405020304" pitchFamily="18" charset="0"/>
                <a:ea typeface="宋体" panose="02010600030101010101" pitchFamily="2" charset="-122"/>
                <a:cs typeface="Times New Roman" panose="02020603050405020304" pitchFamily="18" charset="0"/>
              </a:rPr>
              <a:t>pubchem</a:t>
            </a:r>
            <a:r>
              <a:rPr lang="en-US" altLang="zh-CN" sz="2100" dirty="0" smtClean="0">
                <a:latin typeface="Times New Roman" panose="02020603050405020304" pitchFamily="18" charset="0"/>
                <a:ea typeface="宋体" panose="02010600030101010101" pitchFamily="2" charset="-122"/>
                <a:cs typeface="Times New Roman" panose="02020603050405020304" pitchFamily="18" charset="0"/>
              </a:rPr>
              <a:t> id</a:t>
            </a:r>
            <a:r>
              <a:rPr lang="zh-CN" altLang="en-US" sz="2100" dirty="0" smtClean="0">
                <a:latin typeface="Times New Roman" panose="02020603050405020304" pitchFamily="18" charset="0"/>
                <a:ea typeface="宋体" panose="02010600030101010101" pitchFamily="2" charset="-122"/>
                <a:cs typeface="Times New Roman" panose="02020603050405020304" pitchFamily="18" charset="0"/>
              </a:rPr>
              <a:t>以及类型，是不是草药</a:t>
            </a:r>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169377" y="3014952"/>
            <a:ext cx="4277919" cy="476616"/>
          </a:xfrm>
          <a:prstGeom prst="rect">
            <a:avLst/>
          </a:prstGeom>
        </p:spPr>
      </p:pic>
      <p:pic>
        <p:nvPicPr>
          <p:cNvPr id="5" name="图片 4"/>
          <p:cNvPicPr>
            <a:picLocks noChangeAspect="1"/>
          </p:cNvPicPr>
          <p:nvPr/>
        </p:nvPicPr>
        <p:blipFill>
          <a:blip r:embed="rId3"/>
          <a:stretch>
            <a:fillRect/>
          </a:stretch>
        </p:blipFill>
        <p:spPr>
          <a:xfrm>
            <a:off x="6274665" y="2205693"/>
            <a:ext cx="4114800" cy="2571750"/>
          </a:xfrm>
          <a:prstGeom prst="rect">
            <a:avLst/>
          </a:prstGeom>
        </p:spPr>
      </p:pic>
    </p:spTree>
    <p:extLst>
      <p:ext uri="{BB962C8B-B14F-4D97-AF65-F5344CB8AC3E}">
        <p14:creationId xmlns:p14="http://schemas.microsoft.com/office/powerpoint/2010/main" val="124631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宋体" panose="02010600030101010101" pitchFamily="2" charset="-122"/>
                <a:ea typeface="宋体" panose="02010600030101010101" pitchFamily="2" charset="-122"/>
              </a:rPr>
              <a:t>数据库建立</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en-US" altLang="zh-CN" dirty="0" smtClean="0"/>
              <a:t>2. </a:t>
            </a:r>
            <a:r>
              <a:rPr lang="zh-CN" altLang="zh-CN" dirty="0" smtClean="0"/>
              <a:t>疾病靶点数据库：</a:t>
            </a:r>
            <a:r>
              <a:rPr lang="en-US" altLang="zh-CN" dirty="0" smtClean="0"/>
              <a:t>NCBI</a:t>
            </a:r>
            <a:endParaRPr lang="zh-CN" altLang="zh-CN" dirty="0" smtClean="0"/>
          </a:p>
          <a:p>
            <a:r>
              <a:rPr lang="en-US" altLang="zh-CN" dirty="0" smtClean="0"/>
              <a:t>2.1 </a:t>
            </a:r>
            <a:r>
              <a:rPr lang="zh-CN" altLang="zh-CN" dirty="0" smtClean="0"/>
              <a:t>输入关键词</a:t>
            </a:r>
            <a:r>
              <a:rPr lang="en-US" altLang="zh-CN" dirty="0" err="1" smtClean="0"/>
              <a:t>adenomyosis</a:t>
            </a:r>
            <a:r>
              <a:rPr lang="zh-CN" altLang="zh-CN" dirty="0" smtClean="0"/>
              <a:t>，</a:t>
            </a:r>
            <a:r>
              <a:rPr lang="en-US" altLang="zh-CN" dirty="0" smtClean="0"/>
              <a:t>endometriosis </a:t>
            </a:r>
            <a:r>
              <a:rPr lang="zh-CN" altLang="zh-CN" dirty="0" smtClean="0"/>
              <a:t>。</a:t>
            </a:r>
          </a:p>
          <a:p>
            <a:r>
              <a:rPr lang="en-US" altLang="zh-CN" dirty="0" smtClean="0"/>
              <a:t>2.2 </a:t>
            </a:r>
            <a:r>
              <a:rPr lang="zh-CN" altLang="zh-CN" dirty="0" smtClean="0"/>
              <a:t>搜索</a:t>
            </a:r>
            <a:r>
              <a:rPr lang="en-US" altLang="zh-CN" dirty="0" err="1" smtClean="0"/>
              <a:t>protain</a:t>
            </a:r>
            <a:r>
              <a:rPr lang="zh-CN" altLang="zh-CN" dirty="0" smtClean="0"/>
              <a:t>、</a:t>
            </a:r>
            <a:r>
              <a:rPr lang="en-US" altLang="zh-CN" dirty="0" smtClean="0"/>
              <a:t>gene</a:t>
            </a:r>
            <a:r>
              <a:rPr lang="zh-CN" altLang="zh-CN" dirty="0" smtClean="0"/>
              <a:t>选项，得到靶点</a:t>
            </a:r>
            <a:r>
              <a:rPr lang="en-US" altLang="zh-CN" dirty="0" smtClean="0"/>
              <a:t>PDB ID</a:t>
            </a:r>
            <a:r>
              <a:rPr lang="zh-CN" altLang="zh-CN" dirty="0" smtClean="0"/>
              <a:t>信息，去除重复（交集？与下一次交集的关系？）。建立 疾病</a:t>
            </a:r>
            <a:r>
              <a:rPr lang="en-US" altLang="zh-CN" dirty="0" smtClean="0"/>
              <a:t>-</a:t>
            </a:r>
            <a:r>
              <a:rPr lang="zh-CN" altLang="zh-CN" dirty="0" smtClean="0"/>
              <a:t>靶点 数据库。</a:t>
            </a:r>
            <a:endParaRPr lang="en-US" altLang="zh-CN" dirty="0" smtClean="0"/>
          </a:p>
          <a:p>
            <a:endParaRPr lang="en-US" altLang="zh-CN" dirty="0"/>
          </a:p>
          <a:p>
            <a:r>
              <a:rPr lang="zh-CN" altLang="en-US" dirty="0" smtClean="0"/>
              <a:t>两个程序可以实现疾病、靶点、</a:t>
            </a:r>
            <a:r>
              <a:rPr lang="en-US" altLang="zh-CN" dirty="0" smtClean="0"/>
              <a:t>PDB ID</a:t>
            </a:r>
            <a:r>
              <a:rPr lang="zh-CN" altLang="en-US" dirty="0" smtClean="0"/>
              <a:t>的实现，之后会建立数据表</a:t>
            </a:r>
            <a:r>
              <a:rPr lang="en-US" altLang="zh-CN" dirty="0" err="1" smtClean="0"/>
              <a:t>diseaseinfo</a:t>
            </a:r>
            <a:r>
              <a:rPr lang="en-US" altLang="zh-CN" dirty="0" smtClean="0"/>
              <a:t>,</a:t>
            </a:r>
            <a:r>
              <a:rPr lang="zh-CN" altLang="en-US" dirty="0" smtClean="0"/>
              <a:t>包括</a:t>
            </a:r>
            <a:r>
              <a:rPr lang="en-US" altLang="zh-CN" dirty="0" smtClean="0"/>
              <a:t>disease</a:t>
            </a:r>
            <a:r>
              <a:rPr lang="zh-CN" altLang="en-US" dirty="0" smtClean="0"/>
              <a:t>、</a:t>
            </a:r>
            <a:r>
              <a:rPr lang="en-US" altLang="zh-CN" dirty="0" smtClean="0"/>
              <a:t>target</a:t>
            </a:r>
            <a:r>
              <a:rPr lang="zh-CN" altLang="en-US" dirty="0" smtClean="0"/>
              <a:t>、</a:t>
            </a:r>
            <a:r>
              <a:rPr lang="en-US" altLang="zh-CN" dirty="0" err="1" smtClean="0"/>
              <a:t>pdbid</a:t>
            </a:r>
            <a:r>
              <a:rPr lang="zh-CN" altLang="en-US" dirty="0" smtClean="0"/>
              <a:t>等关键字段，用于保存相关信息</a:t>
            </a:r>
            <a:endParaRPr lang="zh-CN" altLang="zh-CN" dirty="0" smtClean="0"/>
          </a:p>
          <a:p>
            <a:pPr lvl="0"/>
            <a:r>
              <a:rPr lang="zh-CN" altLang="zh-CN" dirty="0" smtClean="0"/>
              <a:t>编写程序实现 “疾病</a:t>
            </a:r>
            <a:r>
              <a:rPr lang="en-US" altLang="zh-CN" dirty="0" smtClean="0"/>
              <a:t>-</a:t>
            </a:r>
            <a:r>
              <a:rPr lang="zh-CN" altLang="zh-CN" dirty="0" smtClean="0"/>
              <a:t>靶点</a:t>
            </a:r>
            <a:r>
              <a:rPr lang="en-US" altLang="zh-CN" dirty="0" smtClean="0"/>
              <a:t>-</a:t>
            </a:r>
            <a:r>
              <a:rPr lang="zh-CN" altLang="zh-CN" dirty="0" smtClean="0"/>
              <a:t>数据集”的自动建立</a:t>
            </a:r>
          </a:p>
          <a:p>
            <a:pPr lvl="0"/>
            <a:r>
              <a:rPr lang="zh-CN" altLang="zh-CN" dirty="0" smtClean="0"/>
              <a:t>综合以上两种数据库信息自动搜索，实现 “中药材、疾病→化合物、靶点数据集” 的自动搜索建立。</a:t>
            </a:r>
          </a:p>
          <a:p>
            <a:endParaRPr lang="zh-CN" altLang="en-US" dirty="0"/>
          </a:p>
        </p:txBody>
      </p:sp>
      <p:pic>
        <p:nvPicPr>
          <p:cNvPr id="4" name="图片 3"/>
          <p:cNvPicPr>
            <a:picLocks noChangeAspect="1"/>
          </p:cNvPicPr>
          <p:nvPr/>
        </p:nvPicPr>
        <p:blipFill>
          <a:blip r:embed="rId2"/>
          <a:stretch>
            <a:fillRect/>
          </a:stretch>
        </p:blipFill>
        <p:spPr>
          <a:xfrm>
            <a:off x="990966" y="3643679"/>
            <a:ext cx="2314575" cy="361950"/>
          </a:xfrm>
          <a:prstGeom prst="rect">
            <a:avLst/>
          </a:prstGeom>
        </p:spPr>
      </p:pic>
    </p:spTree>
    <p:extLst>
      <p:ext uri="{BB962C8B-B14F-4D97-AF65-F5344CB8AC3E}">
        <p14:creationId xmlns:p14="http://schemas.microsoft.com/office/powerpoint/2010/main" val="221080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筛选潜在成分和靶点</a:t>
            </a:r>
            <a:endParaRPr lang="zh-CN" altLang="en-US" dirty="0"/>
          </a:p>
        </p:txBody>
      </p:sp>
      <p:sp>
        <p:nvSpPr>
          <p:cNvPr id="3" name="内容占位符 2"/>
          <p:cNvSpPr>
            <a:spLocks noGrp="1"/>
          </p:cNvSpPr>
          <p:nvPr>
            <p:ph idx="1"/>
          </p:nvPr>
        </p:nvSpPr>
        <p:spPr/>
        <p:txBody>
          <a:bodyPr>
            <a:noAutofit/>
          </a:bodyPr>
          <a:lstStyle/>
          <a:p>
            <a:pPr lvl="1"/>
            <a:r>
              <a:rPr lang="zh-CN" altLang="zh-CN" sz="2400" dirty="0" smtClean="0"/>
              <a:t>关键</a:t>
            </a:r>
            <a:r>
              <a:rPr lang="zh-CN" altLang="zh-CN" sz="2400" dirty="0"/>
              <a:t>点</a:t>
            </a:r>
            <a:r>
              <a:rPr lang="en-US" altLang="zh-CN" sz="2400" dirty="0"/>
              <a:t>1</a:t>
            </a:r>
            <a:r>
              <a:rPr lang="zh-CN" altLang="zh-CN" sz="2400" dirty="0"/>
              <a:t>潜在活性成分的筛选（</a:t>
            </a:r>
            <a:r>
              <a:rPr lang="en-US" altLang="zh-CN" sz="2400" dirty="0"/>
              <a:t>TCMSP</a:t>
            </a:r>
            <a:r>
              <a:rPr lang="zh-CN" altLang="zh-CN" sz="2400" dirty="0"/>
              <a:t>打分，文献中找的如何处理？）具体哪</a:t>
            </a:r>
            <a:r>
              <a:rPr lang="en-US" altLang="zh-CN" sz="2400" dirty="0"/>
              <a:t>93</a:t>
            </a:r>
            <a:r>
              <a:rPr lang="zh-CN" altLang="zh-CN" sz="2400" dirty="0"/>
              <a:t>个成分？</a:t>
            </a:r>
          </a:p>
          <a:p>
            <a:pPr lvl="1"/>
            <a:r>
              <a:rPr lang="zh-CN" altLang="zh-CN" sz="2400" dirty="0"/>
              <a:t>关键点</a:t>
            </a:r>
            <a:r>
              <a:rPr lang="en-US" altLang="zh-CN" sz="2400" dirty="0"/>
              <a:t>2</a:t>
            </a:r>
            <a:r>
              <a:rPr lang="zh-CN" altLang="zh-CN" sz="2400" dirty="0"/>
              <a:t>潜在靶点的筛选 需要</a:t>
            </a:r>
            <a:r>
              <a:rPr lang="en-US" altLang="zh-CN" sz="2400" dirty="0"/>
              <a:t>ID</a:t>
            </a:r>
            <a:r>
              <a:rPr lang="zh-CN" altLang="zh-CN" sz="2400" dirty="0"/>
              <a:t>对应的基因、蛋白信息</a:t>
            </a:r>
          </a:p>
          <a:p>
            <a:r>
              <a:rPr lang="en-US" altLang="zh-CN" sz="2400" dirty="0"/>
              <a:t>NCBI</a:t>
            </a:r>
            <a:r>
              <a:rPr lang="zh-CN" altLang="zh-CN" sz="2400" dirty="0"/>
              <a:t>中搜到的靶点集合与</a:t>
            </a:r>
            <a:r>
              <a:rPr lang="en-US" altLang="zh-CN" sz="2400" dirty="0"/>
              <a:t>TCMSP</a:t>
            </a:r>
            <a:r>
              <a:rPr lang="zh-CN" altLang="zh-CN" sz="2400" dirty="0"/>
              <a:t>数据库中的化学成分靶点集合相同的部分（交集）作为潜在作用靶点</a:t>
            </a:r>
          </a:p>
          <a:p>
            <a:pPr lvl="1"/>
            <a:r>
              <a:rPr lang="zh-CN" altLang="zh-CN" sz="2400" dirty="0"/>
              <a:t>验证</a:t>
            </a:r>
            <a:r>
              <a:rPr lang="en-US" altLang="zh-CN" sz="2400" dirty="0"/>
              <a:t>12</a:t>
            </a:r>
            <a:r>
              <a:rPr lang="zh-CN" altLang="zh-CN" sz="2400" dirty="0"/>
              <a:t>种成分（实例分析）是否在该潜在活性成分群中。</a:t>
            </a:r>
          </a:p>
          <a:p>
            <a:r>
              <a:rPr lang="zh-CN" altLang="en-US" sz="2400" dirty="0" smtClean="0"/>
              <a:t>潜在靶点可以根据</a:t>
            </a:r>
            <a:r>
              <a:rPr lang="en-US" altLang="zh-CN" sz="2400" dirty="0" smtClean="0"/>
              <a:t>TCMSP</a:t>
            </a:r>
            <a:r>
              <a:rPr lang="zh-CN" altLang="en-US" sz="2400" dirty="0" smtClean="0"/>
              <a:t>数据库中的渗透参数进行选择，例如</a:t>
            </a:r>
            <a:r>
              <a:rPr lang="en-US" altLang="zh-CN" sz="2400" dirty="0"/>
              <a:t>OB≥40%</a:t>
            </a:r>
            <a:r>
              <a:rPr lang="zh-CN" altLang="en-US" sz="2400" dirty="0"/>
              <a:t>和</a:t>
            </a:r>
            <a:r>
              <a:rPr lang="en-US" altLang="zh-CN" sz="2400" dirty="0"/>
              <a:t>DL≥</a:t>
            </a:r>
            <a:r>
              <a:rPr lang="en-US" altLang="zh-CN" sz="2400" dirty="0" smtClean="0"/>
              <a:t>0.20</a:t>
            </a:r>
            <a:r>
              <a:rPr lang="zh-CN" altLang="en-US" sz="2400" dirty="0" smtClean="0"/>
              <a:t>这两个参数、文献中的数据使用</a:t>
            </a:r>
            <a:r>
              <a:rPr lang="en-US" altLang="zh-CN" sz="2400" dirty="0" smtClean="0"/>
              <a:t>EXCEL</a:t>
            </a:r>
            <a:r>
              <a:rPr lang="zh-CN" altLang="en-US" sz="2400" dirty="0" smtClean="0"/>
              <a:t>处理</a:t>
            </a:r>
            <a:r>
              <a:rPr lang="zh-CN" altLang="en-US" sz="2400" dirty="0"/>
              <a:t>上</a:t>
            </a:r>
            <a:r>
              <a:rPr lang="zh-CN" altLang="en-US" sz="2400" dirty="0" smtClean="0"/>
              <a:t>传。</a:t>
            </a:r>
            <a:endParaRPr lang="zh-CN" altLang="en-US" sz="2400" dirty="0"/>
          </a:p>
        </p:txBody>
      </p:sp>
    </p:spTree>
    <p:extLst>
      <p:ext uri="{BB962C8B-B14F-4D97-AF65-F5344CB8AC3E}">
        <p14:creationId xmlns:p14="http://schemas.microsoft.com/office/powerpoint/2010/main" val="385906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成分靶点</a:t>
            </a:r>
            <a:r>
              <a:rPr lang="zh-CN" altLang="zh-CN" dirty="0" smtClean="0"/>
              <a:t>对接</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a:t>化合物、靶点的结构搜索（哪些数据库）</a:t>
            </a:r>
          </a:p>
          <a:p>
            <a:pPr lvl="0"/>
            <a:r>
              <a:rPr lang="zh-CN" altLang="zh-CN" dirty="0"/>
              <a:t>编写程序实现自动搜索、结果导出</a:t>
            </a:r>
          </a:p>
          <a:p>
            <a:r>
              <a:rPr lang="en-US" altLang="zh-CN" dirty="0"/>
              <a:t>3.2 </a:t>
            </a:r>
            <a:r>
              <a:rPr lang="en-US" altLang="zh-CN" dirty="0" err="1"/>
              <a:t>Systemsdock</a:t>
            </a:r>
            <a:r>
              <a:rPr lang="zh-CN" altLang="zh-CN" dirty="0"/>
              <a:t>在线对接平台：打分</a:t>
            </a:r>
          </a:p>
          <a:p>
            <a:r>
              <a:rPr lang="zh-CN" altLang="zh-CN" dirty="0"/>
              <a:t>不用</a:t>
            </a:r>
            <a:r>
              <a:rPr lang="en-US" altLang="zh-CN" dirty="0"/>
              <a:t>DS</a:t>
            </a:r>
            <a:r>
              <a:rPr lang="zh-CN" altLang="zh-CN" dirty="0"/>
              <a:t>软件，换用在线平台。导入成分及靶点相关信息，</a:t>
            </a:r>
            <a:r>
              <a:rPr lang="en-US" altLang="zh-CN" dirty="0"/>
              <a:t>docking score</a:t>
            </a:r>
            <a:r>
              <a:rPr lang="zh-CN" altLang="zh-CN" dirty="0"/>
              <a:t>值大于</a:t>
            </a:r>
            <a:r>
              <a:rPr lang="en-US" altLang="zh-CN" dirty="0"/>
              <a:t>4.25</a:t>
            </a:r>
            <a:r>
              <a:rPr lang="zh-CN" altLang="zh-CN" dirty="0"/>
              <a:t>说明分子与靶点有一定的结合活性，大于</a:t>
            </a:r>
            <a:r>
              <a:rPr lang="en-US" altLang="zh-CN" dirty="0"/>
              <a:t> 5.0 </a:t>
            </a:r>
            <a:r>
              <a:rPr lang="zh-CN" altLang="zh-CN" dirty="0"/>
              <a:t>说明分子与靶点有较好的结合活性，大于</a:t>
            </a:r>
            <a:r>
              <a:rPr lang="en-US" altLang="zh-CN" dirty="0"/>
              <a:t> 7.0 </a:t>
            </a:r>
            <a:r>
              <a:rPr lang="zh-CN" altLang="zh-CN" dirty="0"/>
              <a:t>则说明具有强烈的结合活性。</a:t>
            </a:r>
          </a:p>
          <a:p>
            <a:r>
              <a:rPr lang="en-US" altLang="zh-CN" dirty="0"/>
              <a:t>  </a:t>
            </a:r>
            <a:r>
              <a:rPr lang="zh-CN" altLang="zh-CN" dirty="0"/>
              <a:t>打分结果分类</a:t>
            </a:r>
          </a:p>
          <a:p>
            <a:r>
              <a:rPr lang="en-US" altLang="zh-CN" dirty="0"/>
              <a:t>  </a:t>
            </a:r>
            <a:r>
              <a:rPr lang="zh-CN" altLang="zh-CN" dirty="0"/>
              <a:t>对接结果重复部分如何处理的？结果的解读</a:t>
            </a:r>
          </a:p>
          <a:p>
            <a:r>
              <a:rPr lang="zh-CN" altLang="en-US" dirty="0" smtClean="0"/>
              <a:t>打分结果，会以</a:t>
            </a:r>
            <a:r>
              <a:rPr lang="en-US" altLang="zh-CN" dirty="0" smtClean="0"/>
              <a:t>excel</a:t>
            </a:r>
            <a:r>
              <a:rPr lang="zh-CN" altLang="en-US" dirty="0" smtClean="0"/>
              <a:t>的格式给出，主要是疾病名称、靶点、</a:t>
            </a:r>
            <a:r>
              <a:rPr lang="en-US" altLang="zh-CN" dirty="0" err="1" smtClean="0"/>
              <a:t>pdbid</a:t>
            </a:r>
            <a:r>
              <a:rPr lang="zh-CN" altLang="en-US" dirty="0" smtClean="0"/>
              <a:t>、成分名称、打分信息、为</a:t>
            </a:r>
            <a:r>
              <a:rPr lang="en-US" altLang="zh-CN" dirty="0" smtClean="0"/>
              <a:t>NULL</a:t>
            </a:r>
            <a:r>
              <a:rPr lang="zh-CN" altLang="en-US" dirty="0" smtClean="0"/>
              <a:t>或者是为零的部分是因为对接失败，直接判定为</a:t>
            </a:r>
            <a:r>
              <a:rPr lang="en-US" altLang="zh-CN" dirty="0" smtClean="0"/>
              <a:t>0</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5995766" y="4206395"/>
            <a:ext cx="1476375" cy="295275"/>
          </a:xfrm>
          <a:prstGeom prst="rect">
            <a:avLst/>
          </a:prstGeom>
        </p:spPr>
      </p:pic>
    </p:spTree>
    <p:extLst>
      <p:ext uri="{BB962C8B-B14F-4D97-AF65-F5344CB8AC3E}">
        <p14:creationId xmlns:p14="http://schemas.microsoft.com/office/powerpoint/2010/main" val="181619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疾病通路富集</a:t>
            </a:r>
            <a:r>
              <a:rPr lang="zh-CN" altLang="zh-CN" dirty="0" smtClean="0"/>
              <a:t>分析</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smtClean="0"/>
              <a:t>4.1</a:t>
            </a:r>
            <a:r>
              <a:rPr lang="en-US" altLang="zh-CN" dirty="0"/>
              <a:t>	</a:t>
            </a:r>
            <a:r>
              <a:rPr lang="zh-CN" altLang="zh-CN" dirty="0"/>
              <a:t>为了对鉴别到的靶标进行解释，将这些靶标蛋白导入</a:t>
            </a:r>
            <a:r>
              <a:rPr lang="en-US" altLang="zh-CN" dirty="0"/>
              <a:t>STRING </a:t>
            </a:r>
            <a:r>
              <a:rPr lang="zh-CN" altLang="zh-CN" dirty="0"/>
              <a:t>数据库（或者</a:t>
            </a:r>
            <a:r>
              <a:rPr lang="en-US" altLang="zh-CN" dirty="0"/>
              <a:t>KEGG</a:t>
            </a:r>
            <a:r>
              <a:rPr lang="zh-CN" altLang="zh-CN" dirty="0"/>
              <a:t>、</a:t>
            </a:r>
            <a:r>
              <a:rPr lang="en-US" altLang="zh-CN" dirty="0"/>
              <a:t>GO</a:t>
            </a:r>
            <a:r>
              <a:rPr lang="zh-CN" altLang="zh-CN" dirty="0"/>
              <a:t>）进行了基因功能富集分析，以得到靶标蛋白相关的分子功能、生物过程和细胞成分，此外还进行了通路富集分析和疾病富集分析。</a:t>
            </a:r>
          </a:p>
          <a:p>
            <a:r>
              <a:rPr lang="zh-CN" altLang="zh-CN" dirty="0"/>
              <a:t>或者</a:t>
            </a:r>
            <a:r>
              <a:rPr lang="en-US" altLang="zh-CN" dirty="0"/>
              <a:t>Bio database (http://bioinfo .capitalbio.com/mas3/) </a:t>
            </a:r>
            <a:r>
              <a:rPr lang="zh-CN" altLang="zh-CN" dirty="0"/>
              <a:t>数据库</a:t>
            </a:r>
            <a:r>
              <a:rPr lang="en-US" altLang="zh-CN" dirty="0"/>
              <a:t> screened for pathways that met the criterion of 𝑃 &lt; 0.01.</a:t>
            </a:r>
            <a:endParaRPr lang="zh-CN" altLang="zh-CN" dirty="0"/>
          </a:p>
          <a:p>
            <a:r>
              <a:rPr lang="en-US" altLang="zh-CN" dirty="0"/>
              <a:t>4.2	 </a:t>
            </a:r>
            <a:r>
              <a:rPr lang="zh-CN" altLang="zh-CN" dirty="0"/>
              <a:t>结果可视化：</a:t>
            </a:r>
            <a:r>
              <a:rPr lang="en-US" altLang="zh-CN" dirty="0" err="1"/>
              <a:t>cytoscape</a:t>
            </a:r>
            <a:r>
              <a:rPr lang="zh-CN" altLang="zh-CN" dirty="0"/>
              <a:t>工具实现</a:t>
            </a:r>
          </a:p>
          <a:p>
            <a:r>
              <a:rPr lang="en-US" altLang="zh-CN" dirty="0"/>
              <a:t>4.3 </a:t>
            </a:r>
            <a:r>
              <a:rPr lang="zh-CN" altLang="zh-CN" dirty="0"/>
              <a:t>重点分析</a:t>
            </a:r>
            <a:r>
              <a:rPr lang="en-US" altLang="zh-CN" dirty="0"/>
              <a:t>12</a:t>
            </a:r>
            <a:r>
              <a:rPr lang="zh-CN" altLang="zh-CN" dirty="0"/>
              <a:t>种成分的“成分</a:t>
            </a:r>
            <a:r>
              <a:rPr lang="en-US" altLang="zh-CN" dirty="0"/>
              <a:t>-</a:t>
            </a:r>
            <a:r>
              <a:rPr lang="zh-CN" altLang="zh-CN" dirty="0"/>
              <a:t>靶点</a:t>
            </a:r>
            <a:r>
              <a:rPr lang="en-US" altLang="zh-CN" dirty="0"/>
              <a:t>-</a:t>
            </a:r>
            <a:r>
              <a:rPr lang="zh-CN" altLang="zh-CN" dirty="0"/>
              <a:t>通路”图</a:t>
            </a:r>
          </a:p>
          <a:p>
            <a:r>
              <a:rPr lang="zh-CN" altLang="en-US" dirty="0" smtClean="0"/>
              <a:t>这部分是后续工作，需要根据打分的结果进行后续</a:t>
            </a:r>
            <a:r>
              <a:rPr lang="zh-CN" altLang="en-US" dirty="0"/>
              <a:t>分析</a:t>
            </a:r>
            <a:r>
              <a:rPr lang="zh-CN" altLang="en-US" dirty="0" smtClean="0"/>
              <a:t>，本系统</a:t>
            </a:r>
            <a:r>
              <a:rPr lang="zh-CN" altLang="en-US" dirty="0"/>
              <a:t>并</a:t>
            </a:r>
            <a:r>
              <a:rPr lang="zh-CN" altLang="en-US" dirty="0" smtClean="0"/>
              <a:t>不涉及。现在有很多现成的系统，仍然都需要手动的点击操作，该部分需要根据研究者的具体需要进行操作，本系统不能实现该部分的自动化。</a:t>
            </a:r>
            <a:endParaRPr lang="zh-CN" altLang="en-US" dirty="0"/>
          </a:p>
        </p:txBody>
      </p:sp>
    </p:spTree>
    <p:extLst>
      <p:ext uri="{BB962C8B-B14F-4D97-AF65-F5344CB8AC3E}">
        <p14:creationId xmlns:p14="http://schemas.microsoft.com/office/powerpoint/2010/main" val="244214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疾病通路富集</a:t>
            </a:r>
            <a:r>
              <a:rPr lang="zh-CN" altLang="zh-CN" dirty="0" smtClean="0"/>
              <a:t>分析</a:t>
            </a:r>
            <a:endParaRPr lang="zh-CN" altLang="en-US" dirty="0"/>
          </a:p>
        </p:txBody>
      </p:sp>
      <p:pic>
        <p:nvPicPr>
          <p:cNvPr id="4" name="内容占位符 3"/>
          <p:cNvPicPr>
            <a:picLocks noGrp="1"/>
          </p:cNvPicPr>
          <p:nvPr>
            <p:ph idx="1"/>
          </p:nvPr>
        </p:nvPicPr>
        <p:blipFill>
          <a:blip r:embed="rId2"/>
          <a:stretch>
            <a:fillRect/>
          </a:stretch>
        </p:blipFill>
        <p:spPr>
          <a:xfrm>
            <a:off x="2572969" y="2160588"/>
            <a:ext cx="4806100" cy="3881437"/>
          </a:xfrm>
          <a:prstGeom prst="rect">
            <a:avLst/>
          </a:prstGeom>
        </p:spPr>
      </p:pic>
    </p:spTree>
    <p:extLst>
      <p:ext uri="{BB962C8B-B14F-4D97-AF65-F5344CB8AC3E}">
        <p14:creationId xmlns:p14="http://schemas.microsoft.com/office/powerpoint/2010/main" val="294122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77863" y="2549106"/>
            <a:ext cx="8596312" cy="3104401"/>
          </a:xfrm>
          <a:prstGeom prst="rect">
            <a:avLst/>
          </a:prstGeom>
        </p:spPr>
      </p:pic>
    </p:spTree>
    <p:extLst>
      <p:ext uri="{BB962C8B-B14F-4D97-AF65-F5344CB8AC3E}">
        <p14:creationId xmlns:p14="http://schemas.microsoft.com/office/powerpoint/2010/main" val="123607420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2307</TotalTime>
  <Words>644</Words>
  <Application>Microsoft Office PowerPoint</Application>
  <PresentationFormat>宽屏</PresentationFormat>
  <Paragraphs>51</Paragraphs>
  <Slides>11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方正姚体</vt:lpstr>
      <vt:lpstr>华文新魏</vt:lpstr>
      <vt:lpstr>宋体</vt:lpstr>
      <vt:lpstr>Arial</vt:lpstr>
      <vt:lpstr>Times New Roman</vt:lpstr>
      <vt:lpstr>Trebuchet MS</vt:lpstr>
      <vt:lpstr>Wingdings 3</vt:lpstr>
      <vt:lpstr>平面</vt:lpstr>
      <vt:lpstr>网络药理学半自动化系统</vt:lpstr>
      <vt:lpstr>整理视角</vt:lpstr>
      <vt:lpstr>数据库建立</vt:lpstr>
      <vt:lpstr>数据库建立</vt:lpstr>
      <vt:lpstr>筛选潜在成分和靶点</vt:lpstr>
      <vt:lpstr>成分靶点对接</vt:lpstr>
      <vt:lpstr>疾病通路富集分析 </vt:lpstr>
      <vt:lpstr>疾病通路富集分析</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网络药理学半自动化系统</dc:title>
  <dc:creator>Iris</dc:creator>
  <cp:lastModifiedBy>Iris</cp:lastModifiedBy>
  <cp:revision>40</cp:revision>
  <dcterms:created xsi:type="dcterms:W3CDTF">2018-11-30T08:14:32Z</dcterms:created>
  <dcterms:modified xsi:type="dcterms:W3CDTF">2018-12-02T05:46:19Z</dcterms:modified>
</cp:coreProperties>
</file>